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56"/>
  </p:notesMasterIdLst>
  <p:handoutMasterIdLst>
    <p:handoutMasterId r:id="rId57"/>
  </p:handoutMasterIdLst>
  <p:sldIdLst>
    <p:sldId id="721" r:id="rId2"/>
    <p:sldId id="1378" r:id="rId3"/>
    <p:sldId id="699" r:id="rId4"/>
    <p:sldId id="740" r:id="rId5"/>
    <p:sldId id="725" r:id="rId6"/>
    <p:sldId id="756" r:id="rId7"/>
    <p:sldId id="765" r:id="rId8"/>
    <p:sldId id="742" r:id="rId9"/>
    <p:sldId id="727" r:id="rId10"/>
    <p:sldId id="764" r:id="rId11"/>
    <p:sldId id="768" r:id="rId12"/>
    <p:sldId id="802" r:id="rId13"/>
    <p:sldId id="766" r:id="rId14"/>
    <p:sldId id="778" r:id="rId15"/>
    <p:sldId id="779" r:id="rId16"/>
    <p:sldId id="780" r:id="rId17"/>
    <p:sldId id="781" r:id="rId18"/>
    <p:sldId id="782" r:id="rId19"/>
    <p:sldId id="783" r:id="rId20"/>
    <p:sldId id="784" r:id="rId21"/>
    <p:sldId id="739" r:id="rId22"/>
    <p:sldId id="792" r:id="rId23"/>
    <p:sldId id="800" r:id="rId24"/>
    <p:sldId id="744" r:id="rId25"/>
    <p:sldId id="729" r:id="rId26"/>
    <p:sldId id="770" r:id="rId27"/>
    <p:sldId id="771" r:id="rId28"/>
    <p:sldId id="772" r:id="rId29"/>
    <p:sldId id="773" r:id="rId30"/>
    <p:sldId id="748" r:id="rId31"/>
    <p:sldId id="785" r:id="rId32"/>
    <p:sldId id="786" r:id="rId33"/>
    <p:sldId id="787" r:id="rId34"/>
    <p:sldId id="788" r:id="rId35"/>
    <p:sldId id="789" r:id="rId36"/>
    <p:sldId id="791" r:id="rId37"/>
    <p:sldId id="799" r:id="rId38"/>
    <p:sldId id="745" r:id="rId39"/>
    <p:sldId id="730" r:id="rId40"/>
    <p:sldId id="774" r:id="rId41"/>
    <p:sldId id="775" r:id="rId42"/>
    <p:sldId id="776" r:id="rId43"/>
    <p:sldId id="777" r:id="rId44"/>
    <p:sldId id="793" r:id="rId45"/>
    <p:sldId id="794" r:id="rId46"/>
    <p:sldId id="795" r:id="rId47"/>
    <p:sldId id="796" r:id="rId48"/>
    <p:sldId id="797" r:id="rId49"/>
    <p:sldId id="750" r:id="rId50"/>
    <p:sldId id="803" r:id="rId51"/>
    <p:sldId id="798" r:id="rId52"/>
    <p:sldId id="743" r:id="rId53"/>
    <p:sldId id="728" r:id="rId54"/>
    <p:sldId id="715" r:id="rId55"/>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2879"/>
    <a:srgbClr val="D38CBC"/>
    <a:srgbClr val="F16024"/>
    <a:srgbClr val="4763AE"/>
    <a:srgbClr val="10153D"/>
    <a:srgbClr val="C9636E"/>
    <a:srgbClr val="E1A44A"/>
    <a:srgbClr val="E36C34"/>
    <a:srgbClr val="633547"/>
    <a:srgbClr val="5CC0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462"/>
  </p:normalViewPr>
  <p:slideViewPr>
    <p:cSldViewPr snapToGrid="0">
      <p:cViewPr>
        <p:scale>
          <a:sx n="156" d="100"/>
          <a:sy n="156" d="100"/>
        </p:scale>
        <p:origin x="144" y="-998"/>
      </p:cViewPr>
      <p:guideLst/>
    </p:cSldViewPr>
  </p:slideViewPr>
  <p:notesTextViewPr>
    <p:cViewPr>
      <p:scale>
        <a:sx n="1" d="1"/>
        <a:sy n="1" d="1"/>
      </p:scale>
      <p:origin x="0" y="0"/>
    </p:cViewPr>
  </p:notesTextViewPr>
  <p:sorterViewPr>
    <p:cViewPr varScale="1">
      <p:scale>
        <a:sx n="59" d="100"/>
        <a:sy n="59" d="100"/>
      </p:scale>
      <p:origin x="0" y="0"/>
    </p:cViewPr>
  </p:sorterViewPr>
  <p:notesViewPr>
    <p:cSldViewPr snapToGrid="0">
      <p:cViewPr varScale="1">
        <p:scale>
          <a:sx n="70" d="100"/>
          <a:sy n="70" d="100"/>
        </p:scale>
        <p:origin x="3624"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C6CDC8-619E-233D-BF93-BFABCA8DB6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FB30605-C2B2-F5DA-585A-60BCB9A1AB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BF1530-58CE-1247-8E9D-2BB7672AAD77}" type="datetimeFigureOut">
              <a:rPr lang="en-US" smtClean="0"/>
              <a:t>9/8/2026</a:t>
            </a:fld>
            <a:endParaRPr lang="en-US" dirty="0"/>
          </a:p>
        </p:txBody>
      </p:sp>
      <p:sp>
        <p:nvSpPr>
          <p:cNvPr id="4" name="Footer Placeholder 3">
            <a:extLst>
              <a:ext uri="{FF2B5EF4-FFF2-40B4-BE49-F238E27FC236}">
                <a16:creationId xmlns:a16="http://schemas.microsoft.com/office/drawing/2014/main" id="{37CCDFC0-A136-3C4A-6F8E-2668CF5900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7C0C3D2-F48A-D710-83D1-7E5234455B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D76A06-98B9-DD40-9F20-DE85D5B70967}" type="slidenum">
              <a:rPr lang="en-US" smtClean="0"/>
              <a:t>‹#›</a:t>
            </a:fld>
            <a:endParaRPr lang="en-US" dirty="0"/>
          </a:p>
        </p:txBody>
      </p:sp>
    </p:spTree>
    <p:extLst>
      <p:ext uri="{BB962C8B-B14F-4D97-AF65-F5344CB8AC3E}">
        <p14:creationId xmlns:p14="http://schemas.microsoft.com/office/powerpoint/2010/main" val="2492474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36793-DFA7-4837-ABEA-97B25FAF0FB4}" type="datetimeFigureOut">
              <a:rPr lang="en-IE" smtClean="0"/>
              <a:t>08/09/2026</a:t>
            </a:fld>
            <a:endParaRPr lang="en-IE" dirty="0"/>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B7772-C904-45C6-B074-7143637CB8A9}" type="slidenum">
              <a:rPr lang="en-IE" smtClean="0"/>
              <a:t>‹#›</a:t>
            </a:fld>
            <a:endParaRPr lang="en-IE" dirty="0"/>
          </a:p>
        </p:txBody>
      </p:sp>
    </p:spTree>
    <p:extLst>
      <p:ext uri="{BB962C8B-B14F-4D97-AF65-F5344CB8AC3E}">
        <p14:creationId xmlns:p14="http://schemas.microsoft.com/office/powerpoint/2010/main" val="1819429391"/>
      </p:ext>
    </p:extLst>
  </p:cSld>
  <p:clrMap bg1="lt1" tx1="dk1" bg2="lt2" tx2="dk2" accent1="accent1" accent2="accent2" accent3="accent3" accent4="accent4" accent5="accent5" accent6="accent6" hlink="hlink" folHlink="folHlink"/>
  <p:notesStyle>
    <a:lvl1pPr marL="0" algn="l" defTabSz="497708" rtl="0" eaLnBrk="1" latinLnBrk="0" hangingPunct="1">
      <a:defRPr sz="653" kern="1200">
        <a:solidFill>
          <a:schemeClr val="tx1"/>
        </a:solidFill>
        <a:latin typeface="+mn-lt"/>
        <a:ea typeface="+mn-ea"/>
        <a:cs typeface="+mn-cs"/>
      </a:defRPr>
    </a:lvl1pPr>
    <a:lvl2pPr marL="248854" algn="l" defTabSz="497708" rtl="0" eaLnBrk="1" latinLnBrk="0" hangingPunct="1">
      <a:defRPr sz="653" kern="1200">
        <a:solidFill>
          <a:schemeClr val="tx1"/>
        </a:solidFill>
        <a:latin typeface="+mn-lt"/>
        <a:ea typeface="+mn-ea"/>
        <a:cs typeface="+mn-cs"/>
      </a:defRPr>
    </a:lvl2pPr>
    <a:lvl3pPr marL="497708" algn="l" defTabSz="497708" rtl="0" eaLnBrk="1" latinLnBrk="0" hangingPunct="1">
      <a:defRPr sz="653" kern="1200">
        <a:solidFill>
          <a:schemeClr val="tx1"/>
        </a:solidFill>
        <a:latin typeface="+mn-lt"/>
        <a:ea typeface="+mn-ea"/>
        <a:cs typeface="+mn-cs"/>
      </a:defRPr>
    </a:lvl3pPr>
    <a:lvl4pPr marL="746562" algn="l" defTabSz="497708" rtl="0" eaLnBrk="1" latinLnBrk="0" hangingPunct="1">
      <a:defRPr sz="653" kern="1200">
        <a:solidFill>
          <a:schemeClr val="tx1"/>
        </a:solidFill>
        <a:latin typeface="+mn-lt"/>
        <a:ea typeface="+mn-ea"/>
        <a:cs typeface="+mn-cs"/>
      </a:defRPr>
    </a:lvl4pPr>
    <a:lvl5pPr marL="995416" algn="l" defTabSz="497708" rtl="0" eaLnBrk="1" latinLnBrk="0" hangingPunct="1">
      <a:defRPr sz="653" kern="1200">
        <a:solidFill>
          <a:schemeClr val="tx1"/>
        </a:solidFill>
        <a:latin typeface="+mn-lt"/>
        <a:ea typeface="+mn-ea"/>
        <a:cs typeface="+mn-cs"/>
      </a:defRPr>
    </a:lvl5pPr>
    <a:lvl6pPr marL="1244270" algn="l" defTabSz="497708" rtl="0" eaLnBrk="1" latinLnBrk="0" hangingPunct="1">
      <a:defRPr sz="653" kern="1200">
        <a:solidFill>
          <a:schemeClr val="tx1"/>
        </a:solidFill>
        <a:latin typeface="+mn-lt"/>
        <a:ea typeface="+mn-ea"/>
        <a:cs typeface="+mn-cs"/>
      </a:defRPr>
    </a:lvl6pPr>
    <a:lvl7pPr marL="1493124" algn="l" defTabSz="497708" rtl="0" eaLnBrk="1" latinLnBrk="0" hangingPunct="1">
      <a:defRPr sz="653" kern="1200">
        <a:solidFill>
          <a:schemeClr val="tx1"/>
        </a:solidFill>
        <a:latin typeface="+mn-lt"/>
        <a:ea typeface="+mn-ea"/>
        <a:cs typeface="+mn-cs"/>
      </a:defRPr>
    </a:lvl7pPr>
    <a:lvl8pPr marL="1741978" algn="l" defTabSz="497708" rtl="0" eaLnBrk="1" latinLnBrk="0" hangingPunct="1">
      <a:defRPr sz="653" kern="1200">
        <a:solidFill>
          <a:schemeClr val="tx1"/>
        </a:solidFill>
        <a:latin typeface="+mn-lt"/>
        <a:ea typeface="+mn-ea"/>
        <a:cs typeface="+mn-cs"/>
      </a:defRPr>
    </a:lvl8pPr>
    <a:lvl9pPr marL="1990832" algn="l" defTabSz="497708" rtl="0" eaLnBrk="1" latinLnBrk="0" hangingPunct="1">
      <a:defRPr sz="65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inal Slide 01">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13E7E78D-FA00-F8B6-8115-0F327BDFD273}"/>
              </a:ext>
            </a:extLst>
          </p:cNvPr>
          <p:cNvSpPr>
            <a:spLocks noGrp="1"/>
          </p:cNvSpPr>
          <p:nvPr>
            <p:ph type="pic" sz="quarter" idx="10"/>
          </p:nvPr>
        </p:nvSpPr>
        <p:spPr>
          <a:xfrm>
            <a:off x="-1" y="0"/>
            <a:ext cx="7559675" cy="9540866"/>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50" name="Text Placeholder 32">
            <a:extLst>
              <a:ext uri="{FF2B5EF4-FFF2-40B4-BE49-F238E27FC236}">
                <a16:creationId xmlns:a16="http://schemas.microsoft.com/office/drawing/2014/main" id="{396F404A-5F51-4BEC-518A-41B5D4998D57}"/>
              </a:ext>
            </a:extLst>
          </p:cNvPr>
          <p:cNvSpPr>
            <a:spLocks noGrp="1"/>
          </p:cNvSpPr>
          <p:nvPr>
            <p:ph type="body" sz="quarter" idx="30" hasCustomPrompt="1"/>
          </p:nvPr>
        </p:nvSpPr>
        <p:spPr>
          <a:xfrm>
            <a:off x="4444372" y="9212061"/>
            <a:ext cx="3115303" cy="536162"/>
          </a:xfrm>
          <a:prstGeom prst="rect">
            <a:avLst/>
          </a:prstGeom>
          <a:solidFill>
            <a:srgbClr val="10153D"/>
          </a:solidFill>
        </p:spPr>
        <p:txBody>
          <a:bodyPr anchor="ctr">
            <a:noAutofit/>
          </a:bodyPr>
          <a:lstStyle>
            <a:lvl1pPr marL="0" indent="0" algn="ctr">
              <a:buNone/>
              <a:defRPr sz="2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51" name="Text Placeholder 32">
            <a:extLst>
              <a:ext uri="{FF2B5EF4-FFF2-40B4-BE49-F238E27FC236}">
                <a16:creationId xmlns:a16="http://schemas.microsoft.com/office/drawing/2014/main" id="{B8380AE6-F6F8-0F31-1E9D-EC9B04EB4D25}"/>
              </a:ext>
            </a:extLst>
          </p:cNvPr>
          <p:cNvSpPr>
            <a:spLocks noGrp="1"/>
          </p:cNvSpPr>
          <p:nvPr>
            <p:ph type="body" sz="quarter" idx="47" hasCustomPrompt="1"/>
          </p:nvPr>
        </p:nvSpPr>
        <p:spPr>
          <a:xfrm>
            <a:off x="3779836" y="7507964"/>
            <a:ext cx="3282596" cy="781609"/>
          </a:xfrm>
          <a:prstGeom prst="rect">
            <a:avLst/>
          </a:prstGeom>
        </p:spPr>
        <p:txBody>
          <a:bodyPr>
            <a:noAutofit/>
          </a:bodyPr>
          <a:lstStyle>
            <a:lvl1pPr marL="0" indent="0" algn="r">
              <a:buNone/>
              <a:defRPr sz="1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dirty="0"/>
              <a:t>Follow our journey</a:t>
            </a:r>
          </a:p>
        </p:txBody>
      </p:sp>
      <p:pic>
        <p:nvPicPr>
          <p:cNvPr id="2" name="Picture 1">
            <a:extLst>
              <a:ext uri="{FF2B5EF4-FFF2-40B4-BE49-F238E27FC236}">
                <a16:creationId xmlns:a16="http://schemas.microsoft.com/office/drawing/2014/main" id="{5AC863DE-2EA3-1E2F-FE45-108E5AAC3051}"/>
              </a:ext>
            </a:extLst>
          </p:cNvPr>
          <p:cNvPicPr>
            <a:picLocks noChangeAspect="1"/>
          </p:cNvPicPr>
          <p:nvPr userDrawn="1"/>
        </p:nvPicPr>
        <p:blipFill>
          <a:blip r:embed="rId2"/>
          <a:stretch>
            <a:fillRect/>
          </a:stretch>
        </p:blipFill>
        <p:spPr>
          <a:xfrm>
            <a:off x="584665" y="10001672"/>
            <a:ext cx="1529269" cy="340525"/>
          </a:xfrm>
          <a:prstGeom prst="rect">
            <a:avLst/>
          </a:prstGeom>
        </p:spPr>
      </p:pic>
    </p:spTree>
    <p:extLst>
      <p:ext uri="{BB962C8B-B14F-4D97-AF65-F5344CB8AC3E}">
        <p14:creationId xmlns:p14="http://schemas.microsoft.com/office/powerpoint/2010/main" val="3351791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 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4804450" y="4808373"/>
            <a:ext cx="10691814" cy="107507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18" name="Text Placeholder 32">
            <a:extLst>
              <a:ext uri="{FF2B5EF4-FFF2-40B4-BE49-F238E27FC236}">
                <a16:creationId xmlns:a16="http://schemas.microsoft.com/office/drawing/2014/main" id="{5E3514C3-47EA-6B09-C5A8-5B292E47E30C}"/>
              </a:ext>
            </a:extLst>
          </p:cNvPr>
          <p:cNvSpPr>
            <a:spLocks noGrp="1"/>
          </p:cNvSpPr>
          <p:nvPr>
            <p:ph type="body" sz="quarter" idx="53" hasCustomPrompt="1"/>
          </p:nvPr>
        </p:nvSpPr>
        <p:spPr>
          <a:xfrm>
            <a:off x="1701361" y="7618435"/>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05</a:t>
            </a:r>
            <a:endParaRPr lang="en-US" dirty="0"/>
          </a:p>
        </p:txBody>
      </p:sp>
      <p:sp>
        <p:nvSpPr>
          <p:cNvPr id="119" name="Text Placeholder 32">
            <a:extLst>
              <a:ext uri="{FF2B5EF4-FFF2-40B4-BE49-F238E27FC236}">
                <a16:creationId xmlns:a16="http://schemas.microsoft.com/office/drawing/2014/main" id="{5535D7EB-A9E1-30C4-B0DE-D9400C7E67D2}"/>
              </a:ext>
            </a:extLst>
          </p:cNvPr>
          <p:cNvSpPr>
            <a:spLocks noGrp="1"/>
          </p:cNvSpPr>
          <p:nvPr>
            <p:ph type="body" sz="quarter" idx="54" hasCustomPrompt="1"/>
          </p:nvPr>
        </p:nvSpPr>
        <p:spPr>
          <a:xfrm>
            <a:off x="2404317" y="7618435"/>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 name="TextBox 1">
            <a:extLst>
              <a:ext uri="{FF2B5EF4-FFF2-40B4-BE49-F238E27FC236}">
                <a16:creationId xmlns:a16="http://schemas.microsoft.com/office/drawing/2014/main" id="{763EEF2E-886F-47C0-5EC5-48E990C86E46}"/>
              </a:ext>
            </a:extLst>
          </p:cNvPr>
          <p:cNvSpPr txBox="1"/>
          <p:nvPr userDrawn="1"/>
        </p:nvSpPr>
        <p:spPr>
          <a:xfrm>
            <a:off x="3288286" y="8611676"/>
            <a:ext cx="3607564" cy="461665"/>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E" sz="600" b="0" i="0" u="none" strike="noStrike" dirty="0">
                <a:solidFill>
                  <a:srgbClr val="10153D"/>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en-IE" sz="600" b="0" i="0" u="none" strike="noStrike" dirty="0">
              <a:solidFill>
                <a:srgbClr val="10153D"/>
              </a:solidFill>
              <a:effectLst/>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F12C551D-BCDE-2EC5-E992-A0A2E03D6BF7}"/>
              </a:ext>
            </a:extLst>
          </p:cNvPr>
          <p:cNvPicPr>
            <a:picLocks noChangeAspect="1"/>
          </p:cNvPicPr>
          <p:nvPr userDrawn="1"/>
        </p:nvPicPr>
        <p:blipFill>
          <a:blip r:embed="rId2"/>
          <a:stretch>
            <a:fillRect/>
          </a:stretch>
        </p:blipFill>
        <p:spPr>
          <a:xfrm>
            <a:off x="1637668" y="8611233"/>
            <a:ext cx="1529269" cy="340525"/>
          </a:xfrm>
          <a:prstGeom prst="rect">
            <a:avLst/>
          </a:prstGeom>
        </p:spPr>
      </p:pic>
      <p:sp>
        <p:nvSpPr>
          <p:cNvPr id="14" name="Picture Placeholder 13">
            <a:extLst>
              <a:ext uri="{FF2B5EF4-FFF2-40B4-BE49-F238E27FC236}">
                <a16:creationId xmlns:a16="http://schemas.microsoft.com/office/drawing/2014/main" id="{E2E24B09-6D0B-6B20-E2A8-F2DE364925C3}"/>
              </a:ext>
            </a:extLst>
          </p:cNvPr>
          <p:cNvSpPr>
            <a:spLocks noGrp="1"/>
          </p:cNvSpPr>
          <p:nvPr>
            <p:ph type="pic" sz="quarter" idx="56"/>
          </p:nvPr>
        </p:nvSpPr>
        <p:spPr>
          <a:xfrm>
            <a:off x="731520" y="398817"/>
            <a:ext cx="6544173" cy="3054916"/>
          </a:xfrm>
          <a:custGeom>
            <a:avLst/>
            <a:gdLst>
              <a:gd name="connsiteX0" fmla="*/ 0 w 6420928"/>
              <a:gd name="connsiteY0" fmla="*/ 0 h 3054916"/>
              <a:gd name="connsiteX1" fmla="*/ 5943594 w 6420928"/>
              <a:gd name="connsiteY1" fmla="*/ 0 h 3054916"/>
              <a:gd name="connsiteX2" fmla="*/ 5943594 w 6420928"/>
              <a:gd name="connsiteY2" fmla="*/ 92857 h 3054916"/>
              <a:gd name="connsiteX3" fmla="*/ 6420928 w 6420928"/>
              <a:gd name="connsiteY3" fmla="*/ 92857 h 3054916"/>
              <a:gd name="connsiteX4" fmla="*/ 6420928 w 6420928"/>
              <a:gd name="connsiteY4" fmla="*/ 2962067 h 3054916"/>
              <a:gd name="connsiteX5" fmla="*/ 5943594 w 6420928"/>
              <a:gd name="connsiteY5" fmla="*/ 2962067 h 3054916"/>
              <a:gd name="connsiteX6" fmla="*/ 5943594 w 6420928"/>
              <a:gd name="connsiteY6" fmla="*/ 3054916 h 3054916"/>
              <a:gd name="connsiteX7" fmla="*/ 0 w 6420928"/>
              <a:gd name="connsiteY7" fmla="*/ 3054916 h 3054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0928" h="3054916">
                <a:moveTo>
                  <a:pt x="0" y="0"/>
                </a:moveTo>
                <a:lnTo>
                  <a:pt x="5943594" y="0"/>
                </a:lnTo>
                <a:lnTo>
                  <a:pt x="5943594" y="92857"/>
                </a:lnTo>
                <a:lnTo>
                  <a:pt x="6420928" y="92857"/>
                </a:lnTo>
                <a:lnTo>
                  <a:pt x="6420928" y="2962067"/>
                </a:lnTo>
                <a:lnTo>
                  <a:pt x="5943594" y="2962067"/>
                </a:lnTo>
                <a:lnTo>
                  <a:pt x="5943594" y="3054916"/>
                </a:lnTo>
                <a:lnTo>
                  <a:pt x="0" y="3054916"/>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15" name="Graphic 14">
            <a:extLst>
              <a:ext uri="{FF2B5EF4-FFF2-40B4-BE49-F238E27FC236}">
                <a16:creationId xmlns:a16="http://schemas.microsoft.com/office/drawing/2014/main" id="{440CE2F9-1A75-42EC-68EC-B5C849C5267A}"/>
              </a:ext>
            </a:extLst>
          </p:cNvPr>
          <p:cNvSpPr>
            <a:spLocks noChangeAspect="1"/>
          </p:cNvSpPr>
          <p:nvPr userDrawn="1"/>
        </p:nvSpPr>
        <p:spPr>
          <a:xfrm flipH="1">
            <a:off x="6798365" y="261651"/>
            <a:ext cx="761310" cy="3329249"/>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4" name="Rectangle 3">
            <a:extLst>
              <a:ext uri="{FF2B5EF4-FFF2-40B4-BE49-F238E27FC236}">
                <a16:creationId xmlns:a16="http://schemas.microsoft.com/office/drawing/2014/main" id="{C8F643E8-A88E-E84C-7D13-73DDC047BD69}"/>
              </a:ext>
            </a:extLst>
          </p:cNvPr>
          <p:cNvSpPr/>
          <p:nvPr userDrawn="1"/>
        </p:nvSpPr>
        <p:spPr>
          <a:xfrm rot="5400000">
            <a:off x="1552856" y="5523228"/>
            <a:ext cx="1761066" cy="1626655"/>
          </a:xfrm>
          <a:prstGeom prst="rect">
            <a:avLst/>
          </a:prstGeom>
          <a:noFill/>
          <a:ln w="19050">
            <a:solidFill>
              <a:srgbClr val="4763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Text Placeholder 32">
            <a:extLst>
              <a:ext uri="{FF2B5EF4-FFF2-40B4-BE49-F238E27FC236}">
                <a16:creationId xmlns:a16="http://schemas.microsoft.com/office/drawing/2014/main" id="{7004C354-27C9-DFA2-2831-2E88AF309153}"/>
              </a:ext>
            </a:extLst>
          </p:cNvPr>
          <p:cNvSpPr>
            <a:spLocks noGrp="1"/>
          </p:cNvSpPr>
          <p:nvPr>
            <p:ph type="body" sz="quarter" idx="13" hasCustomPrompt="1"/>
          </p:nvPr>
        </p:nvSpPr>
        <p:spPr>
          <a:xfrm>
            <a:off x="1737184" y="5348038"/>
            <a:ext cx="476600" cy="292876"/>
          </a:xfrm>
          <a:prstGeom prst="rect">
            <a:avLst/>
          </a:prstGeom>
          <a:solidFill>
            <a:schemeClr val="bg1"/>
          </a:solidFill>
        </p:spPr>
        <p:txBody>
          <a:bodyPr anchor="ctr">
            <a:noAutofit/>
          </a:bodyPr>
          <a:lstStyle>
            <a:lvl1pPr marL="0" indent="0" algn="ctr">
              <a:buNone/>
              <a:defRPr sz="2200" b="1" i="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grpSp>
        <p:nvGrpSpPr>
          <p:cNvPr id="20" name="Graphic 2">
            <a:extLst>
              <a:ext uri="{FF2B5EF4-FFF2-40B4-BE49-F238E27FC236}">
                <a16:creationId xmlns:a16="http://schemas.microsoft.com/office/drawing/2014/main" id="{EE234FD3-30D2-5F1A-E09F-BD3C97D038F5}"/>
              </a:ext>
            </a:extLst>
          </p:cNvPr>
          <p:cNvGrpSpPr/>
          <p:nvPr userDrawn="1"/>
        </p:nvGrpSpPr>
        <p:grpSpPr>
          <a:xfrm>
            <a:off x="2209634" y="6497310"/>
            <a:ext cx="830922" cy="711001"/>
            <a:chOff x="7236754" y="940858"/>
            <a:chExt cx="1133079" cy="969549"/>
          </a:xfrm>
          <a:solidFill>
            <a:srgbClr val="4763AE"/>
          </a:solidFill>
        </p:grpSpPr>
        <p:grpSp>
          <p:nvGrpSpPr>
            <p:cNvPr id="21" name="Graphic 2">
              <a:extLst>
                <a:ext uri="{FF2B5EF4-FFF2-40B4-BE49-F238E27FC236}">
                  <a16:creationId xmlns:a16="http://schemas.microsoft.com/office/drawing/2014/main" id="{5BCAEF6D-2E61-4D39-B9BA-2C0C999166A3}"/>
                </a:ext>
              </a:extLst>
            </p:cNvPr>
            <p:cNvGrpSpPr/>
            <p:nvPr/>
          </p:nvGrpSpPr>
          <p:grpSpPr>
            <a:xfrm>
              <a:off x="7884516" y="1486640"/>
              <a:ext cx="203734" cy="61120"/>
              <a:chOff x="7884516" y="1486640"/>
              <a:chExt cx="203734" cy="61120"/>
            </a:xfrm>
            <a:grpFill/>
          </p:grpSpPr>
          <p:sp>
            <p:nvSpPr>
              <p:cNvPr id="35" name="Freeform 34">
                <a:extLst>
                  <a:ext uri="{FF2B5EF4-FFF2-40B4-BE49-F238E27FC236}">
                    <a16:creationId xmlns:a16="http://schemas.microsoft.com/office/drawing/2014/main" id="{005C934C-9195-9C94-D3F2-F1B06C3CCB30}"/>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6" name="Freeform 35">
                <a:extLst>
                  <a:ext uri="{FF2B5EF4-FFF2-40B4-BE49-F238E27FC236}">
                    <a16:creationId xmlns:a16="http://schemas.microsoft.com/office/drawing/2014/main" id="{0F88BE46-1D34-59CF-0BA4-9D7D970A98E3}"/>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rgbClr val="4763AE"/>
                  </a:solidFill>
                </a:endParaRPr>
              </a:p>
            </p:txBody>
          </p:sp>
        </p:grpSp>
        <p:grpSp>
          <p:nvGrpSpPr>
            <p:cNvPr id="22" name="Graphic 2">
              <a:extLst>
                <a:ext uri="{FF2B5EF4-FFF2-40B4-BE49-F238E27FC236}">
                  <a16:creationId xmlns:a16="http://schemas.microsoft.com/office/drawing/2014/main" id="{6760CF59-1C3C-9E84-1FF5-763CD489CF3E}"/>
                </a:ext>
              </a:extLst>
            </p:cNvPr>
            <p:cNvGrpSpPr/>
            <p:nvPr/>
          </p:nvGrpSpPr>
          <p:grpSpPr>
            <a:xfrm>
              <a:off x="7236754" y="940858"/>
              <a:ext cx="1133079" cy="969549"/>
              <a:chOff x="7236754" y="940858"/>
              <a:chExt cx="1133079" cy="969549"/>
            </a:xfrm>
            <a:grpFill/>
          </p:grpSpPr>
          <p:sp>
            <p:nvSpPr>
              <p:cNvPr id="23" name="Freeform 22">
                <a:extLst>
                  <a:ext uri="{FF2B5EF4-FFF2-40B4-BE49-F238E27FC236}">
                    <a16:creationId xmlns:a16="http://schemas.microsoft.com/office/drawing/2014/main" id="{01928172-FC1A-4D33-6A78-F9AEA8221B3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4" name="Freeform 23">
                <a:extLst>
                  <a:ext uri="{FF2B5EF4-FFF2-40B4-BE49-F238E27FC236}">
                    <a16:creationId xmlns:a16="http://schemas.microsoft.com/office/drawing/2014/main" id="{E3772EB3-5F75-6F2C-EBF9-FE4A395305E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5" name="Freeform 24">
                <a:extLst>
                  <a:ext uri="{FF2B5EF4-FFF2-40B4-BE49-F238E27FC236}">
                    <a16:creationId xmlns:a16="http://schemas.microsoft.com/office/drawing/2014/main" id="{6EE9C5B5-7FC5-A38B-C519-3B644103C04B}"/>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6" name="Freeform 25">
                <a:extLst>
                  <a:ext uri="{FF2B5EF4-FFF2-40B4-BE49-F238E27FC236}">
                    <a16:creationId xmlns:a16="http://schemas.microsoft.com/office/drawing/2014/main" id="{D5F7B862-4352-3C3C-6B58-64A800122CC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7" name="Freeform 26">
                <a:extLst>
                  <a:ext uri="{FF2B5EF4-FFF2-40B4-BE49-F238E27FC236}">
                    <a16:creationId xmlns:a16="http://schemas.microsoft.com/office/drawing/2014/main" id="{5EE2CD07-CCBC-18A8-B385-0B1D2CC6025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8" name="Freeform 27">
                <a:extLst>
                  <a:ext uri="{FF2B5EF4-FFF2-40B4-BE49-F238E27FC236}">
                    <a16:creationId xmlns:a16="http://schemas.microsoft.com/office/drawing/2014/main" id="{02F9A3F4-0E62-8FFA-D7F3-CDF4FF4F39D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9" name="Freeform 28">
                <a:extLst>
                  <a:ext uri="{FF2B5EF4-FFF2-40B4-BE49-F238E27FC236}">
                    <a16:creationId xmlns:a16="http://schemas.microsoft.com/office/drawing/2014/main" id="{39B44DB2-4695-0A36-622A-89CBA4D05F78}"/>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1" name="Freeform 30">
                <a:extLst>
                  <a:ext uri="{FF2B5EF4-FFF2-40B4-BE49-F238E27FC236}">
                    <a16:creationId xmlns:a16="http://schemas.microsoft.com/office/drawing/2014/main" id="{A6E94E47-CD9E-F015-4381-64595CFEA276}"/>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2" name="Freeform 31">
                <a:extLst>
                  <a:ext uri="{FF2B5EF4-FFF2-40B4-BE49-F238E27FC236}">
                    <a16:creationId xmlns:a16="http://schemas.microsoft.com/office/drawing/2014/main" id="{01EEFE77-F944-71ED-64AF-214795DD87E1}"/>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3" name="Freeform 32">
                <a:extLst>
                  <a:ext uri="{FF2B5EF4-FFF2-40B4-BE49-F238E27FC236}">
                    <a16:creationId xmlns:a16="http://schemas.microsoft.com/office/drawing/2014/main" id="{D188F12B-EAD1-BF55-280B-B2DDA768A80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4" name="Freeform 33">
                <a:extLst>
                  <a:ext uri="{FF2B5EF4-FFF2-40B4-BE49-F238E27FC236}">
                    <a16:creationId xmlns:a16="http://schemas.microsoft.com/office/drawing/2014/main" id="{5AF073B0-1D51-3C1B-63C6-3A2EF18862E7}"/>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rgbClr val="4763AE"/>
                  </a:solidFill>
                </a:endParaRPr>
              </a:p>
            </p:txBody>
          </p:sp>
        </p:grpSp>
      </p:grpSp>
      <p:sp>
        <p:nvSpPr>
          <p:cNvPr id="64" name="Text Placeholder 32">
            <a:extLst>
              <a:ext uri="{FF2B5EF4-FFF2-40B4-BE49-F238E27FC236}">
                <a16:creationId xmlns:a16="http://schemas.microsoft.com/office/drawing/2014/main" id="{2DCA0EF9-77F6-30D3-AF56-FD9D05616E85}"/>
              </a:ext>
            </a:extLst>
          </p:cNvPr>
          <p:cNvSpPr>
            <a:spLocks noGrp="1"/>
          </p:cNvSpPr>
          <p:nvPr>
            <p:ph type="body" sz="quarter" idx="57" hasCustomPrompt="1"/>
          </p:nvPr>
        </p:nvSpPr>
        <p:spPr>
          <a:xfrm>
            <a:off x="2698557" y="5346930"/>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65" name="Text Placeholder 32">
            <a:extLst>
              <a:ext uri="{FF2B5EF4-FFF2-40B4-BE49-F238E27FC236}">
                <a16:creationId xmlns:a16="http://schemas.microsoft.com/office/drawing/2014/main" id="{09AF758B-58F5-E29D-E51D-299BEF598287}"/>
              </a:ext>
            </a:extLst>
          </p:cNvPr>
          <p:cNvSpPr>
            <a:spLocks noGrp="1"/>
          </p:cNvSpPr>
          <p:nvPr>
            <p:ph type="body" sz="quarter" idx="58" hasCustomPrompt="1"/>
          </p:nvPr>
        </p:nvSpPr>
        <p:spPr>
          <a:xfrm>
            <a:off x="2649682" y="5143730"/>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page</a:t>
            </a:r>
            <a:endParaRPr lang="en-US" dirty="0"/>
          </a:p>
        </p:txBody>
      </p:sp>
      <p:sp>
        <p:nvSpPr>
          <p:cNvPr id="67" name="Rectangle 66">
            <a:extLst>
              <a:ext uri="{FF2B5EF4-FFF2-40B4-BE49-F238E27FC236}">
                <a16:creationId xmlns:a16="http://schemas.microsoft.com/office/drawing/2014/main" id="{F51182C7-583D-6AF8-B4B6-D5A6C6C2D8CB}"/>
              </a:ext>
            </a:extLst>
          </p:cNvPr>
          <p:cNvSpPr/>
          <p:nvPr userDrawn="1"/>
        </p:nvSpPr>
        <p:spPr>
          <a:xfrm rot="5400000">
            <a:off x="3356258" y="5523228"/>
            <a:ext cx="1761066" cy="1626655"/>
          </a:xfrm>
          <a:prstGeom prst="rect">
            <a:avLst/>
          </a:prstGeom>
          <a:noFill/>
          <a:ln w="19050">
            <a:solidFill>
              <a:srgbClr val="F1602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68" name="Text Placeholder 32">
            <a:extLst>
              <a:ext uri="{FF2B5EF4-FFF2-40B4-BE49-F238E27FC236}">
                <a16:creationId xmlns:a16="http://schemas.microsoft.com/office/drawing/2014/main" id="{8B5FFD45-F041-7D5B-6AAC-65E1D9F7D77C}"/>
              </a:ext>
            </a:extLst>
          </p:cNvPr>
          <p:cNvSpPr>
            <a:spLocks noGrp="1"/>
          </p:cNvSpPr>
          <p:nvPr>
            <p:ph type="body" sz="quarter" idx="60" hasCustomPrompt="1"/>
          </p:nvPr>
        </p:nvSpPr>
        <p:spPr>
          <a:xfrm>
            <a:off x="3540586" y="5348039"/>
            <a:ext cx="476600" cy="292876"/>
          </a:xfrm>
          <a:prstGeom prst="rect">
            <a:avLst/>
          </a:prstGeom>
          <a:solidFill>
            <a:schemeClr val="bg1"/>
          </a:solidFill>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
        <p:nvSpPr>
          <p:cNvPr id="86" name="Text Placeholder 32">
            <a:extLst>
              <a:ext uri="{FF2B5EF4-FFF2-40B4-BE49-F238E27FC236}">
                <a16:creationId xmlns:a16="http://schemas.microsoft.com/office/drawing/2014/main" id="{A8885083-B496-6DAF-8A03-EA542D0E3E73}"/>
              </a:ext>
            </a:extLst>
          </p:cNvPr>
          <p:cNvSpPr>
            <a:spLocks noGrp="1"/>
          </p:cNvSpPr>
          <p:nvPr>
            <p:ph type="body" sz="quarter" idx="61" hasCustomPrompt="1"/>
          </p:nvPr>
        </p:nvSpPr>
        <p:spPr>
          <a:xfrm>
            <a:off x="4501959"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87" name="Text Placeholder 32">
            <a:extLst>
              <a:ext uri="{FF2B5EF4-FFF2-40B4-BE49-F238E27FC236}">
                <a16:creationId xmlns:a16="http://schemas.microsoft.com/office/drawing/2014/main" id="{93493244-9320-85DC-FB86-7B8BF89062BC}"/>
              </a:ext>
            </a:extLst>
          </p:cNvPr>
          <p:cNvSpPr>
            <a:spLocks noGrp="1"/>
          </p:cNvSpPr>
          <p:nvPr>
            <p:ph type="body" sz="quarter" idx="62" hasCustomPrompt="1"/>
          </p:nvPr>
        </p:nvSpPr>
        <p:spPr>
          <a:xfrm>
            <a:off x="4453084"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page</a:t>
            </a:r>
            <a:endParaRPr lang="en-US" dirty="0"/>
          </a:p>
        </p:txBody>
      </p:sp>
      <p:sp>
        <p:nvSpPr>
          <p:cNvPr id="89" name="Rectangle 88">
            <a:extLst>
              <a:ext uri="{FF2B5EF4-FFF2-40B4-BE49-F238E27FC236}">
                <a16:creationId xmlns:a16="http://schemas.microsoft.com/office/drawing/2014/main" id="{B0348620-DB9E-50D2-E481-04F6C5CD81D3}"/>
              </a:ext>
            </a:extLst>
          </p:cNvPr>
          <p:cNvSpPr/>
          <p:nvPr userDrawn="1"/>
        </p:nvSpPr>
        <p:spPr>
          <a:xfrm rot="5400000">
            <a:off x="5151191" y="5523228"/>
            <a:ext cx="1761066" cy="1626655"/>
          </a:xfrm>
          <a:prstGeom prst="rect">
            <a:avLst/>
          </a:prstGeom>
          <a:noFill/>
          <a:ln w="19050">
            <a:solidFill>
              <a:srgbClr val="D38CB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0" name="Text Placeholder 32">
            <a:extLst>
              <a:ext uri="{FF2B5EF4-FFF2-40B4-BE49-F238E27FC236}">
                <a16:creationId xmlns:a16="http://schemas.microsoft.com/office/drawing/2014/main" id="{616DC1E6-2458-C87F-CEC2-264ADFC4FAF5}"/>
              </a:ext>
            </a:extLst>
          </p:cNvPr>
          <p:cNvSpPr>
            <a:spLocks noGrp="1"/>
          </p:cNvSpPr>
          <p:nvPr>
            <p:ph type="body" sz="quarter" idx="64" hasCustomPrompt="1"/>
          </p:nvPr>
        </p:nvSpPr>
        <p:spPr>
          <a:xfrm>
            <a:off x="5335519" y="5348039"/>
            <a:ext cx="476600" cy="292876"/>
          </a:xfrm>
          <a:prstGeom prst="rect">
            <a:avLst/>
          </a:prstGeom>
          <a:solidFill>
            <a:schemeClr val="bg1"/>
          </a:solidFill>
        </p:spPr>
        <p:txBody>
          <a:bodyPr anchor="ctr">
            <a:noAutofit/>
          </a:bodyPr>
          <a:lstStyle>
            <a:lvl1pPr marL="0" indent="0" algn="ctr">
              <a:buNone/>
              <a:defRPr sz="2200" b="1" i="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sp>
        <p:nvSpPr>
          <p:cNvPr id="121" name="Text Placeholder 32">
            <a:extLst>
              <a:ext uri="{FF2B5EF4-FFF2-40B4-BE49-F238E27FC236}">
                <a16:creationId xmlns:a16="http://schemas.microsoft.com/office/drawing/2014/main" id="{50EBA0BA-DF02-5C9A-8DC1-1EC897F98FA1}"/>
              </a:ext>
            </a:extLst>
          </p:cNvPr>
          <p:cNvSpPr>
            <a:spLocks noGrp="1"/>
          </p:cNvSpPr>
          <p:nvPr>
            <p:ph type="body" sz="quarter" idx="65" hasCustomPrompt="1"/>
          </p:nvPr>
        </p:nvSpPr>
        <p:spPr>
          <a:xfrm>
            <a:off x="6296892"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122" name="Text Placeholder 32">
            <a:extLst>
              <a:ext uri="{FF2B5EF4-FFF2-40B4-BE49-F238E27FC236}">
                <a16:creationId xmlns:a16="http://schemas.microsoft.com/office/drawing/2014/main" id="{5549403E-0C1A-19D2-30D5-A12714033509}"/>
              </a:ext>
            </a:extLst>
          </p:cNvPr>
          <p:cNvSpPr>
            <a:spLocks noGrp="1"/>
          </p:cNvSpPr>
          <p:nvPr>
            <p:ph type="body" sz="quarter" idx="66" hasCustomPrompt="1"/>
          </p:nvPr>
        </p:nvSpPr>
        <p:spPr>
          <a:xfrm>
            <a:off x="6248017"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page</a:t>
            </a:r>
            <a:endParaRPr lang="en-US" dirty="0"/>
          </a:p>
        </p:txBody>
      </p:sp>
      <p:grpSp>
        <p:nvGrpSpPr>
          <p:cNvPr id="123" name="Graphic 2">
            <a:extLst>
              <a:ext uri="{FF2B5EF4-FFF2-40B4-BE49-F238E27FC236}">
                <a16:creationId xmlns:a16="http://schemas.microsoft.com/office/drawing/2014/main" id="{74687FA1-55FE-AE43-B645-91E80E9EA299}"/>
              </a:ext>
            </a:extLst>
          </p:cNvPr>
          <p:cNvGrpSpPr/>
          <p:nvPr userDrawn="1"/>
        </p:nvGrpSpPr>
        <p:grpSpPr>
          <a:xfrm>
            <a:off x="3961796" y="6402399"/>
            <a:ext cx="856955" cy="827167"/>
            <a:chOff x="7216180" y="2896437"/>
            <a:chExt cx="1173608" cy="1132811"/>
          </a:xfrm>
          <a:solidFill>
            <a:srgbClr val="F16024"/>
          </a:solidFill>
        </p:grpSpPr>
        <p:grpSp>
          <p:nvGrpSpPr>
            <p:cNvPr id="124" name="Graphic 2">
              <a:extLst>
                <a:ext uri="{FF2B5EF4-FFF2-40B4-BE49-F238E27FC236}">
                  <a16:creationId xmlns:a16="http://schemas.microsoft.com/office/drawing/2014/main" id="{D942EE4F-B539-D609-DF31-A425EB7EB0D6}"/>
                </a:ext>
              </a:extLst>
            </p:cNvPr>
            <p:cNvGrpSpPr/>
            <p:nvPr/>
          </p:nvGrpSpPr>
          <p:grpSpPr>
            <a:xfrm>
              <a:off x="7884516" y="3299879"/>
              <a:ext cx="244481" cy="366043"/>
              <a:chOff x="7884516" y="3299879"/>
              <a:chExt cx="244481" cy="366043"/>
            </a:xfrm>
            <a:grpFill/>
          </p:grpSpPr>
          <p:sp>
            <p:nvSpPr>
              <p:cNvPr id="139" name="Freeform 138">
                <a:extLst>
                  <a:ext uri="{FF2B5EF4-FFF2-40B4-BE49-F238E27FC236}">
                    <a16:creationId xmlns:a16="http://schemas.microsoft.com/office/drawing/2014/main" id="{197C8A50-B5BD-D870-2834-5EF938D1A47F}"/>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0" name="Freeform 139">
                <a:extLst>
                  <a:ext uri="{FF2B5EF4-FFF2-40B4-BE49-F238E27FC236}">
                    <a16:creationId xmlns:a16="http://schemas.microsoft.com/office/drawing/2014/main" id="{B66835B2-2530-A1C0-5317-43D60203DC9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1" name="Freeform 140">
                <a:extLst>
                  <a:ext uri="{FF2B5EF4-FFF2-40B4-BE49-F238E27FC236}">
                    <a16:creationId xmlns:a16="http://schemas.microsoft.com/office/drawing/2014/main" id="{D24024A0-5A90-580A-3E37-352607529B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2" name="Freeform 141">
                <a:extLst>
                  <a:ext uri="{FF2B5EF4-FFF2-40B4-BE49-F238E27FC236}">
                    <a16:creationId xmlns:a16="http://schemas.microsoft.com/office/drawing/2014/main" id="{EB7CF26D-8169-5F59-F93B-F10C65C2BC3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3" name="Freeform 142">
                <a:extLst>
                  <a:ext uri="{FF2B5EF4-FFF2-40B4-BE49-F238E27FC236}">
                    <a16:creationId xmlns:a16="http://schemas.microsoft.com/office/drawing/2014/main" id="{1A0A8EED-E331-80CE-7460-28E1E79D27B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4" name="Freeform 143">
                <a:extLst>
                  <a:ext uri="{FF2B5EF4-FFF2-40B4-BE49-F238E27FC236}">
                    <a16:creationId xmlns:a16="http://schemas.microsoft.com/office/drawing/2014/main" id="{1836AE6D-FCB3-B684-B098-455A90D6D0EF}"/>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5" name="Freeform 144">
                <a:extLst>
                  <a:ext uri="{FF2B5EF4-FFF2-40B4-BE49-F238E27FC236}">
                    <a16:creationId xmlns:a16="http://schemas.microsoft.com/office/drawing/2014/main" id="{E1C51D36-1982-D1BB-7BA2-D50F34ABC27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6" name="Freeform 145">
                <a:extLst>
                  <a:ext uri="{FF2B5EF4-FFF2-40B4-BE49-F238E27FC236}">
                    <a16:creationId xmlns:a16="http://schemas.microsoft.com/office/drawing/2014/main" id="{5B6610EF-A50C-BF15-3B67-0F2CC7B3029C}"/>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7" name="Freeform 146">
                <a:extLst>
                  <a:ext uri="{FF2B5EF4-FFF2-40B4-BE49-F238E27FC236}">
                    <a16:creationId xmlns:a16="http://schemas.microsoft.com/office/drawing/2014/main" id="{C005A3DB-94B7-1C38-9D0A-91D4D64C0099}"/>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8" name="Freeform 147">
                <a:extLst>
                  <a:ext uri="{FF2B5EF4-FFF2-40B4-BE49-F238E27FC236}">
                    <a16:creationId xmlns:a16="http://schemas.microsoft.com/office/drawing/2014/main" id="{D14B7C1F-9661-4BCD-0BB2-E23A13C65DB3}"/>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9" name="Freeform 148">
                <a:extLst>
                  <a:ext uri="{FF2B5EF4-FFF2-40B4-BE49-F238E27FC236}">
                    <a16:creationId xmlns:a16="http://schemas.microsoft.com/office/drawing/2014/main" id="{0FE158E1-A2A5-4F79-8206-13255E5B78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25" name="Graphic 2">
              <a:extLst>
                <a:ext uri="{FF2B5EF4-FFF2-40B4-BE49-F238E27FC236}">
                  <a16:creationId xmlns:a16="http://schemas.microsoft.com/office/drawing/2014/main" id="{87421D05-7897-D3B6-BAA6-9FF6ECEF04EA}"/>
                </a:ext>
              </a:extLst>
            </p:cNvPr>
            <p:cNvGrpSpPr/>
            <p:nvPr/>
          </p:nvGrpSpPr>
          <p:grpSpPr>
            <a:xfrm>
              <a:off x="7216180" y="2896437"/>
              <a:ext cx="1173608" cy="1132811"/>
              <a:chOff x="7216180" y="2896437"/>
              <a:chExt cx="1173608" cy="1132811"/>
            </a:xfrm>
            <a:grpFill/>
          </p:grpSpPr>
          <p:sp>
            <p:nvSpPr>
              <p:cNvPr id="126" name="Freeform 125">
                <a:extLst>
                  <a:ext uri="{FF2B5EF4-FFF2-40B4-BE49-F238E27FC236}">
                    <a16:creationId xmlns:a16="http://schemas.microsoft.com/office/drawing/2014/main" id="{3FAD1B38-6774-DF06-DE15-E25D564EA7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7" name="Freeform 126">
                <a:extLst>
                  <a:ext uri="{FF2B5EF4-FFF2-40B4-BE49-F238E27FC236}">
                    <a16:creationId xmlns:a16="http://schemas.microsoft.com/office/drawing/2014/main" id="{0456E0E8-BE6B-666C-90C4-B5EF80A03B3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8" name="Freeform 127">
                <a:extLst>
                  <a:ext uri="{FF2B5EF4-FFF2-40B4-BE49-F238E27FC236}">
                    <a16:creationId xmlns:a16="http://schemas.microsoft.com/office/drawing/2014/main" id="{F1251ADB-C004-D4D7-9DF2-D2E10294B301}"/>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9" name="Freeform 128">
                <a:extLst>
                  <a:ext uri="{FF2B5EF4-FFF2-40B4-BE49-F238E27FC236}">
                    <a16:creationId xmlns:a16="http://schemas.microsoft.com/office/drawing/2014/main" id="{245FD700-BB1F-194B-4E70-B65E410B20F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0" name="Freeform 129">
                <a:extLst>
                  <a:ext uri="{FF2B5EF4-FFF2-40B4-BE49-F238E27FC236}">
                    <a16:creationId xmlns:a16="http://schemas.microsoft.com/office/drawing/2014/main" id="{746F8DEB-F6B2-7226-C3C2-9B3964807CD6}"/>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1" name="Freeform 130">
                <a:extLst>
                  <a:ext uri="{FF2B5EF4-FFF2-40B4-BE49-F238E27FC236}">
                    <a16:creationId xmlns:a16="http://schemas.microsoft.com/office/drawing/2014/main" id="{0577BF49-48E7-0368-49DD-7C13CF9A4F7F}"/>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2" name="Freeform 131">
                <a:extLst>
                  <a:ext uri="{FF2B5EF4-FFF2-40B4-BE49-F238E27FC236}">
                    <a16:creationId xmlns:a16="http://schemas.microsoft.com/office/drawing/2014/main" id="{BD18A751-9633-C8D1-EE02-CE2D6DADBFF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3" name="Freeform 132">
                <a:extLst>
                  <a:ext uri="{FF2B5EF4-FFF2-40B4-BE49-F238E27FC236}">
                    <a16:creationId xmlns:a16="http://schemas.microsoft.com/office/drawing/2014/main" id="{875338D9-7516-B849-DD45-B5E4913CE78C}"/>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34" name="Freeform 133">
                <a:extLst>
                  <a:ext uri="{FF2B5EF4-FFF2-40B4-BE49-F238E27FC236}">
                    <a16:creationId xmlns:a16="http://schemas.microsoft.com/office/drawing/2014/main" id="{E8E6CCDE-F2E2-EC82-B652-DDD4C19D1FE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35" name="Freeform 134">
                <a:extLst>
                  <a:ext uri="{FF2B5EF4-FFF2-40B4-BE49-F238E27FC236}">
                    <a16:creationId xmlns:a16="http://schemas.microsoft.com/office/drawing/2014/main" id="{CF31974C-DD9A-F3A2-89FD-DDD0D9CCFF0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6" name="Freeform 135">
                <a:extLst>
                  <a:ext uri="{FF2B5EF4-FFF2-40B4-BE49-F238E27FC236}">
                    <a16:creationId xmlns:a16="http://schemas.microsoft.com/office/drawing/2014/main" id="{AA9D6436-E024-E004-357C-755D8F9AF100}"/>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7" name="Freeform 136">
                <a:extLst>
                  <a:ext uri="{FF2B5EF4-FFF2-40B4-BE49-F238E27FC236}">
                    <a16:creationId xmlns:a16="http://schemas.microsoft.com/office/drawing/2014/main" id="{5D797461-A4B3-B9D4-47E9-64D3515593B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8" name="Freeform 137">
                <a:extLst>
                  <a:ext uri="{FF2B5EF4-FFF2-40B4-BE49-F238E27FC236}">
                    <a16:creationId xmlns:a16="http://schemas.microsoft.com/office/drawing/2014/main" id="{270B9D59-7D98-F590-9690-8CAF8113C7A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150" name="Graphic 2">
            <a:extLst>
              <a:ext uri="{FF2B5EF4-FFF2-40B4-BE49-F238E27FC236}">
                <a16:creationId xmlns:a16="http://schemas.microsoft.com/office/drawing/2014/main" id="{313B46E9-4A03-0EF1-6104-4F1EA1E8019C}"/>
              </a:ext>
            </a:extLst>
          </p:cNvPr>
          <p:cNvGrpSpPr/>
          <p:nvPr userDrawn="1"/>
        </p:nvGrpSpPr>
        <p:grpSpPr>
          <a:xfrm>
            <a:off x="6013747" y="6392487"/>
            <a:ext cx="655288" cy="836040"/>
            <a:chOff x="5321116" y="858896"/>
            <a:chExt cx="888315" cy="1133345"/>
          </a:xfrm>
          <a:solidFill>
            <a:srgbClr val="D38CBC"/>
          </a:solidFill>
        </p:grpSpPr>
        <p:sp>
          <p:nvSpPr>
            <p:cNvPr id="151" name="Freeform 150">
              <a:extLst>
                <a:ext uri="{FF2B5EF4-FFF2-40B4-BE49-F238E27FC236}">
                  <a16:creationId xmlns:a16="http://schemas.microsoft.com/office/drawing/2014/main" id="{BBE9E2BC-9F33-22C4-5578-83C7792E5C7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2" name="Freeform 151">
              <a:extLst>
                <a:ext uri="{FF2B5EF4-FFF2-40B4-BE49-F238E27FC236}">
                  <a16:creationId xmlns:a16="http://schemas.microsoft.com/office/drawing/2014/main" id="{59D28A04-38E0-3E5D-EE55-E76F5111FE7C}"/>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3" name="Freeform 152">
              <a:extLst>
                <a:ext uri="{FF2B5EF4-FFF2-40B4-BE49-F238E27FC236}">
                  <a16:creationId xmlns:a16="http://schemas.microsoft.com/office/drawing/2014/main" id="{BD92919E-3F00-1CF0-BF1A-E830AD9AC19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4" name="Freeform 153">
              <a:extLst>
                <a:ext uri="{FF2B5EF4-FFF2-40B4-BE49-F238E27FC236}">
                  <a16:creationId xmlns:a16="http://schemas.microsoft.com/office/drawing/2014/main" id="{8AB63377-4D0D-3286-B482-A4DAA4381726}"/>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5" name="Freeform 154">
              <a:extLst>
                <a:ext uri="{FF2B5EF4-FFF2-40B4-BE49-F238E27FC236}">
                  <a16:creationId xmlns:a16="http://schemas.microsoft.com/office/drawing/2014/main" id="{F774E471-74A9-3AD4-1B89-C6DD183292AA}"/>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6" name="Freeform 155">
              <a:extLst>
                <a:ext uri="{FF2B5EF4-FFF2-40B4-BE49-F238E27FC236}">
                  <a16:creationId xmlns:a16="http://schemas.microsoft.com/office/drawing/2014/main" id="{FF49C05B-699E-F566-5D13-7E30BF41D2F5}"/>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7" name="Freeform 156">
              <a:extLst>
                <a:ext uri="{FF2B5EF4-FFF2-40B4-BE49-F238E27FC236}">
                  <a16:creationId xmlns:a16="http://schemas.microsoft.com/office/drawing/2014/main" id="{28AE2160-6949-E1ED-1301-D557E9568C29}"/>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8" name="Freeform 157">
              <a:extLst>
                <a:ext uri="{FF2B5EF4-FFF2-40B4-BE49-F238E27FC236}">
                  <a16:creationId xmlns:a16="http://schemas.microsoft.com/office/drawing/2014/main" id="{1EEDA24F-95F6-953E-744A-2B9942E1411B}"/>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9" name="Freeform 158">
              <a:extLst>
                <a:ext uri="{FF2B5EF4-FFF2-40B4-BE49-F238E27FC236}">
                  <a16:creationId xmlns:a16="http://schemas.microsoft.com/office/drawing/2014/main" id="{657C7888-11C4-593C-9D1E-3C1C112CAD3F}"/>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163" name="Text Placeholder 32">
            <a:extLst>
              <a:ext uri="{FF2B5EF4-FFF2-40B4-BE49-F238E27FC236}">
                <a16:creationId xmlns:a16="http://schemas.microsoft.com/office/drawing/2014/main" id="{10565824-E986-7E2E-9358-1BDCD8F8D7A7}"/>
              </a:ext>
            </a:extLst>
          </p:cNvPr>
          <p:cNvSpPr>
            <a:spLocks noGrp="1"/>
          </p:cNvSpPr>
          <p:nvPr>
            <p:ph type="body" sz="quarter" idx="67" hasCustomPrompt="1"/>
          </p:nvPr>
        </p:nvSpPr>
        <p:spPr>
          <a:xfrm>
            <a:off x="16866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Women in  Early Career</a:t>
            </a:r>
            <a:endParaRPr lang="en-US" dirty="0"/>
          </a:p>
        </p:txBody>
      </p:sp>
      <p:sp>
        <p:nvSpPr>
          <p:cNvPr id="164" name="Text Placeholder 32">
            <a:extLst>
              <a:ext uri="{FF2B5EF4-FFF2-40B4-BE49-F238E27FC236}">
                <a16:creationId xmlns:a16="http://schemas.microsoft.com/office/drawing/2014/main" id="{E0BF8737-046F-B196-21D0-288F212C6951}"/>
              </a:ext>
            </a:extLst>
          </p:cNvPr>
          <p:cNvSpPr>
            <a:spLocks noGrp="1"/>
          </p:cNvSpPr>
          <p:nvPr>
            <p:ph type="body" sz="quarter" idx="68" hasCustomPrompt="1"/>
          </p:nvPr>
        </p:nvSpPr>
        <p:spPr>
          <a:xfrm>
            <a:off x="3498475"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Women in   Mid Career</a:t>
            </a:r>
            <a:endParaRPr lang="en-US" dirty="0"/>
          </a:p>
        </p:txBody>
      </p:sp>
      <p:sp>
        <p:nvSpPr>
          <p:cNvPr id="165" name="Text Placeholder 32">
            <a:extLst>
              <a:ext uri="{FF2B5EF4-FFF2-40B4-BE49-F238E27FC236}">
                <a16:creationId xmlns:a16="http://schemas.microsoft.com/office/drawing/2014/main" id="{A2C9DA7E-39C9-C291-DF50-E2BB20D21DAE}"/>
              </a:ext>
            </a:extLst>
          </p:cNvPr>
          <p:cNvSpPr>
            <a:spLocks noGrp="1"/>
          </p:cNvSpPr>
          <p:nvPr>
            <p:ph type="body" sz="quarter" idx="69" hasCustomPrompt="1"/>
          </p:nvPr>
        </p:nvSpPr>
        <p:spPr>
          <a:xfrm>
            <a:off x="52934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Women in   Late Career</a:t>
            </a:r>
            <a:endParaRPr lang="en-US" dirty="0"/>
          </a:p>
        </p:txBody>
      </p:sp>
      <p:sp>
        <p:nvSpPr>
          <p:cNvPr id="166" name="Rectangle 165">
            <a:extLst>
              <a:ext uri="{FF2B5EF4-FFF2-40B4-BE49-F238E27FC236}">
                <a16:creationId xmlns:a16="http://schemas.microsoft.com/office/drawing/2014/main" id="{EFFA48AD-3540-5A13-B9AB-A5F3044AD9A5}"/>
              </a:ext>
            </a:extLst>
          </p:cNvPr>
          <p:cNvSpPr/>
          <p:nvPr userDrawn="1"/>
        </p:nvSpPr>
        <p:spPr>
          <a:xfrm rot="5400000">
            <a:off x="3978792" y="5125666"/>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67" name="Text Placeholder 32">
            <a:extLst>
              <a:ext uri="{FF2B5EF4-FFF2-40B4-BE49-F238E27FC236}">
                <a16:creationId xmlns:a16="http://schemas.microsoft.com/office/drawing/2014/main" id="{68635041-6A86-C94B-2D5B-0F9084D09933}"/>
              </a:ext>
            </a:extLst>
          </p:cNvPr>
          <p:cNvSpPr>
            <a:spLocks noGrp="1"/>
          </p:cNvSpPr>
          <p:nvPr>
            <p:ph type="body" sz="quarter" idx="70" hasCustomPrompt="1"/>
          </p:nvPr>
        </p:nvSpPr>
        <p:spPr>
          <a:xfrm>
            <a:off x="1712444" y="4622390"/>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
        <p:nvSpPr>
          <p:cNvPr id="168" name="Text Placeholder 32">
            <a:extLst>
              <a:ext uri="{FF2B5EF4-FFF2-40B4-BE49-F238E27FC236}">
                <a16:creationId xmlns:a16="http://schemas.microsoft.com/office/drawing/2014/main" id="{D2DC0CCE-C4E8-C0FA-67C2-67D419DBC8E4}"/>
              </a:ext>
            </a:extLst>
          </p:cNvPr>
          <p:cNvSpPr>
            <a:spLocks noGrp="1"/>
          </p:cNvSpPr>
          <p:nvPr>
            <p:ph type="body" sz="quarter" idx="71" hasCustomPrompt="1"/>
          </p:nvPr>
        </p:nvSpPr>
        <p:spPr>
          <a:xfrm>
            <a:off x="2415400" y="4622390"/>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169" name="Rectangle 168">
            <a:extLst>
              <a:ext uri="{FF2B5EF4-FFF2-40B4-BE49-F238E27FC236}">
                <a16:creationId xmlns:a16="http://schemas.microsoft.com/office/drawing/2014/main" id="{4CF2D566-1EAB-6BC1-66DA-99044F267085}"/>
              </a:ext>
            </a:extLst>
          </p:cNvPr>
          <p:cNvSpPr/>
          <p:nvPr userDrawn="1"/>
        </p:nvSpPr>
        <p:spPr>
          <a:xfrm rot="5400000">
            <a:off x="3989875" y="2129621"/>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70" name="Slide Number Placeholder 15">
            <a:extLst>
              <a:ext uri="{FF2B5EF4-FFF2-40B4-BE49-F238E27FC236}">
                <a16:creationId xmlns:a16="http://schemas.microsoft.com/office/drawing/2014/main" id="{F5177C5D-9F38-C9EA-7CF5-3C61151EE0E1}"/>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en-US"/>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fr-CA" smtClean="0">
                <a:solidFill>
                  <a:srgbClr val="1E2879"/>
                </a:solidFill>
              </a:rPr>
              <a:pPr algn="ctr"/>
              <a:t>‹#›</a:t>
            </a:fld>
            <a:endParaRPr lang="fr-CA" dirty="0">
              <a:solidFill>
                <a:srgbClr val="1E2879"/>
              </a:solidFill>
            </a:endParaRPr>
          </a:p>
        </p:txBody>
      </p:sp>
    </p:spTree>
    <p:extLst>
      <p:ext uri="{BB962C8B-B14F-4D97-AF65-F5344CB8AC3E}">
        <p14:creationId xmlns:p14="http://schemas.microsoft.com/office/powerpoint/2010/main" val="53073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01">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1E2879"/>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sp>
        <p:nvSpPr>
          <p:cNvPr id="6" name="Text Placeholder 32">
            <a:extLst>
              <a:ext uri="{FF2B5EF4-FFF2-40B4-BE49-F238E27FC236}">
                <a16:creationId xmlns:a16="http://schemas.microsoft.com/office/drawing/2014/main" id="{5CE99B75-916B-AEBC-111F-08D4C0E11765}"/>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Tree>
    <p:extLst>
      <p:ext uri="{BB962C8B-B14F-4D97-AF65-F5344CB8AC3E}">
        <p14:creationId xmlns:p14="http://schemas.microsoft.com/office/powerpoint/2010/main" val="3146372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56436"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grpSp>
        <p:nvGrpSpPr>
          <p:cNvPr id="7" name="Graphic 2">
            <a:extLst>
              <a:ext uri="{FF2B5EF4-FFF2-40B4-BE49-F238E27FC236}">
                <a16:creationId xmlns:a16="http://schemas.microsoft.com/office/drawing/2014/main" id="{A346D737-D456-EFF6-67F2-D0C73E06C1DB}"/>
              </a:ext>
            </a:extLst>
          </p:cNvPr>
          <p:cNvGrpSpPr/>
          <p:nvPr userDrawn="1"/>
        </p:nvGrpSpPr>
        <p:grpSpPr>
          <a:xfrm>
            <a:off x="3625216" y="6958929"/>
            <a:ext cx="3383280" cy="2894996"/>
            <a:chOff x="7236754" y="940858"/>
            <a:chExt cx="1133079" cy="969549"/>
          </a:xfrm>
          <a:solidFill>
            <a:srgbClr val="4763AE"/>
          </a:solidFill>
        </p:grpSpPr>
        <p:grpSp>
          <p:nvGrpSpPr>
            <p:cNvPr id="8" name="Graphic 2">
              <a:extLst>
                <a:ext uri="{FF2B5EF4-FFF2-40B4-BE49-F238E27FC236}">
                  <a16:creationId xmlns:a16="http://schemas.microsoft.com/office/drawing/2014/main" id="{193BEBBF-EE72-9236-7B81-337135F015F6}"/>
                </a:ext>
              </a:extLst>
            </p:cNvPr>
            <p:cNvGrpSpPr/>
            <p:nvPr/>
          </p:nvGrpSpPr>
          <p:grpSpPr>
            <a:xfrm>
              <a:off x="7884516" y="1486640"/>
              <a:ext cx="203734" cy="61120"/>
              <a:chOff x="7884516" y="1486640"/>
              <a:chExt cx="203734" cy="61120"/>
            </a:xfrm>
            <a:grpFill/>
          </p:grpSpPr>
          <p:sp>
            <p:nvSpPr>
              <p:cNvPr id="21" name="Freeform 20">
                <a:extLst>
                  <a:ext uri="{FF2B5EF4-FFF2-40B4-BE49-F238E27FC236}">
                    <a16:creationId xmlns:a16="http://schemas.microsoft.com/office/drawing/2014/main" id="{CF42A490-D857-4F42-DAE5-BE7C44F80D4A}"/>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2" name="Freeform 21">
                <a:extLst>
                  <a:ext uri="{FF2B5EF4-FFF2-40B4-BE49-F238E27FC236}">
                    <a16:creationId xmlns:a16="http://schemas.microsoft.com/office/drawing/2014/main" id="{69BF59C6-88D7-BB55-CFF8-CFD5F574428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rgbClr val="4763AE"/>
                  </a:solidFill>
                </a:endParaRPr>
              </a:p>
            </p:txBody>
          </p:sp>
        </p:grpSp>
        <p:grpSp>
          <p:nvGrpSpPr>
            <p:cNvPr id="9" name="Graphic 2">
              <a:extLst>
                <a:ext uri="{FF2B5EF4-FFF2-40B4-BE49-F238E27FC236}">
                  <a16:creationId xmlns:a16="http://schemas.microsoft.com/office/drawing/2014/main" id="{60B9E235-8A1C-738B-F4ED-0868C67BB02B}"/>
                </a:ext>
              </a:extLst>
            </p:cNvPr>
            <p:cNvGrpSpPr/>
            <p:nvPr/>
          </p:nvGrpSpPr>
          <p:grpSpPr>
            <a:xfrm>
              <a:off x="7236754" y="940858"/>
              <a:ext cx="1133079" cy="969549"/>
              <a:chOff x="7236754" y="940858"/>
              <a:chExt cx="1133079" cy="969549"/>
            </a:xfrm>
            <a:grpFill/>
          </p:grpSpPr>
          <p:sp>
            <p:nvSpPr>
              <p:cNvPr id="10" name="Freeform 9">
                <a:extLst>
                  <a:ext uri="{FF2B5EF4-FFF2-40B4-BE49-F238E27FC236}">
                    <a16:creationId xmlns:a16="http://schemas.microsoft.com/office/drawing/2014/main" id="{74A3F771-E224-2801-31DA-B810632A7DE7}"/>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1" name="Freeform 10">
                <a:extLst>
                  <a:ext uri="{FF2B5EF4-FFF2-40B4-BE49-F238E27FC236}">
                    <a16:creationId xmlns:a16="http://schemas.microsoft.com/office/drawing/2014/main" id="{87B207C7-EFF8-4A62-52C5-4AC7FE0750F1}"/>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2" name="Freeform 11">
                <a:extLst>
                  <a:ext uri="{FF2B5EF4-FFF2-40B4-BE49-F238E27FC236}">
                    <a16:creationId xmlns:a16="http://schemas.microsoft.com/office/drawing/2014/main" id="{C9EE54E1-B3DF-985D-162E-AC37EFCFDC06}"/>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3" name="Freeform 12">
                <a:extLst>
                  <a:ext uri="{FF2B5EF4-FFF2-40B4-BE49-F238E27FC236}">
                    <a16:creationId xmlns:a16="http://schemas.microsoft.com/office/drawing/2014/main" id="{562C988F-964B-44DB-BF62-A82D3EE6C7D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4" name="Freeform 13">
                <a:extLst>
                  <a:ext uri="{FF2B5EF4-FFF2-40B4-BE49-F238E27FC236}">
                    <a16:creationId xmlns:a16="http://schemas.microsoft.com/office/drawing/2014/main" id="{0585CABF-BE20-6625-A278-AD088A7BBD22}"/>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5" name="Freeform 14">
                <a:extLst>
                  <a:ext uri="{FF2B5EF4-FFF2-40B4-BE49-F238E27FC236}">
                    <a16:creationId xmlns:a16="http://schemas.microsoft.com/office/drawing/2014/main" id="{D41E9DE5-A9A7-C04C-526E-DB05EB90C580}"/>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6" name="Freeform 15">
                <a:extLst>
                  <a:ext uri="{FF2B5EF4-FFF2-40B4-BE49-F238E27FC236}">
                    <a16:creationId xmlns:a16="http://schemas.microsoft.com/office/drawing/2014/main" id="{6C4102AD-9855-98D6-F4D3-70ABBBABD175}"/>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7" name="Freeform 16">
                <a:extLst>
                  <a:ext uri="{FF2B5EF4-FFF2-40B4-BE49-F238E27FC236}">
                    <a16:creationId xmlns:a16="http://schemas.microsoft.com/office/drawing/2014/main" id="{8FC8A894-8B57-0302-851D-DA8D666CB31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8" name="Freeform 17">
                <a:extLst>
                  <a:ext uri="{FF2B5EF4-FFF2-40B4-BE49-F238E27FC236}">
                    <a16:creationId xmlns:a16="http://schemas.microsoft.com/office/drawing/2014/main" id="{23DCA652-1CE7-48C4-13E3-B86984CD6E5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9" name="Freeform 18">
                <a:extLst>
                  <a:ext uri="{FF2B5EF4-FFF2-40B4-BE49-F238E27FC236}">
                    <a16:creationId xmlns:a16="http://schemas.microsoft.com/office/drawing/2014/main" id="{9A3E2ECA-38A5-2D74-6E22-CC03F4F36829}"/>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0" name="Freeform 19">
                <a:extLst>
                  <a:ext uri="{FF2B5EF4-FFF2-40B4-BE49-F238E27FC236}">
                    <a16:creationId xmlns:a16="http://schemas.microsoft.com/office/drawing/2014/main" id="{D58FB58B-EAA6-3F73-938E-A3460096CB2B}"/>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rgbClr val="4763AE"/>
                  </a:solidFill>
                </a:endParaRPr>
              </a:p>
            </p:txBody>
          </p:sp>
        </p:grpSp>
      </p:grpSp>
      <p:sp>
        <p:nvSpPr>
          <p:cNvPr id="26" name="Text Placeholder 32">
            <a:extLst>
              <a:ext uri="{FF2B5EF4-FFF2-40B4-BE49-F238E27FC236}">
                <a16:creationId xmlns:a16="http://schemas.microsoft.com/office/drawing/2014/main" id="{90C0E795-3B84-F679-9185-2B4F76E4960D}"/>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spTree>
    <p:extLst>
      <p:ext uri="{BB962C8B-B14F-4D97-AF65-F5344CB8AC3E}">
        <p14:creationId xmlns:p14="http://schemas.microsoft.com/office/powerpoint/2010/main" val="1527656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03">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F16024"/>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grpSp>
        <p:nvGrpSpPr>
          <p:cNvPr id="8" name="Graphic 2">
            <a:extLst>
              <a:ext uri="{FF2B5EF4-FFF2-40B4-BE49-F238E27FC236}">
                <a16:creationId xmlns:a16="http://schemas.microsoft.com/office/drawing/2014/main" id="{C2169059-6692-8AA7-BA4E-8CABC841E795}"/>
              </a:ext>
            </a:extLst>
          </p:cNvPr>
          <p:cNvGrpSpPr/>
          <p:nvPr userDrawn="1"/>
        </p:nvGrpSpPr>
        <p:grpSpPr>
          <a:xfrm>
            <a:off x="3494314" y="6475580"/>
            <a:ext cx="3428999" cy="3309805"/>
            <a:chOff x="7216180" y="2896437"/>
            <a:chExt cx="1173608" cy="1132811"/>
          </a:xfrm>
          <a:solidFill>
            <a:srgbClr val="F16024"/>
          </a:solidFill>
        </p:grpSpPr>
        <p:grpSp>
          <p:nvGrpSpPr>
            <p:cNvPr id="9" name="Graphic 2">
              <a:extLst>
                <a:ext uri="{FF2B5EF4-FFF2-40B4-BE49-F238E27FC236}">
                  <a16:creationId xmlns:a16="http://schemas.microsoft.com/office/drawing/2014/main" id="{9CE53091-395B-0484-A7C6-94414A99069D}"/>
                </a:ext>
              </a:extLst>
            </p:cNvPr>
            <p:cNvGrpSpPr/>
            <p:nvPr/>
          </p:nvGrpSpPr>
          <p:grpSpPr>
            <a:xfrm>
              <a:off x="7884516" y="3299879"/>
              <a:ext cx="244481" cy="366043"/>
              <a:chOff x="7884516" y="3299879"/>
              <a:chExt cx="244481" cy="366043"/>
            </a:xfrm>
            <a:grpFill/>
          </p:grpSpPr>
          <p:sp>
            <p:nvSpPr>
              <p:cNvPr id="24" name="Freeform 23">
                <a:extLst>
                  <a:ext uri="{FF2B5EF4-FFF2-40B4-BE49-F238E27FC236}">
                    <a16:creationId xmlns:a16="http://schemas.microsoft.com/office/drawing/2014/main" id="{8BF02B52-FC71-9F44-5BC7-7B11045D2E7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5" name="Freeform 24">
                <a:extLst>
                  <a:ext uri="{FF2B5EF4-FFF2-40B4-BE49-F238E27FC236}">
                    <a16:creationId xmlns:a16="http://schemas.microsoft.com/office/drawing/2014/main" id="{3002E209-843C-10D5-DB40-84EF80962772}"/>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6" name="Freeform 25">
                <a:extLst>
                  <a:ext uri="{FF2B5EF4-FFF2-40B4-BE49-F238E27FC236}">
                    <a16:creationId xmlns:a16="http://schemas.microsoft.com/office/drawing/2014/main" id="{15239B22-610F-5CB3-F5AC-AF39BD8CFBC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DAB3944C-2187-879E-AAB5-B7009576AB9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0F96F38-7BDB-4139-9F91-71560008453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E438EA50-3FE5-C358-3BBB-5FD245FFD49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68FAD9B8-7B60-992E-7B7D-A8C777575545}"/>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D66A1F4F-ED9A-EEC3-865B-105222AE1128}"/>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39B81E06-00AB-1519-9538-DEE91445D56B}"/>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FF453EC5-98FF-9817-8BD2-61879D9816E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385A7E26-4E06-9F20-CA00-03CD9E8293B2}"/>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EE95BAF6-55C1-9AF7-FC4D-AC3E0587B2CC}"/>
                </a:ext>
              </a:extLst>
            </p:cNvPr>
            <p:cNvGrpSpPr/>
            <p:nvPr/>
          </p:nvGrpSpPr>
          <p:grpSpPr>
            <a:xfrm>
              <a:off x="7216180" y="2896437"/>
              <a:ext cx="1173608" cy="1132811"/>
              <a:chOff x="7216180" y="2896437"/>
              <a:chExt cx="1173608" cy="1132811"/>
            </a:xfrm>
            <a:grpFill/>
          </p:grpSpPr>
          <p:sp>
            <p:nvSpPr>
              <p:cNvPr id="11" name="Freeform 10">
                <a:extLst>
                  <a:ext uri="{FF2B5EF4-FFF2-40B4-BE49-F238E27FC236}">
                    <a16:creationId xmlns:a16="http://schemas.microsoft.com/office/drawing/2014/main" id="{3A663386-C900-27BA-219A-BFD22387D21C}"/>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C0B33CA9-7003-8CFE-0CB3-ECD80FC9E8B2}"/>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93A3D414-C256-CA42-21FD-DD45E54BEAF7}"/>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E5B4ED3E-3C87-284E-D7B4-F3B74FF5E2CE}"/>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C16D8279-FC9B-87D5-144F-E05FF6F56D3F}"/>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3B9FF920-9974-07F1-751A-9203226B2EA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7ABAA0BD-64BB-2F26-4166-B03211E0695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0501725F-3960-1146-76C0-1349086148B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24ED14F3-8816-468E-4A1B-AA8302972D03}"/>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1F5FCBB9-44C3-F45A-EB8F-17D5FE55F6A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FDA98917-5DB4-E79C-E51C-7414FBC90D1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8AD811C1-AB37-7644-287F-14B990E97EDD}"/>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4BBFC407-D919-BA8F-B7E9-882E60477388}"/>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35" name="Text Placeholder 32">
            <a:extLst>
              <a:ext uri="{FF2B5EF4-FFF2-40B4-BE49-F238E27FC236}">
                <a16:creationId xmlns:a16="http://schemas.microsoft.com/office/drawing/2014/main" id="{EAB44B0B-7BFC-62E3-2536-5F1987B11ECE}"/>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Tree>
    <p:extLst>
      <p:ext uri="{BB962C8B-B14F-4D97-AF65-F5344CB8AC3E}">
        <p14:creationId xmlns:p14="http://schemas.microsoft.com/office/powerpoint/2010/main" val="3539248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04">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D38CBC"/>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sp>
        <p:nvSpPr>
          <p:cNvPr id="6" name="Text Placeholder 32">
            <a:extLst>
              <a:ext uri="{FF2B5EF4-FFF2-40B4-BE49-F238E27FC236}">
                <a16:creationId xmlns:a16="http://schemas.microsoft.com/office/drawing/2014/main" id="{01FF8B5F-B46C-81F5-0739-3496FA288134}"/>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grpSp>
        <p:nvGrpSpPr>
          <p:cNvPr id="7" name="Graphic 2">
            <a:extLst>
              <a:ext uri="{FF2B5EF4-FFF2-40B4-BE49-F238E27FC236}">
                <a16:creationId xmlns:a16="http://schemas.microsoft.com/office/drawing/2014/main" id="{142F0C63-6C20-68A4-1D7E-B7682DD2251A}"/>
              </a:ext>
            </a:extLst>
          </p:cNvPr>
          <p:cNvGrpSpPr/>
          <p:nvPr userDrawn="1"/>
        </p:nvGrpSpPr>
        <p:grpSpPr>
          <a:xfrm>
            <a:off x="4364271" y="6860626"/>
            <a:ext cx="2346771" cy="2994096"/>
            <a:chOff x="5321116" y="858896"/>
            <a:chExt cx="888315" cy="1133345"/>
          </a:xfrm>
          <a:solidFill>
            <a:srgbClr val="D38CBC"/>
          </a:solidFill>
        </p:grpSpPr>
        <p:sp>
          <p:nvSpPr>
            <p:cNvPr id="8" name="Freeform 7">
              <a:extLst>
                <a:ext uri="{FF2B5EF4-FFF2-40B4-BE49-F238E27FC236}">
                  <a16:creationId xmlns:a16="http://schemas.microsoft.com/office/drawing/2014/main" id="{E97927AA-49FC-6B5A-B15E-5E094DF019A7}"/>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 name="Freeform 8">
              <a:extLst>
                <a:ext uri="{FF2B5EF4-FFF2-40B4-BE49-F238E27FC236}">
                  <a16:creationId xmlns:a16="http://schemas.microsoft.com/office/drawing/2014/main" id="{392BEDF9-E42E-F86A-D0C1-AA3B3D5421E9}"/>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 name="Freeform 9">
              <a:extLst>
                <a:ext uri="{FF2B5EF4-FFF2-40B4-BE49-F238E27FC236}">
                  <a16:creationId xmlns:a16="http://schemas.microsoft.com/office/drawing/2014/main" id="{032D1AC0-776E-EF30-44A7-3338EE1C0E28}"/>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0">
              <a:extLst>
                <a:ext uri="{FF2B5EF4-FFF2-40B4-BE49-F238E27FC236}">
                  <a16:creationId xmlns:a16="http://schemas.microsoft.com/office/drawing/2014/main" id="{084162A4-F67A-D33B-5548-E0B4C4C3A34F}"/>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44869574-ECD0-23E2-402E-131386438EEF}"/>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B5F186E9-B98E-C36F-59A5-73E0259494F3}"/>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3A944AE4-2109-DC8F-160C-1A429FED134A}"/>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518296DF-2BCE-819E-E59C-36C2FCC16511}"/>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F15A767-F3A2-CC69-0805-B701F9E5C2A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2805658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t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1" y="877273"/>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55325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arly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82" name="Triangle 81">
            <a:extLst>
              <a:ext uri="{FF2B5EF4-FFF2-40B4-BE49-F238E27FC236}">
                <a16:creationId xmlns:a16="http://schemas.microsoft.com/office/drawing/2014/main" id="{85343D8E-80ED-B6A2-3672-51E599E083FF}"/>
              </a:ext>
            </a:extLst>
          </p:cNvPr>
          <p:cNvSpPr/>
          <p:nvPr userDrawn="1"/>
        </p:nvSpPr>
        <p:spPr>
          <a:xfrm rot="5400000">
            <a:off x="-235528" y="3015889"/>
            <a:ext cx="2124000" cy="369454"/>
          </a:xfrm>
          <a:prstGeom prst="triangle">
            <a:avLst/>
          </a:prstGeom>
          <a:solidFill>
            <a:srgbClr val="4763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3" name="Graphic 2">
            <a:extLst>
              <a:ext uri="{FF2B5EF4-FFF2-40B4-BE49-F238E27FC236}">
                <a16:creationId xmlns:a16="http://schemas.microsoft.com/office/drawing/2014/main" id="{690B99A8-18C4-3E05-4948-D0422BC8F9CA}"/>
              </a:ext>
            </a:extLst>
          </p:cNvPr>
          <p:cNvGrpSpPr/>
          <p:nvPr userDrawn="1"/>
        </p:nvGrpSpPr>
        <p:grpSpPr>
          <a:xfrm>
            <a:off x="189729" y="2872509"/>
            <a:ext cx="677287" cy="579539"/>
            <a:chOff x="7236754" y="940858"/>
            <a:chExt cx="1133079" cy="969549"/>
          </a:xfrm>
          <a:solidFill>
            <a:schemeClr val="bg1"/>
          </a:solidFill>
        </p:grpSpPr>
        <p:grpSp>
          <p:nvGrpSpPr>
            <p:cNvPr id="84" name="Graphic 2">
              <a:extLst>
                <a:ext uri="{FF2B5EF4-FFF2-40B4-BE49-F238E27FC236}">
                  <a16:creationId xmlns:a16="http://schemas.microsoft.com/office/drawing/2014/main" id="{E72902E3-4E89-EBC4-8071-C42E78356CE7}"/>
                </a:ext>
              </a:extLst>
            </p:cNvPr>
            <p:cNvGrpSpPr/>
            <p:nvPr/>
          </p:nvGrpSpPr>
          <p:grpSpPr>
            <a:xfrm>
              <a:off x="7884516" y="1486640"/>
              <a:ext cx="203734" cy="61120"/>
              <a:chOff x="7884516" y="1486640"/>
              <a:chExt cx="203734" cy="61120"/>
            </a:xfrm>
            <a:grpFill/>
          </p:grpSpPr>
          <p:sp>
            <p:nvSpPr>
              <p:cNvPr id="97" name="Freeform 96">
                <a:extLst>
                  <a:ext uri="{FF2B5EF4-FFF2-40B4-BE49-F238E27FC236}">
                    <a16:creationId xmlns:a16="http://schemas.microsoft.com/office/drawing/2014/main" id="{7154CCAB-9960-D7CC-2E4C-71C934FDC6F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8" name="Freeform 97">
                <a:extLst>
                  <a:ext uri="{FF2B5EF4-FFF2-40B4-BE49-F238E27FC236}">
                    <a16:creationId xmlns:a16="http://schemas.microsoft.com/office/drawing/2014/main" id="{4F60786F-0CBD-6F76-1F92-F326FD154BA8}"/>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85" name="Graphic 2">
              <a:extLst>
                <a:ext uri="{FF2B5EF4-FFF2-40B4-BE49-F238E27FC236}">
                  <a16:creationId xmlns:a16="http://schemas.microsoft.com/office/drawing/2014/main" id="{596C6657-3002-2375-2EB9-B1168F6E560D}"/>
                </a:ext>
              </a:extLst>
            </p:cNvPr>
            <p:cNvGrpSpPr/>
            <p:nvPr/>
          </p:nvGrpSpPr>
          <p:grpSpPr>
            <a:xfrm>
              <a:off x="7236754" y="940858"/>
              <a:ext cx="1133079" cy="969549"/>
              <a:chOff x="7236754" y="940858"/>
              <a:chExt cx="1133079" cy="969549"/>
            </a:xfrm>
            <a:grpFill/>
          </p:grpSpPr>
          <p:sp>
            <p:nvSpPr>
              <p:cNvPr id="86" name="Freeform 85">
                <a:extLst>
                  <a:ext uri="{FF2B5EF4-FFF2-40B4-BE49-F238E27FC236}">
                    <a16:creationId xmlns:a16="http://schemas.microsoft.com/office/drawing/2014/main" id="{637CC301-62BA-ACE9-996E-C109AFD00CBC}"/>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7" name="Freeform 86">
                <a:extLst>
                  <a:ext uri="{FF2B5EF4-FFF2-40B4-BE49-F238E27FC236}">
                    <a16:creationId xmlns:a16="http://schemas.microsoft.com/office/drawing/2014/main" id="{89F0F5EE-0366-BC24-8259-3E80E59F662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8" name="Freeform 87">
                <a:extLst>
                  <a:ext uri="{FF2B5EF4-FFF2-40B4-BE49-F238E27FC236}">
                    <a16:creationId xmlns:a16="http://schemas.microsoft.com/office/drawing/2014/main" id="{A80D824C-BBA6-CB43-6481-8F9A292EBC5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9" name="Freeform 88">
                <a:extLst>
                  <a:ext uri="{FF2B5EF4-FFF2-40B4-BE49-F238E27FC236}">
                    <a16:creationId xmlns:a16="http://schemas.microsoft.com/office/drawing/2014/main" id="{B1F0399A-51C4-3D7E-395A-46973C389E8C}"/>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0" name="Freeform 89">
                <a:extLst>
                  <a:ext uri="{FF2B5EF4-FFF2-40B4-BE49-F238E27FC236}">
                    <a16:creationId xmlns:a16="http://schemas.microsoft.com/office/drawing/2014/main" id="{C72186CF-AA19-7E4A-7BE7-27F846DA87E8}"/>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1" name="Freeform 90">
                <a:extLst>
                  <a:ext uri="{FF2B5EF4-FFF2-40B4-BE49-F238E27FC236}">
                    <a16:creationId xmlns:a16="http://schemas.microsoft.com/office/drawing/2014/main" id="{CDF2DD77-4A46-332A-00A0-D2944B88147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2" name="Freeform 91">
                <a:extLst>
                  <a:ext uri="{FF2B5EF4-FFF2-40B4-BE49-F238E27FC236}">
                    <a16:creationId xmlns:a16="http://schemas.microsoft.com/office/drawing/2014/main" id="{9EA4F788-4E64-2E58-CFC4-4E8092A5D244}"/>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3" name="Freeform 92">
                <a:extLst>
                  <a:ext uri="{FF2B5EF4-FFF2-40B4-BE49-F238E27FC236}">
                    <a16:creationId xmlns:a16="http://schemas.microsoft.com/office/drawing/2014/main" id="{5B5FB4DF-BF16-5447-BEAD-2835B12D6FBF}"/>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4" name="Freeform 93">
                <a:extLst>
                  <a:ext uri="{FF2B5EF4-FFF2-40B4-BE49-F238E27FC236}">
                    <a16:creationId xmlns:a16="http://schemas.microsoft.com/office/drawing/2014/main" id="{B05D2390-F614-CB92-D484-8CB44E28E35E}"/>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5" name="Freeform 94">
                <a:extLst>
                  <a:ext uri="{FF2B5EF4-FFF2-40B4-BE49-F238E27FC236}">
                    <a16:creationId xmlns:a16="http://schemas.microsoft.com/office/drawing/2014/main" id="{EFFBE9E3-6902-60C6-32DA-E7B81B772192}"/>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6" name="Freeform 95">
                <a:extLst>
                  <a:ext uri="{FF2B5EF4-FFF2-40B4-BE49-F238E27FC236}">
                    <a16:creationId xmlns:a16="http://schemas.microsoft.com/office/drawing/2014/main" id="{FFF95594-EC46-EA4E-DC6E-FE2B9D49C8D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2408865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id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ext Placeholder 32">
            <a:extLst>
              <a:ext uri="{FF2B5EF4-FFF2-40B4-BE49-F238E27FC236}">
                <a16:creationId xmlns:a16="http://schemas.microsoft.com/office/drawing/2014/main" id="{8FE9523F-527F-BA5C-7535-C94C66F02C8E}"/>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3" name="Text Placeholder 32">
            <a:extLst>
              <a:ext uri="{FF2B5EF4-FFF2-40B4-BE49-F238E27FC236}">
                <a16:creationId xmlns:a16="http://schemas.microsoft.com/office/drawing/2014/main" id="{E9A100F2-A4BE-D8C3-BC62-FD9AAC2D07B3}"/>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F16024"/>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4" name="Triangle 3">
            <a:extLst>
              <a:ext uri="{FF2B5EF4-FFF2-40B4-BE49-F238E27FC236}">
                <a16:creationId xmlns:a16="http://schemas.microsoft.com/office/drawing/2014/main" id="{81C2809F-2319-6D03-7657-799B90907DFB}"/>
              </a:ext>
            </a:extLst>
          </p:cNvPr>
          <p:cNvSpPr/>
          <p:nvPr userDrawn="1"/>
        </p:nvSpPr>
        <p:spPr>
          <a:xfrm rot="5400000">
            <a:off x="-230910" y="5161520"/>
            <a:ext cx="2124000" cy="369454"/>
          </a:xfrm>
          <a:prstGeom prst="triangle">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aphic 2">
            <a:extLst>
              <a:ext uri="{FF2B5EF4-FFF2-40B4-BE49-F238E27FC236}">
                <a16:creationId xmlns:a16="http://schemas.microsoft.com/office/drawing/2014/main" id="{55A2B42F-6A4D-F46F-259E-22CC9DB7F2E2}"/>
              </a:ext>
            </a:extLst>
          </p:cNvPr>
          <p:cNvGrpSpPr/>
          <p:nvPr userDrawn="1"/>
        </p:nvGrpSpPr>
        <p:grpSpPr>
          <a:xfrm>
            <a:off x="150994" y="4879826"/>
            <a:ext cx="713270" cy="688476"/>
            <a:chOff x="7216180" y="2896437"/>
            <a:chExt cx="1173608" cy="1132811"/>
          </a:xfrm>
          <a:solidFill>
            <a:schemeClr val="bg1"/>
          </a:solidFill>
        </p:grpSpPr>
        <p:grpSp>
          <p:nvGrpSpPr>
            <p:cNvPr id="6" name="Graphic 2">
              <a:extLst>
                <a:ext uri="{FF2B5EF4-FFF2-40B4-BE49-F238E27FC236}">
                  <a16:creationId xmlns:a16="http://schemas.microsoft.com/office/drawing/2014/main" id="{5D83D14B-3C1E-5B42-892C-B6D108FAFD22}"/>
                </a:ext>
              </a:extLst>
            </p:cNvPr>
            <p:cNvGrpSpPr/>
            <p:nvPr/>
          </p:nvGrpSpPr>
          <p:grpSpPr>
            <a:xfrm>
              <a:off x="7884516" y="3299879"/>
              <a:ext cx="244481" cy="366043"/>
              <a:chOff x="7884516" y="3299879"/>
              <a:chExt cx="244481" cy="366043"/>
            </a:xfrm>
            <a:grpFill/>
          </p:grpSpPr>
          <p:sp>
            <p:nvSpPr>
              <p:cNvPr id="82" name="Freeform 81">
                <a:extLst>
                  <a:ext uri="{FF2B5EF4-FFF2-40B4-BE49-F238E27FC236}">
                    <a16:creationId xmlns:a16="http://schemas.microsoft.com/office/drawing/2014/main" id="{0E57677A-F866-9DCA-C340-ECC13BD6E03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3" name="Freeform 82">
                <a:extLst>
                  <a:ext uri="{FF2B5EF4-FFF2-40B4-BE49-F238E27FC236}">
                    <a16:creationId xmlns:a16="http://schemas.microsoft.com/office/drawing/2014/main" id="{BB65E563-E342-BDC0-8C57-FE1BEDE74B4D}"/>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4" name="Freeform 83">
                <a:extLst>
                  <a:ext uri="{FF2B5EF4-FFF2-40B4-BE49-F238E27FC236}">
                    <a16:creationId xmlns:a16="http://schemas.microsoft.com/office/drawing/2014/main" id="{D6844AFF-E135-4C37-43DB-A26E18B621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5" name="Freeform 84">
                <a:extLst>
                  <a:ext uri="{FF2B5EF4-FFF2-40B4-BE49-F238E27FC236}">
                    <a16:creationId xmlns:a16="http://schemas.microsoft.com/office/drawing/2014/main" id="{5AC46029-F181-C20A-0AD9-2AA72474E965}"/>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6" name="Freeform 85">
                <a:extLst>
                  <a:ext uri="{FF2B5EF4-FFF2-40B4-BE49-F238E27FC236}">
                    <a16:creationId xmlns:a16="http://schemas.microsoft.com/office/drawing/2014/main" id="{38085E01-3B4F-A059-8BC4-53F41AF7789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7" name="Freeform 86">
                <a:extLst>
                  <a:ext uri="{FF2B5EF4-FFF2-40B4-BE49-F238E27FC236}">
                    <a16:creationId xmlns:a16="http://schemas.microsoft.com/office/drawing/2014/main" id="{F7E3F59E-24C1-7373-F28E-6A743C2BBAD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8" name="Freeform 87">
                <a:extLst>
                  <a:ext uri="{FF2B5EF4-FFF2-40B4-BE49-F238E27FC236}">
                    <a16:creationId xmlns:a16="http://schemas.microsoft.com/office/drawing/2014/main" id="{4996EBB2-C80B-8D4D-04B7-1EEA3DBCF2CB}"/>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9" name="Freeform 88">
                <a:extLst>
                  <a:ext uri="{FF2B5EF4-FFF2-40B4-BE49-F238E27FC236}">
                    <a16:creationId xmlns:a16="http://schemas.microsoft.com/office/drawing/2014/main" id="{B6ED60A0-363B-78ED-8EB6-AEB2B11A3316}"/>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0" name="Freeform 89">
                <a:extLst>
                  <a:ext uri="{FF2B5EF4-FFF2-40B4-BE49-F238E27FC236}">
                    <a16:creationId xmlns:a16="http://schemas.microsoft.com/office/drawing/2014/main" id="{A3FBFBD5-B608-5A67-3F6C-60EC63F335CA}"/>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1" name="Freeform 90">
                <a:extLst>
                  <a:ext uri="{FF2B5EF4-FFF2-40B4-BE49-F238E27FC236}">
                    <a16:creationId xmlns:a16="http://schemas.microsoft.com/office/drawing/2014/main" id="{AFFF1F58-AC66-3E33-A0E8-4A581F23EAE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2" name="Freeform 91">
                <a:extLst>
                  <a:ext uri="{FF2B5EF4-FFF2-40B4-BE49-F238E27FC236}">
                    <a16:creationId xmlns:a16="http://schemas.microsoft.com/office/drawing/2014/main" id="{515B28F5-89A5-5261-B382-3A7D026AD5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1" name="Graphic 2">
              <a:extLst>
                <a:ext uri="{FF2B5EF4-FFF2-40B4-BE49-F238E27FC236}">
                  <a16:creationId xmlns:a16="http://schemas.microsoft.com/office/drawing/2014/main" id="{EDC4FBD5-08B4-BFD5-338F-D5F22EA903B2}"/>
                </a:ext>
              </a:extLst>
            </p:cNvPr>
            <p:cNvGrpSpPr/>
            <p:nvPr/>
          </p:nvGrpSpPr>
          <p:grpSpPr>
            <a:xfrm>
              <a:off x="7216180" y="2896437"/>
              <a:ext cx="1173608" cy="1132811"/>
              <a:chOff x="7216180" y="2896437"/>
              <a:chExt cx="1173608" cy="1132811"/>
            </a:xfrm>
            <a:grpFill/>
          </p:grpSpPr>
          <p:sp>
            <p:nvSpPr>
              <p:cNvPr id="12" name="Freeform 11">
                <a:extLst>
                  <a:ext uri="{FF2B5EF4-FFF2-40B4-BE49-F238E27FC236}">
                    <a16:creationId xmlns:a16="http://schemas.microsoft.com/office/drawing/2014/main" id="{CA16632D-DEF6-3865-18B6-4C4A1E0B7B94}"/>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E698BE7E-97CC-D8EB-C6E4-825D4D925644}"/>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21CB46F2-9EF5-03C6-1A75-DE9BEAD6203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BE6557C6-FB62-AF8F-AE7B-D2150D63064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A12D361-3F92-58EC-5362-3397FC81842D}"/>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F99E3B4A-DDCA-C6C5-6666-6A4652F578F1}"/>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BC715E41-E912-C192-0202-63FE8CA4760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7FA4EA76-1CD3-C5F0-E3FB-8835EA7BC31F}"/>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C95E71C5-1614-D47D-3DF7-45B9C1C4520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FF40F45-5F2F-F0F8-2175-0EB7B2436F85}"/>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4165F769-8026-3F01-E3B8-4DD0BEDE483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9" name="Freeform 78">
                <a:extLst>
                  <a:ext uri="{FF2B5EF4-FFF2-40B4-BE49-F238E27FC236}">
                    <a16:creationId xmlns:a16="http://schemas.microsoft.com/office/drawing/2014/main" id="{BF52BD3E-C51B-FACB-E6FB-09804C543377}"/>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0" name="Freeform 79">
                <a:extLst>
                  <a:ext uri="{FF2B5EF4-FFF2-40B4-BE49-F238E27FC236}">
                    <a16:creationId xmlns:a16="http://schemas.microsoft.com/office/drawing/2014/main" id="{E1EAE9F4-EA28-7E37-2031-A09D4F150577}"/>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374412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te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DF4469C2-7646-E046-8331-73F9FA00ADC5}"/>
              </a:ext>
            </a:extLst>
          </p:cNvPr>
          <p:cNvSpPr/>
          <p:nvPr userDrawn="1"/>
        </p:nvSpPr>
        <p:spPr>
          <a:xfrm rot="5400000">
            <a:off x="-230910" y="7302183"/>
            <a:ext cx="2124000" cy="369454"/>
          </a:xfrm>
          <a:prstGeom prst="triangle">
            <a:avLst/>
          </a:prstGeom>
          <a:solidFill>
            <a:srgbClr val="D38C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aphic 2">
            <a:extLst>
              <a:ext uri="{FF2B5EF4-FFF2-40B4-BE49-F238E27FC236}">
                <a16:creationId xmlns:a16="http://schemas.microsoft.com/office/drawing/2014/main" id="{EC353272-DA18-068F-0829-A60591FA2903}"/>
              </a:ext>
            </a:extLst>
          </p:cNvPr>
          <p:cNvGrpSpPr/>
          <p:nvPr userDrawn="1"/>
        </p:nvGrpSpPr>
        <p:grpSpPr>
          <a:xfrm>
            <a:off x="264644" y="7096818"/>
            <a:ext cx="593111" cy="756713"/>
            <a:chOff x="5321116" y="858896"/>
            <a:chExt cx="888315" cy="1133345"/>
          </a:xfrm>
          <a:solidFill>
            <a:schemeClr val="bg1"/>
          </a:solidFill>
        </p:grpSpPr>
        <p:sp>
          <p:nvSpPr>
            <p:cNvPr id="6" name="Freeform 5">
              <a:extLst>
                <a:ext uri="{FF2B5EF4-FFF2-40B4-BE49-F238E27FC236}">
                  <a16:creationId xmlns:a16="http://schemas.microsoft.com/office/drawing/2014/main" id="{36D514EB-C16C-EBD7-C724-63DAAF2E108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0">
              <a:extLst>
                <a:ext uri="{FF2B5EF4-FFF2-40B4-BE49-F238E27FC236}">
                  <a16:creationId xmlns:a16="http://schemas.microsoft.com/office/drawing/2014/main" id="{33DB3157-E26F-0DC9-ECFC-1C819B8CDB9F}"/>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37BAF947-8FAE-B5D3-E362-B495930A5520}"/>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CF952180-A0C6-FEC4-B5D7-42A36170CAB4}"/>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84FDCE5A-A048-BF1F-8CAF-9E7883032E5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568E0048-E558-8CF6-D770-22B91E996531}"/>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8DAE0CA1-4DE7-762F-1395-F30E47A7863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4D02E094-6024-D972-0AFF-F28D78C40506}"/>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CB6A340B-5A88-5200-DC68-8997AE36743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19" name="Text Placeholder 32">
            <a:extLst>
              <a:ext uri="{FF2B5EF4-FFF2-40B4-BE49-F238E27FC236}">
                <a16:creationId xmlns:a16="http://schemas.microsoft.com/office/drawing/2014/main" id="{5E25CBCC-D60E-A22C-9222-3DBA42E9960D}"/>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0" name="Text Placeholder 32">
            <a:extLst>
              <a:ext uri="{FF2B5EF4-FFF2-40B4-BE49-F238E27FC236}">
                <a16:creationId xmlns:a16="http://schemas.microsoft.com/office/drawing/2014/main" id="{3BDA8ADD-ACA2-9146-74CF-CB0B29717658}"/>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D38CBC"/>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Tree>
    <p:extLst>
      <p:ext uri="{BB962C8B-B14F-4D97-AF65-F5344CB8AC3E}">
        <p14:creationId xmlns:p14="http://schemas.microsoft.com/office/powerpoint/2010/main" val="3991204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clus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19"/>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0" y="9445086"/>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1707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5AB41CE-F6BA-8449-B846-3526857402BA}"/>
              </a:ext>
            </a:extLst>
          </p:cNvPr>
          <p:cNvSpPr/>
          <p:nvPr userDrawn="1"/>
        </p:nvSpPr>
        <p:spPr>
          <a:xfrm>
            <a:off x="1" y="4680488"/>
            <a:ext cx="7392691" cy="449451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Graphic 14">
            <a:extLst>
              <a:ext uri="{FF2B5EF4-FFF2-40B4-BE49-F238E27FC236}">
                <a16:creationId xmlns:a16="http://schemas.microsoft.com/office/drawing/2014/main" id="{A1E14B6A-2AED-9F5E-7649-0257021504F1}"/>
              </a:ext>
            </a:extLst>
          </p:cNvPr>
          <p:cNvSpPr>
            <a:spLocks noChangeAspect="1"/>
          </p:cNvSpPr>
          <p:nvPr userDrawn="1"/>
        </p:nvSpPr>
        <p:spPr>
          <a:xfrm rot="10800000">
            <a:off x="6463965" y="4515517"/>
            <a:ext cx="1095710" cy="47916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27966648-B8B3-0917-96B7-8EF92CB77BE3}"/>
              </a:ext>
            </a:extLst>
          </p:cNvPr>
          <p:cNvPicPr>
            <a:picLocks noChangeAspect="1"/>
          </p:cNvPicPr>
          <p:nvPr userDrawn="1"/>
        </p:nvPicPr>
        <p:blipFill>
          <a:blip r:embed="rId2"/>
          <a:stretch>
            <a:fillRect/>
          </a:stretch>
        </p:blipFill>
        <p:spPr>
          <a:xfrm>
            <a:off x="584665" y="10001672"/>
            <a:ext cx="1529269" cy="340525"/>
          </a:xfrm>
          <a:prstGeom prst="rect">
            <a:avLst/>
          </a:prstGeom>
        </p:spPr>
      </p:pic>
      <p:pic>
        <p:nvPicPr>
          <p:cNvPr id="4" name="Picture 3">
            <a:extLst>
              <a:ext uri="{FF2B5EF4-FFF2-40B4-BE49-F238E27FC236}">
                <a16:creationId xmlns:a16="http://schemas.microsoft.com/office/drawing/2014/main" id="{4A3152C0-DBF2-716B-C98C-AEA39433C5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88419" y="830417"/>
            <a:ext cx="4521200" cy="1358900"/>
          </a:xfrm>
          <a:prstGeom prst="rect">
            <a:avLst/>
          </a:prstGeom>
        </p:spPr>
      </p:pic>
    </p:spTree>
    <p:extLst>
      <p:ext uri="{BB962C8B-B14F-4D97-AF65-F5344CB8AC3E}">
        <p14:creationId xmlns:p14="http://schemas.microsoft.com/office/powerpoint/2010/main" val="726091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Slide 02">
    <p:spTree>
      <p:nvGrpSpPr>
        <p:cNvPr id="1" name=""/>
        <p:cNvGrpSpPr/>
        <p:nvPr/>
      </p:nvGrpSpPr>
      <p:grpSpPr>
        <a:xfrm>
          <a:off x="0" y="0"/>
          <a:ext cx="0" cy="0"/>
          <a:chOff x="0" y="0"/>
          <a:chExt cx="0" cy="0"/>
        </a:xfrm>
      </p:grpSpPr>
      <p:sp>
        <p:nvSpPr>
          <p:cNvPr id="18" name="Text Placeholder 32">
            <a:extLst>
              <a:ext uri="{FF2B5EF4-FFF2-40B4-BE49-F238E27FC236}">
                <a16:creationId xmlns:a16="http://schemas.microsoft.com/office/drawing/2014/main" id="{1505DF62-3F5D-08D0-2B9C-F189B1FE8367}"/>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19" name="Text Placeholder 32">
            <a:extLst>
              <a:ext uri="{FF2B5EF4-FFF2-40B4-BE49-F238E27FC236}">
                <a16:creationId xmlns:a16="http://schemas.microsoft.com/office/drawing/2014/main" id="{14F62AE7-7BB4-825A-9462-1AD4FAD7D9CA}"/>
              </a:ext>
            </a:extLst>
          </p:cNvPr>
          <p:cNvSpPr>
            <a:spLocks noGrp="1"/>
          </p:cNvSpPr>
          <p:nvPr>
            <p:ph type="body" sz="quarter" idx="64" hasCustomPrompt="1"/>
          </p:nvPr>
        </p:nvSpPr>
        <p:spPr>
          <a:xfrm>
            <a:off x="697281" y="1599143"/>
            <a:ext cx="6076734" cy="8415713"/>
          </a:xfrm>
          <a:prstGeom prst="rect">
            <a:avLst/>
          </a:prstGeom>
        </p:spPr>
        <p:txBody>
          <a:bodyPr numCol="2"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22" name="Slide Number Placeholder 5">
            <a:extLst>
              <a:ext uri="{FF2B5EF4-FFF2-40B4-BE49-F238E27FC236}">
                <a16:creationId xmlns:a16="http://schemas.microsoft.com/office/drawing/2014/main" id="{D73E2FE7-B1D1-638B-95F5-A4C6BE49BDB9}"/>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Tree>
    <p:extLst>
      <p:ext uri="{BB962C8B-B14F-4D97-AF65-F5344CB8AC3E}">
        <p14:creationId xmlns:p14="http://schemas.microsoft.com/office/powerpoint/2010/main" val="3747870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067E0EC-F0D0-3532-9495-C8150A312638}"/>
              </a:ext>
            </a:extLst>
          </p:cNvPr>
          <p:cNvSpPr txBox="1"/>
          <p:nvPr userDrawn="1"/>
        </p:nvSpPr>
        <p:spPr>
          <a:xfrm>
            <a:off x="3271511" y="10304457"/>
            <a:ext cx="3756657" cy="184666"/>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600" spc="150" baseline="0" dirty="0">
                <a:solidFill>
                  <a:srgbClr val="1E2879"/>
                </a:solidFill>
              </a:rPr>
              <a:t>FEMpower in Finance - skills to thrive</a:t>
            </a:r>
          </a:p>
        </p:txBody>
      </p:sp>
      <p:sp>
        <p:nvSpPr>
          <p:cNvPr id="9" name="Graphic 14">
            <a:extLst>
              <a:ext uri="{FF2B5EF4-FFF2-40B4-BE49-F238E27FC236}">
                <a16:creationId xmlns:a16="http://schemas.microsoft.com/office/drawing/2014/main" id="{4B23C006-8DB4-5074-5F20-5596B8E7C9D2}"/>
              </a:ext>
            </a:extLst>
          </p:cNvPr>
          <p:cNvSpPr>
            <a:spLocks noChangeAspect="1"/>
          </p:cNvSpPr>
          <p:nvPr userDrawn="1"/>
        </p:nvSpPr>
        <p:spPr>
          <a:xfrm flipH="1" flipV="1">
            <a:off x="6976396" y="10275817"/>
            <a:ext cx="54773" cy="23952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2" name="Slide Number Placeholder 15">
            <a:extLst>
              <a:ext uri="{FF2B5EF4-FFF2-40B4-BE49-F238E27FC236}">
                <a16:creationId xmlns:a16="http://schemas.microsoft.com/office/drawing/2014/main" id="{8D4AD10F-B598-4033-0F93-44429EA1097F}"/>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en-US"/>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fr-CA" smtClean="0">
                <a:solidFill>
                  <a:srgbClr val="1E2879"/>
                </a:solidFill>
              </a:rPr>
              <a:pPr algn="ctr"/>
              <a:t>‹#›</a:t>
            </a:fld>
            <a:endParaRPr lang="fr-CA" dirty="0">
              <a:solidFill>
                <a:srgbClr val="1E2879"/>
              </a:solidFill>
            </a:endParaRPr>
          </a:p>
        </p:txBody>
      </p:sp>
    </p:spTree>
    <p:extLst>
      <p:ext uri="{BB962C8B-B14F-4D97-AF65-F5344CB8AC3E}">
        <p14:creationId xmlns:p14="http://schemas.microsoft.com/office/powerpoint/2010/main" val="2333879095"/>
      </p:ext>
    </p:extLst>
  </p:cSld>
  <p:clrMap bg1="lt1" tx1="dk1" bg2="lt2" tx2="dk2" accent1="accent1" accent2="accent2" accent3="accent3" accent4="accent4" accent5="accent5" accent6="accent6" hlink="hlink" folHlink="folHlink"/>
  <p:sldLayoutIdLst>
    <p:sldLayoutId id="2147483804" r:id="rId1"/>
    <p:sldLayoutId id="2147483798" r:id="rId2"/>
    <p:sldLayoutId id="2147483816" r:id="rId3"/>
    <p:sldLayoutId id="2147483817" r:id="rId4"/>
    <p:sldLayoutId id="2147483818" r:id="rId5"/>
    <p:sldLayoutId id="2147483819" r:id="rId6"/>
    <p:sldLayoutId id="2147483809" r:id="rId7"/>
    <p:sldLayoutId id="2147483807" r:id="rId8"/>
    <p:sldLayoutId id="2147483811" r:id="rId9"/>
    <p:sldLayoutId id="2147483813" r:id="rId10"/>
    <p:sldLayoutId id="2147483815" r:id="rId11"/>
    <p:sldLayoutId id="2147483806" r:id="rId12"/>
    <p:sldLayoutId id="2147483821" r:id="rId13"/>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uclancyprus.ac.cy/" TargetMode="External"/><Relationship Id="rId2" Type="http://schemas.openxmlformats.org/officeDocument/2006/relationships/hyperlink" Target="https://www.thevisionworks.de/" TargetMode="External"/><Relationship Id="rId1" Type="http://schemas.openxmlformats.org/officeDocument/2006/relationships/slideLayout" Target="../slideLayouts/slideLayout13.xml"/><Relationship Id="rId6" Type="http://schemas.openxmlformats.org/officeDocument/2006/relationships/hyperlink" Target="https://gwaeu.com/" TargetMode="External"/><Relationship Id="rId5" Type="http://schemas.openxmlformats.org/officeDocument/2006/relationships/hyperlink" Target="https://www.hubnicosia.org/" TargetMode="External"/><Relationship Id="rId4" Type="http://schemas.openxmlformats.org/officeDocument/2006/relationships/hyperlink" Target="https://educateinnovate.ie/"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doi.org/10.1016/j.joep.2009.03.005" TargetMode="External"/><Relationship Id="rId7" Type="http://schemas.openxmlformats.org/officeDocument/2006/relationships/hyperlink" Target="https://www.oecd.org/content/dam/oecd/en/publications/reports/2013/10/women-and-financial-education_g1g30fb5/9789264202733-en.pdf?utm_source=chatgpt.com" TargetMode="External"/><Relationship Id="rId2" Type="http://schemas.openxmlformats.org/officeDocument/2006/relationships/hyperlink" Target="https://www.hup.harvard.edu/books/9780674906990" TargetMode="External"/><Relationship Id="rId1" Type="http://schemas.openxmlformats.org/officeDocument/2006/relationships/slideLayout" Target="../slideLayouts/slideLayout7.xml"/><Relationship Id="rId6" Type="http://schemas.openxmlformats.org/officeDocument/2006/relationships/hyperlink" Target="https://www.jstor.org/stable/2138569" TargetMode="External"/><Relationship Id="rId5" Type="http://schemas.openxmlformats.org/officeDocument/2006/relationships/hyperlink" Target="https://doi.org/10.1177/0891243206286742" TargetMode="External"/><Relationship Id="rId4" Type="http://schemas.openxmlformats.org/officeDocument/2006/relationships/hyperlink" Target="https://eige.europa.eu/sites/default/files/documents/financial-independence-and-gender-equality.pdf?utm_source=chatgpt.co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oecd.org/daf/fin/financial-education/IntraHouseholdFinancialDecisionMaking.pdf" TargetMode="External"/><Relationship Id="rId7" Type="http://schemas.openxmlformats.org/officeDocument/2006/relationships/hyperlink" Target="https://doi.org/10.1111/j.1468-4446.2006.00120.x" TargetMode="External"/><Relationship Id="rId2" Type="http://schemas.openxmlformats.org/officeDocument/2006/relationships/hyperlink" Target="https://www.oecd.org/content/dam/oecd/en/publications/reports/2013/10/women-and-financial-education_g1g30fb5/9789264202733-en.pdf?utm_source=chatgpt.com" TargetMode="External"/><Relationship Id="rId1" Type="http://schemas.openxmlformats.org/officeDocument/2006/relationships/slideLayout" Target="../slideLayouts/slideLayout7.xml"/><Relationship Id="rId6" Type="http://schemas.openxmlformats.org/officeDocument/2006/relationships/hyperlink" Target="https://journals.sagepub.com/doi/full/10.1111/j.1467-954X.2005.00501.x" TargetMode="External"/><Relationship Id="rId5" Type="http://schemas.openxmlformats.org/officeDocument/2006/relationships/hyperlink" Target="https://journals.sagepub.com/doi/full/10.1177/0192513X13503324" TargetMode="External"/><Relationship Id="rId4" Type="http://schemas.openxmlformats.org/officeDocument/2006/relationships/hyperlink" Target="https://www.sciencedirect.com/science/article/pii/S1053535707000224"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hyperlink" Target="https://www.getsmarteraboutmoney.ca/tools/love-and-money-quiz/" TargetMode="Externa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hyperlink" Target="https://ginabee.co.uk/quillforms/financial-abuse-quiz/" TargetMode="Externa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8" Type="http://schemas.openxmlformats.org/officeDocument/2006/relationships/hyperlink" Target="https://www.blijfgroep.nl/english-information/" TargetMode="External"/><Relationship Id="rId3" Type="http://schemas.openxmlformats.org/officeDocument/2006/relationships/hyperlink" Target="https://welchgroup.com/sweethearts-spending-a-financial-checklist-for-couples/" TargetMode="External"/><Relationship Id="rId7" Type="http://schemas.openxmlformats.org/officeDocument/2006/relationships/hyperlink" Target="https://teachtearmainn.ie/support-groups/" TargetMode="External"/><Relationship Id="rId2" Type="http://schemas.openxmlformats.org/officeDocument/2006/relationships/hyperlink" Target="https://www.boh.com/blog/love-is-in-the-air-the-ultimate-financial-checklist-for-newlyweds" TargetMode="External"/><Relationship Id="rId1" Type="http://schemas.openxmlformats.org/officeDocument/2006/relationships/slideLayout" Target="../slideLayouts/slideLayout8.xml"/><Relationship Id="rId6" Type="http://schemas.openxmlformats.org/officeDocument/2006/relationships/hyperlink" Target="https://www.frauenhauskoordinierung.de/en/" TargetMode="External"/><Relationship Id="rId5" Type="http://schemas.openxmlformats.org/officeDocument/2006/relationships/hyperlink" Target="https://victim-support.eu/members/association-for-the-prevention-and-handling-of-violence-in-the-family-spavo/" TargetMode="External"/><Relationship Id="rId4" Type="http://schemas.openxmlformats.org/officeDocument/2006/relationships/hyperlink" Target="https://www.merrilledge.com/article/getting-ready-get-married-checklist"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equalities.blog.gov.uk/2020/11/12/in-her-words-get-comfy-talking-about-money/" TargetMode="External"/><Relationship Id="rId2" Type="http://schemas.openxmlformats.org/officeDocument/2006/relationships/hyperlink" Target="https://www.wfp.org/publications/reaching-financial-equality-women-10-point-action-plan" TargetMode="External"/><Relationship Id="rId1" Type="http://schemas.openxmlformats.org/officeDocument/2006/relationships/slideLayout" Target="../slideLayouts/slideLayout8.xml"/><Relationship Id="rId5" Type="http://schemas.openxmlformats.org/officeDocument/2006/relationships/hyperlink" Target="https://www.youtube.com/watch?v=OXFNeOjFRIY" TargetMode="External"/><Relationship Id="rId4" Type="http://schemas.openxmlformats.org/officeDocument/2006/relationships/hyperlink" Target="https://eige.europa.eu/publications-resources/publications/financial-independence-and-gender-equality-joining-dots-between-income-wealth-and-power?language_content_entity=en"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hyperlink" Target="https://www.moneyhelper.org.uk/en/family-and-care/divorce-and-separation/divorce-and-money-calculator" TargetMode="External"/><Relationship Id="rId2" Type="http://schemas.openxmlformats.org/officeDocument/2006/relationships/hyperlink" Target="https://www.weightmans.com/services/family/divorce-settlement-calculator/" TargetMode="External"/><Relationship Id="rId1" Type="http://schemas.openxmlformats.org/officeDocument/2006/relationships/slideLayout" Target="../slideLayouts/slideLayout9.xml"/><Relationship Id="rId4" Type="http://schemas.openxmlformats.org/officeDocument/2006/relationships/hyperlink" Target="https://www.lawyerdb.de/Support.aspx"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hyperlink" Target="https://find-legal-advice.justice.gov.uk/" TargetMode="External"/><Relationship Id="rId7" Type="http://schemas.openxmlformats.org/officeDocument/2006/relationships/hyperlink" Target="https://www.moneyhelper.org.uk/en/everyday-money/budgeting/budget-planner" TargetMode="External"/><Relationship Id="rId2" Type="http://schemas.openxmlformats.org/officeDocument/2006/relationships/hyperlink" Target="https://e-justice.europa.eu/topics/taking-legal-action/legal-aid_en" TargetMode="External"/><Relationship Id="rId1" Type="http://schemas.openxmlformats.org/officeDocument/2006/relationships/slideLayout" Target="../slideLayouts/slideLayout9.xml"/><Relationship Id="rId6" Type="http://schemas.openxmlformats.org/officeDocument/2006/relationships/hyperlink" Target="https://www.lockwealthmanagement.com/financial-planning-for-couples-how-to-align-financial-goals" TargetMode="External"/><Relationship Id="rId5" Type="http://schemas.openxmlformats.org/officeDocument/2006/relationships/hyperlink" Target="https://dfpi.ca.gov/news/insights/personal-finance-for-couples-managing-joint-finances/" TargetMode="External"/><Relationship Id="rId4" Type="http://schemas.openxmlformats.org/officeDocument/2006/relationships/hyperlink" Target="https://www.bundesjustizamt.de/EN/Topics/FamilyMattersInternational/FamilyMattersInternational_node.html"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therapistaid.com/therapy-worksheet/setting-boundaries" TargetMode="External"/><Relationship Id="rId2" Type="http://schemas.openxmlformats.org/officeDocument/2006/relationships/hyperlink" Target="https://www.relationshipsvictoria.org.au/media/z4gdp2pn/good-communication-tip-sheet-21067-web.pdf" TargetMode="External"/><Relationship Id="rId1" Type="http://schemas.openxmlformats.org/officeDocument/2006/relationships/slideLayout" Target="../slideLayouts/slideLayout9.xml"/><Relationship Id="rId4" Type="http://schemas.openxmlformats.org/officeDocument/2006/relationships/hyperlink" Target="https://www.relationshipswa.org.au/resources/tip-sheets/relationship-tip-sheets"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hyperlink" Target="https://www.thorneycroftsolicitors.co.uk/blog/wills-lpa-quiz/" TargetMode="Externa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hyperlink" Target="https://www.ibanet.org/internationalestateplanningguides" TargetMode="External"/><Relationship Id="rId7" Type="http://schemas.openxmlformats.org/officeDocument/2006/relationships/hyperlink" Target="https://taxsummaries.pwc.com/quick-charts/inheritance-and-gift-tax-rates" TargetMode="External"/><Relationship Id="rId2" Type="http://schemas.openxmlformats.org/officeDocument/2006/relationships/hyperlink" Target="https://www.morganstanley.com/articles/estate-planning-checklist" TargetMode="External"/><Relationship Id="rId1" Type="http://schemas.openxmlformats.org/officeDocument/2006/relationships/slideLayout" Target="../slideLayouts/slideLayout10.xml"/><Relationship Id="rId6" Type="http://schemas.openxmlformats.org/officeDocument/2006/relationships/hyperlink" Target="https://www.sjp.co.uk/individuals/how-can-we-help/tools-information/calculators/inheritance-tax" TargetMode="External"/><Relationship Id="rId5" Type="http://schemas.openxmlformats.org/officeDocument/2006/relationships/hyperlink" Target="https://www.gov.uk/valuing-estate-of-someone-who-died/estimate-estate-value" TargetMode="External"/><Relationship Id="rId4" Type="http://schemas.openxmlformats.org/officeDocument/2006/relationships/hyperlink" Target="https://disb.dc.gov/sites/default/files/dc/sites/disb/publication/attachments/GuidetoEstatePlanning_2025.pdf"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www.financialplanningassociation.org/article/journal/DEC17-enhancing-financial-confidence-among-widows-role-financial-professionals" TargetMode="External"/><Relationship Id="rId2" Type="http://schemas.openxmlformats.org/officeDocument/2006/relationships/hyperlink" Target="https://europa.eu/youreurope/citizens/work/social-security-and-benefits/death-grants/index_en.htm" TargetMode="External"/><Relationship Id="rId1" Type="http://schemas.openxmlformats.org/officeDocument/2006/relationships/slideLayout" Target="../slideLayouts/slideLayout10.xml"/><Relationship Id="rId4" Type="http://schemas.openxmlformats.org/officeDocument/2006/relationships/hyperlink" Target="https://www.thewidowsfoundation.nl/"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8.jpeg"/><Relationship Id="rId7"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hyperlink" Target="http://www.fempower.finance/" TargetMode="External"/><Relationship Id="rId5" Type="http://schemas.openxmlformats.org/officeDocument/2006/relationships/hyperlink" Target="https://www.facebook.com/people/Fempower-EU/61574066871487/?sk=about" TargetMode="External"/><Relationship Id="rId4" Type="http://schemas.openxmlformats.org/officeDocument/2006/relationships/hyperlink" Target="https://www.instagram.com/fempower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2CB23-6D47-4FCD-395A-11143B7CCC9F}"/>
            </a:ext>
          </a:extLst>
        </p:cNvPr>
        <p:cNvGrpSpPr/>
        <p:nvPr/>
      </p:nvGrpSpPr>
      <p:grpSpPr>
        <a:xfrm>
          <a:off x="0" y="0"/>
          <a:ext cx="0" cy="0"/>
          <a:chOff x="0" y="0"/>
          <a:chExt cx="0" cy="0"/>
        </a:xfrm>
      </p:grpSpPr>
      <p:pic>
        <p:nvPicPr>
          <p:cNvPr id="10" name="Picture Placeholder 7">
            <a:extLst>
              <a:ext uri="{FF2B5EF4-FFF2-40B4-BE49-F238E27FC236}">
                <a16:creationId xmlns:a16="http://schemas.microsoft.com/office/drawing/2014/main" id="{6BB018F1-4ED1-8D66-6811-B45BC7831BF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5447" r="15447"/>
          <a:stretch>
            <a:fillRect/>
          </a:stretch>
        </p:blipFill>
        <p:spPr/>
      </p:pic>
      <p:sp>
        <p:nvSpPr>
          <p:cNvPr id="3" name="Text Placeholder 2">
            <a:extLst>
              <a:ext uri="{FF2B5EF4-FFF2-40B4-BE49-F238E27FC236}">
                <a16:creationId xmlns:a16="http://schemas.microsoft.com/office/drawing/2014/main" id="{1BCCEA4B-2AC3-7B7A-EDE4-A6DE3D01A131}"/>
              </a:ext>
            </a:extLst>
          </p:cNvPr>
          <p:cNvSpPr>
            <a:spLocks noGrp="1"/>
          </p:cNvSpPr>
          <p:nvPr>
            <p:ph type="body" sz="quarter" idx="30"/>
          </p:nvPr>
        </p:nvSpPr>
        <p:spPr>
          <a:xfrm>
            <a:off x="3272589" y="9212061"/>
            <a:ext cx="4287087" cy="536162"/>
          </a:xfrm>
          <a:solidFill>
            <a:srgbClr val="4763AE"/>
          </a:solidFill>
        </p:spPr>
        <p:txBody>
          <a:bodyPr/>
          <a:lstStyle/>
          <a:p>
            <a:pPr marL="0" indent="0" algn="ctr">
              <a:buNone/>
            </a:pPr>
            <a:r>
              <a:rPr lang="en-US" sz="2400" b="1" dirty="0">
                <a:solidFill>
                  <a:schemeClr val="bg1"/>
                </a:solidFill>
              </a:rPr>
              <a:t>www.fempower.finance</a:t>
            </a:r>
          </a:p>
        </p:txBody>
      </p:sp>
      <p:sp>
        <p:nvSpPr>
          <p:cNvPr id="5" name="Rectangle 4">
            <a:extLst>
              <a:ext uri="{FF2B5EF4-FFF2-40B4-BE49-F238E27FC236}">
                <a16:creationId xmlns:a16="http://schemas.microsoft.com/office/drawing/2014/main" id="{136040F1-8287-F204-3A74-3A703811F07E}"/>
              </a:ext>
            </a:extLst>
          </p:cNvPr>
          <p:cNvSpPr/>
          <p:nvPr/>
        </p:nvSpPr>
        <p:spPr>
          <a:xfrm>
            <a:off x="-1" y="7127212"/>
            <a:ext cx="5857103" cy="12526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7" name="TextBox 6">
            <a:extLst>
              <a:ext uri="{FF2B5EF4-FFF2-40B4-BE49-F238E27FC236}">
                <a16:creationId xmlns:a16="http://schemas.microsoft.com/office/drawing/2014/main" id="{154433F2-9E14-77B3-7906-8B930D3CF864}"/>
              </a:ext>
            </a:extLst>
          </p:cNvPr>
          <p:cNvSpPr txBox="1"/>
          <p:nvPr/>
        </p:nvSpPr>
        <p:spPr>
          <a:xfrm>
            <a:off x="703956" y="7179510"/>
            <a:ext cx="3696781" cy="1200329"/>
          </a:xfrm>
          <a:prstGeom prst="rect">
            <a:avLst/>
          </a:prstGeom>
          <a:noFill/>
        </p:spPr>
        <p:txBody>
          <a:bodyPr wrap="none" rtlCol="0">
            <a:spAutoFit/>
          </a:bodyPr>
          <a:lstStyle/>
          <a:p>
            <a:r>
              <a:rPr lang="en-US" sz="3600" b="1" spc="324" dirty="0">
                <a:solidFill>
                  <a:srgbClr val="F16024"/>
                </a:solidFill>
                <a:latin typeface="Calibri" panose="020F0502020204030204" pitchFamily="34" charset="0"/>
                <a:cs typeface="Calibri" panose="020F0502020204030204" pitchFamily="34" charset="0"/>
              </a:rPr>
              <a:t>MONEY IN THE </a:t>
            </a:r>
          </a:p>
          <a:p>
            <a:r>
              <a:rPr lang="en-US" sz="3600" b="1" spc="324" dirty="0">
                <a:solidFill>
                  <a:srgbClr val="F16024"/>
                </a:solidFill>
                <a:latin typeface="Calibri" panose="020F0502020204030204" pitchFamily="34" charset="0"/>
                <a:cs typeface="Calibri" panose="020F0502020204030204" pitchFamily="34" charset="0"/>
              </a:rPr>
              <a:t>PARTNERSHIP</a:t>
            </a:r>
          </a:p>
        </p:txBody>
      </p:sp>
      <p:sp>
        <p:nvSpPr>
          <p:cNvPr id="9" name="Graphic 14">
            <a:extLst>
              <a:ext uri="{FF2B5EF4-FFF2-40B4-BE49-F238E27FC236}">
                <a16:creationId xmlns:a16="http://schemas.microsoft.com/office/drawing/2014/main" id="{0CB42159-21B4-7765-55A0-D5397C1B1DC6}"/>
              </a:ext>
            </a:extLst>
          </p:cNvPr>
          <p:cNvSpPr>
            <a:spLocks noChangeAspect="1"/>
          </p:cNvSpPr>
          <p:nvPr/>
        </p:nvSpPr>
        <p:spPr>
          <a:xfrm rot="5400000">
            <a:off x="2899907" y="-2915615"/>
            <a:ext cx="1728771" cy="75600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pic>
        <p:nvPicPr>
          <p:cNvPr id="12" name="Picture 11">
            <a:extLst>
              <a:ext uri="{FF2B5EF4-FFF2-40B4-BE49-F238E27FC236}">
                <a16:creationId xmlns:a16="http://schemas.microsoft.com/office/drawing/2014/main" id="{A66AF9B9-23D4-E8BE-116D-DEB0C72A5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231" y="1277580"/>
            <a:ext cx="4521200" cy="1358900"/>
          </a:xfrm>
          <a:prstGeom prst="rect">
            <a:avLst/>
          </a:prstGeom>
        </p:spPr>
      </p:pic>
    </p:spTree>
    <p:extLst>
      <p:ext uri="{BB962C8B-B14F-4D97-AF65-F5344CB8AC3E}">
        <p14:creationId xmlns:p14="http://schemas.microsoft.com/office/powerpoint/2010/main" val="2731870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2D3B7F-940B-5D8A-E5B0-47A74A67B929}"/>
              </a:ext>
            </a:extLst>
          </p:cNvPr>
          <p:cNvSpPr>
            <a:spLocks noGrp="1"/>
          </p:cNvSpPr>
          <p:nvPr>
            <p:ph type="body" sz="quarter" idx="64"/>
          </p:nvPr>
        </p:nvSpPr>
        <p:spPr>
          <a:xfrm>
            <a:off x="355600" y="2187388"/>
            <a:ext cx="6312254" cy="7341588"/>
          </a:xfrm>
        </p:spPr>
        <p:txBody>
          <a:bodyPr numCol="2"/>
          <a:lstStyle/>
          <a:p>
            <a:pPr>
              <a:buClr>
                <a:srgbClr val="D38CBC"/>
              </a:buClr>
            </a:pPr>
            <a:r>
              <a:rPr lang="en-GB" b="1" dirty="0"/>
              <a:t>This resource has been developed within the context of the Erasmus+ project </a:t>
            </a:r>
            <a:r>
              <a:rPr lang="en-GB" b="1" i="1" dirty="0"/>
              <a:t>“FEMpower in Finance: Upskilling women in sustainable financial literacy to raise their confidence and counter the threat of old age poverty.”</a:t>
            </a:r>
            <a:endParaRPr lang="en-IE" b="1" dirty="0"/>
          </a:p>
          <a:p>
            <a:pPr>
              <a:buClr>
                <a:srgbClr val="D38CBC"/>
              </a:buClr>
            </a:pPr>
            <a:endParaRPr lang="en-US" b="1" dirty="0"/>
          </a:p>
          <a:p>
            <a:pPr algn="just">
              <a:buClr>
                <a:srgbClr val="D38CBC"/>
              </a:buClr>
            </a:pPr>
            <a:r>
              <a:rPr lang="en-GB" dirty="0"/>
              <a:t>The information, explanations, calculations, examples, and any related materials provided through this resource are intended </a:t>
            </a:r>
            <a:r>
              <a:rPr lang="en-GB" b="1" dirty="0"/>
              <a:t>exclusively for educational and informational purposes</a:t>
            </a:r>
            <a:r>
              <a:rPr lang="en-GB" dirty="0"/>
              <a:t>. They are designed to support learning activities in financial literacy. They do </a:t>
            </a:r>
            <a:r>
              <a:rPr lang="en-GB" b="1" dirty="0"/>
              <a:t>not</a:t>
            </a:r>
            <a:r>
              <a:rPr lang="en-GB" dirty="0"/>
              <a:t> constitute financial, investment, legal, tax, accounting, or any other professional advice.</a:t>
            </a:r>
            <a:endParaRPr lang="en-IE" dirty="0"/>
          </a:p>
          <a:p>
            <a:pPr>
              <a:buClr>
                <a:srgbClr val="D38CBC"/>
              </a:buClr>
            </a:pPr>
            <a:endParaRPr lang="en-US" dirty="0"/>
          </a:p>
          <a:p>
            <a:pPr>
              <a:buClr>
                <a:srgbClr val="D38CBC"/>
              </a:buClr>
            </a:pPr>
            <a:r>
              <a:rPr lang="en-US" b="1" dirty="0"/>
              <a:t>No Financial or Investment Advice</a:t>
            </a:r>
          </a:p>
          <a:p>
            <a:pPr algn="just">
              <a:buClr>
                <a:srgbClr val="D38CBC"/>
              </a:buClr>
            </a:pPr>
            <a:r>
              <a:rPr lang="en-GB" dirty="0"/>
              <a:t>Nothing in the resources provided by the project should be interpreted as a recommendation to buy, sell, hold, or otherwise transact in any financial product, nor as guidance on any individual investment / financial strategy. Users should seek independent advice from qualified professionals before making financial decisions.</a:t>
            </a:r>
          </a:p>
          <a:p>
            <a:pPr>
              <a:buClr>
                <a:srgbClr val="D38CBC"/>
              </a:buClr>
            </a:pPr>
            <a:endParaRPr lang="en-US" b="1" dirty="0"/>
          </a:p>
          <a:p>
            <a:pPr>
              <a:buClr>
                <a:srgbClr val="D38CBC"/>
              </a:buClr>
            </a:pPr>
            <a:r>
              <a:rPr lang="en-GB" b="1" dirty="0"/>
              <a:t>No guarantee of accuracy or suitability</a:t>
            </a:r>
            <a:br>
              <a:rPr lang="en-GB" dirty="0"/>
            </a:br>
            <a:r>
              <a:rPr lang="en-GB" dirty="0"/>
              <a:t>While reasonable efforts have been made to ensure that our resources are coherent and usable, the project partners and authors provide them “as is” and make </a:t>
            </a:r>
            <a:r>
              <a:rPr lang="en-GB" b="1" dirty="0"/>
              <a:t>no representations or warranties</a:t>
            </a:r>
            <a:r>
              <a:rPr lang="en-GB" dirty="0"/>
              <a:t> (express or implied) regarding completeness, correctness, timeliness, fitness for a particular purpose, or outcomes achieved through their use. Financial results and projections may vary significantly depending on personal circumstances, assumptions, market developments, and user inputs.</a:t>
            </a:r>
          </a:p>
          <a:p>
            <a:pPr>
              <a:buClr>
                <a:srgbClr val="D38CBC"/>
              </a:buClr>
            </a:pPr>
            <a:endParaRPr lang="en-IE" dirty="0"/>
          </a:p>
          <a:p>
            <a:r>
              <a:rPr lang="en-GB" b="1" dirty="0"/>
              <a:t>User responsibility for inputs and outcomes in templates</a:t>
            </a:r>
            <a:br>
              <a:rPr lang="en-GB" dirty="0"/>
            </a:br>
            <a:r>
              <a:rPr lang="en-GB" dirty="0"/>
              <a:t>Users are solely responsible for </a:t>
            </a:r>
            <a:endParaRPr lang="en-IE" dirty="0"/>
          </a:p>
          <a:p>
            <a:pPr marL="285750" lvl="0" indent="-285750">
              <a:buFont typeface="+mj-lt"/>
              <a:buAutoNum type="romanLcPeriod"/>
            </a:pPr>
            <a:r>
              <a:rPr lang="en-GB" dirty="0"/>
              <a:t>the accuracy of all data they enter, </a:t>
            </a:r>
            <a:endParaRPr lang="en-IE" dirty="0"/>
          </a:p>
          <a:p>
            <a:pPr marL="285750" lvl="0" indent="-285750">
              <a:buFont typeface="+mj-lt"/>
              <a:buAutoNum type="romanLcPeriod"/>
            </a:pPr>
            <a:r>
              <a:rPr lang="en-GB" dirty="0"/>
              <a:t>the assumptions they apply, and </a:t>
            </a:r>
            <a:endParaRPr lang="en-IE" dirty="0"/>
          </a:p>
          <a:p>
            <a:pPr marL="285750" lvl="0" indent="-285750">
              <a:buFont typeface="+mj-lt"/>
              <a:buAutoNum type="romanLcPeriod"/>
            </a:pPr>
            <a:r>
              <a:rPr lang="en-GB" dirty="0"/>
              <a:t>any actions they take based on outputs generated by the resources provided. Any figures shown are indicative only and may be affected by rounding, methodology choices, or spreadsheet software settings.</a:t>
            </a:r>
            <a:r>
              <a:rPr lang="en-GB" b="1" dirty="0"/>
              <a:t> </a:t>
            </a:r>
          </a:p>
          <a:p>
            <a:pPr lvl="0"/>
            <a:endParaRPr lang="en-IE" dirty="0"/>
          </a:p>
          <a:p>
            <a:r>
              <a:rPr lang="en-GB" b="1" dirty="0"/>
              <a:t>Limitation of liability</a:t>
            </a:r>
            <a:br>
              <a:rPr lang="en-GB" dirty="0"/>
            </a:br>
            <a:r>
              <a:rPr lang="en-GB" dirty="0"/>
              <a:t>To the fullest extent permitted by applicable law, the project partners, authors, and associated organisations shall not be liable for any direct or indirect loss or damage (including financial loss, lost profits, or consequential damages) arising from the use of, inability to use, or reliance on the resources of the project.</a:t>
            </a:r>
            <a:endParaRPr lang="en-IE" dirty="0"/>
          </a:p>
          <a:p>
            <a:r>
              <a:rPr lang="en-GB" b="1" dirty="0"/>
              <a:t> </a:t>
            </a:r>
            <a:endParaRPr lang="en-IE" dirty="0"/>
          </a:p>
          <a:p>
            <a:r>
              <a:rPr lang="en-GB" b="1" dirty="0"/>
              <a:t>Third-party sources and links</a:t>
            </a:r>
            <a:br>
              <a:rPr lang="en-GB" dirty="0"/>
            </a:br>
            <a:r>
              <a:rPr lang="en-GB" dirty="0"/>
              <a:t>Where resources reference external sources, tools, or links, these are provided for convenience and learning. The project partners do not control such third-party content and do not endorse or accept responsibility for it.</a:t>
            </a:r>
            <a:endParaRPr lang="en-IE" dirty="0"/>
          </a:p>
          <a:p>
            <a:pPr>
              <a:buClr>
                <a:srgbClr val="D38CBC"/>
              </a:buClr>
            </a:pPr>
            <a:endParaRPr lang="en-US" dirty="0"/>
          </a:p>
          <a:p>
            <a:r>
              <a:rPr lang="en-GB" b="1" dirty="0"/>
              <a:t>Erasmus+ context and responsibility statement.</a:t>
            </a:r>
            <a:br>
              <a:rPr lang="en-GB" dirty="0"/>
            </a:br>
            <a:r>
              <a:rPr lang="en-GB" dirty="0"/>
              <a:t>This resource is produced for learning purposes in the framework of the FEMpower in Finance project. The views expressed in this template are those of the authors and do not necessarily reflect the official position of the European Union or any National Agency; neither the European Union nor the granting authority may be held responsible for any use made of the information contained herein.”</a:t>
            </a:r>
            <a:endParaRPr lang="en-IE" dirty="0"/>
          </a:p>
          <a:p>
            <a:pPr>
              <a:buClr>
                <a:srgbClr val="D38CBC"/>
              </a:buClr>
            </a:pPr>
            <a:endParaRPr lang="en-US" dirty="0"/>
          </a:p>
          <a:p>
            <a:pPr>
              <a:buClr>
                <a:srgbClr val="D38CBC"/>
              </a:buClr>
            </a:pPr>
            <a:r>
              <a:rPr lang="en-US" sz="1400" b="1" dirty="0">
                <a:solidFill>
                  <a:srgbClr val="F16024"/>
                </a:solidFill>
              </a:rPr>
              <a:t>Content Developers </a:t>
            </a:r>
          </a:p>
          <a:p>
            <a:pPr>
              <a:buClr>
                <a:srgbClr val="D38CBC"/>
              </a:buClr>
            </a:pPr>
            <a:r>
              <a:rPr lang="en-US" dirty="0"/>
              <a:t>The FEMpower in Finance Project consortium</a:t>
            </a:r>
          </a:p>
          <a:p>
            <a:pPr>
              <a:buClr>
                <a:srgbClr val="D38CBC"/>
              </a:buClr>
            </a:pPr>
            <a:r>
              <a:rPr lang="en-US" dirty="0"/>
              <a:t>(2026-2022) is a joint project by</a:t>
            </a:r>
          </a:p>
          <a:p>
            <a:pPr marL="171450" indent="-171450">
              <a:buClr>
                <a:srgbClr val="D38CBC"/>
              </a:buClr>
              <a:buFont typeface="Arial" panose="020B0604020202020204" pitchFamily="34" charset="0"/>
              <a:buChar char="•"/>
            </a:pPr>
            <a:r>
              <a:rPr lang="en-US" dirty="0" err="1">
                <a:hlinkClick r:id="rId2"/>
              </a:rPr>
              <a:t>Tvw</a:t>
            </a:r>
            <a:r>
              <a:rPr lang="en-US" dirty="0">
                <a:hlinkClick r:id="rId2"/>
              </a:rPr>
              <a:t> GmbH - </a:t>
            </a:r>
            <a:r>
              <a:rPr lang="en-US" dirty="0"/>
              <a:t>Germany</a:t>
            </a:r>
          </a:p>
          <a:p>
            <a:pPr marL="171450" indent="-171450">
              <a:buClr>
                <a:srgbClr val="D38CBC"/>
              </a:buClr>
              <a:buFont typeface="Arial" panose="020B0604020202020204" pitchFamily="34" charset="0"/>
              <a:buChar char="•"/>
            </a:pPr>
            <a:r>
              <a:rPr lang="en-US" dirty="0">
                <a:hlinkClick r:id="rId3"/>
              </a:rPr>
              <a:t>UCLAN Cyprus Limited</a:t>
            </a:r>
            <a:r>
              <a:rPr lang="en-US" dirty="0"/>
              <a:t> - Cyprus</a:t>
            </a:r>
          </a:p>
          <a:p>
            <a:pPr marL="171450" indent="-171450">
              <a:buClr>
                <a:srgbClr val="D38CBC"/>
              </a:buClr>
              <a:buFont typeface="Arial" panose="020B0604020202020204" pitchFamily="34" charset="0"/>
              <a:buChar char="•"/>
            </a:pPr>
            <a:r>
              <a:rPr lang="en-US" dirty="0">
                <a:hlinkClick r:id="rId4"/>
              </a:rPr>
              <a:t>Momentum Educate and Innovate</a:t>
            </a:r>
            <a:r>
              <a:rPr lang="en-US" dirty="0"/>
              <a:t> - Ireland</a:t>
            </a:r>
          </a:p>
          <a:p>
            <a:pPr marL="171450" indent="-171450">
              <a:buClr>
                <a:srgbClr val="D38CBC"/>
              </a:buClr>
              <a:buFont typeface="Arial" panose="020B0604020202020204" pitchFamily="34" charset="0"/>
              <a:buChar char="•"/>
            </a:pPr>
            <a:r>
              <a:rPr lang="en-US" dirty="0">
                <a:hlinkClick r:id="rId5"/>
              </a:rPr>
              <a:t>The Hub Nicosia</a:t>
            </a:r>
            <a:r>
              <a:rPr lang="en-US" dirty="0"/>
              <a:t> - Cyprus</a:t>
            </a:r>
          </a:p>
          <a:p>
            <a:pPr marL="171450" indent="-171450">
              <a:buClr>
                <a:srgbClr val="D38CBC"/>
              </a:buClr>
              <a:buFont typeface="Arial" panose="020B0604020202020204" pitchFamily="34" charset="0"/>
              <a:buChar char="•"/>
            </a:pPr>
            <a:r>
              <a:rPr lang="en-GB" dirty="0" err="1">
                <a:hlinkClick r:id="rId6"/>
              </a:rPr>
              <a:t>Stichting</a:t>
            </a:r>
            <a:r>
              <a:rPr lang="en-GB" dirty="0">
                <a:hlinkClick r:id="rId6"/>
              </a:rPr>
              <a:t> Go Woman Alliance Europe </a:t>
            </a:r>
            <a:r>
              <a:rPr lang="en-GB" dirty="0"/>
              <a:t>– Netherlands</a:t>
            </a:r>
          </a:p>
          <a:p>
            <a:pPr marL="171450" indent="-171450">
              <a:buClr>
                <a:srgbClr val="D38CBC"/>
              </a:buClr>
              <a:buFont typeface="Arial" panose="020B0604020202020204" pitchFamily="34" charset="0"/>
              <a:buChar char="•"/>
            </a:pPr>
            <a:endParaRPr lang="en-GB" dirty="0"/>
          </a:p>
          <a:p>
            <a:pPr>
              <a:buClr>
                <a:srgbClr val="D38CBC"/>
              </a:buClr>
            </a:pPr>
            <a:r>
              <a:rPr lang="en-GB" b="1" dirty="0"/>
              <a:t>Publication date: May 2026</a:t>
            </a:r>
            <a:endParaRPr lang="en-US" b="1" dirty="0"/>
          </a:p>
          <a:p>
            <a:pPr>
              <a:buClr>
                <a:srgbClr val="D38CBC"/>
              </a:buClr>
            </a:pPr>
            <a:endParaRPr lang="en-US" dirty="0"/>
          </a:p>
        </p:txBody>
      </p:sp>
      <p:sp>
        <p:nvSpPr>
          <p:cNvPr id="11" name="Freeform 10">
            <a:extLst>
              <a:ext uri="{FF2B5EF4-FFF2-40B4-BE49-F238E27FC236}">
                <a16:creationId xmlns:a16="http://schemas.microsoft.com/office/drawing/2014/main" id="{A7EABC44-49C3-314F-AB02-32D8344F1CA4}"/>
              </a:ext>
            </a:extLst>
          </p:cNvPr>
          <p:cNvSpPr/>
          <p:nvPr/>
        </p:nvSpPr>
        <p:spPr>
          <a:xfrm>
            <a:off x="0" y="436148"/>
            <a:ext cx="6544235" cy="1634699"/>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en-US" dirty="0"/>
          </a:p>
        </p:txBody>
      </p:sp>
      <p:sp>
        <p:nvSpPr>
          <p:cNvPr id="12" name="Graphic 14">
            <a:extLst>
              <a:ext uri="{FF2B5EF4-FFF2-40B4-BE49-F238E27FC236}">
                <a16:creationId xmlns:a16="http://schemas.microsoft.com/office/drawing/2014/main" id="{D8A34AF7-789A-E00C-BCC2-964D01ED7414}"/>
              </a:ext>
            </a:extLst>
          </p:cNvPr>
          <p:cNvSpPr>
            <a:spLocks noChangeAspect="1"/>
          </p:cNvSpPr>
          <p:nvPr/>
        </p:nvSpPr>
        <p:spPr>
          <a:xfrm rot="10800000">
            <a:off x="6245557" y="340660"/>
            <a:ext cx="422297" cy="1846728"/>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13" name="Rectangle 12">
            <a:extLst>
              <a:ext uri="{FF2B5EF4-FFF2-40B4-BE49-F238E27FC236}">
                <a16:creationId xmlns:a16="http://schemas.microsoft.com/office/drawing/2014/main" id="{F4FFAE87-BCDE-FC19-D7A2-CA844355DB04}"/>
              </a:ext>
            </a:extLst>
          </p:cNvPr>
          <p:cNvSpPr/>
          <p:nvPr/>
        </p:nvSpPr>
        <p:spPr>
          <a:xfrm>
            <a:off x="0" y="1281953"/>
            <a:ext cx="5778500" cy="5378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4" name="TextBox 13">
            <a:extLst>
              <a:ext uri="{FF2B5EF4-FFF2-40B4-BE49-F238E27FC236}">
                <a16:creationId xmlns:a16="http://schemas.microsoft.com/office/drawing/2014/main" id="{D8A2C9F0-BC07-3BE5-CF29-7735612A73B6}"/>
              </a:ext>
            </a:extLst>
          </p:cNvPr>
          <p:cNvSpPr txBox="1"/>
          <p:nvPr/>
        </p:nvSpPr>
        <p:spPr>
          <a:xfrm>
            <a:off x="87521" y="1236257"/>
            <a:ext cx="5603457" cy="646331"/>
          </a:xfrm>
          <a:prstGeom prst="rect">
            <a:avLst/>
          </a:prstGeom>
          <a:noFill/>
        </p:spPr>
        <p:txBody>
          <a:bodyPr wrap="none" rtlCol="0">
            <a:spAutoFit/>
          </a:bodyPr>
          <a:lstStyle/>
          <a:p>
            <a:r>
              <a:rPr lang="en-US" sz="3600" b="1" spc="324" dirty="0">
                <a:solidFill>
                  <a:srgbClr val="F16024"/>
                </a:solidFill>
                <a:latin typeface="Calibri" panose="020F0502020204030204" pitchFamily="34" charset="0"/>
                <a:cs typeface="Calibri" panose="020F0502020204030204" pitchFamily="34" charset="0"/>
              </a:rPr>
              <a:t>IMPRINT &amp; DISCLAIMER</a:t>
            </a:r>
          </a:p>
        </p:txBody>
      </p:sp>
    </p:spTree>
    <p:extLst>
      <p:ext uri="{BB962C8B-B14F-4D97-AF65-F5344CB8AC3E}">
        <p14:creationId xmlns:p14="http://schemas.microsoft.com/office/powerpoint/2010/main" val="2287976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Placeholder 111">
            <a:extLst>
              <a:ext uri="{FF2B5EF4-FFF2-40B4-BE49-F238E27FC236}">
                <a16:creationId xmlns:a16="http://schemas.microsoft.com/office/drawing/2014/main" id="{7B2BB344-E9D9-0413-F281-AAC8E3942AF4}"/>
              </a:ext>
            </a:extLst>
          </p:cNvPr>
          <p:cNvSpPr>
            <a:spLocks noGrp="1"/>
          </p:cNvSpPr>
          <p:nvPr>
            <p:ph type="body" sz="quarter" idx="53"/>
          </p:nvPr>
        </p:nvSpPr>
        <p:spPr/>
        <p:txBody>
          <a:bodyPr/>
          <a:lstStyle/>
          <a:p>
            <a:r>
              <a:rPr lang="en-US" dirty="0"/>
              <a:t>05</a:t>
            </a:r>
          </a:p>
        </p:txBody>
      </p:sp>
      <p:sp>
        <p:nvSpPr>
          <p:cNvPr id="113" name="Text Placeholder 112">
            <a:extLst>
              <a:ext uri="{FF2B5EF4-FFF2-40B4-BE49-F238E27FC236}">
                <a16:creationId xmlns:a16="http://schemas.microsoft.com/office/drawing/2014/main" id="{42B12829-D9B2-0A37-7221-E30D80EB60D9}"/>
              </a:ext>
            </a:extLst>
          </p:cNvPr>
          <p:cNvSpPr>
            <a:spLocks noGrp="1"/>
          </p:cNvSpPr>
          <p:nvPr>
            <p:ph type="body" sz="quarter" idx="54"/>
          </p:nvPr>
        </p:nvSpPr>
        <p:spPr/>
        <p:txBody>
          <a:bodyPr/>
          <a:lstStyle/>
          <a:p>
            <a:pPr>
              <a:tabLst>
                <a:tab pos="3954463" algn="l"/>
              </a:tabLst>
            </a:pPr>
            <a:r>
              <a:rPr lang="en-US" dirty="0"/>
              <a:t>Conclusion	40</a:t>
            </a:r>
          </a:p>
        </p:txBody>
      </p:sp>
      <p:sp>
        <p:nvSpPr>
          <p:cNvPr id="111" name="Text Placeholder 110">
            <a:extLst>
              <a:ext uri="{FF2B5EF4-FFF2-40B4-BE49-F238E27FC236}">
                <a16:creationId xmlns:a16="http://schemas.microsoft.com/office/drawing/2014/main" id="{54F3E4C2-C116-BF2B-7D2E-EC913C2FFF6B}"/>
              </a:ext>
            </a:extLst>
          </p:cNvPr>
          <p:cNvSpPr>
            <a:spLocks noGrp="1"/>
          </p:cNvSpPr>
          <p:nvPr>
            <p:ph type="body" sz="quarter" idx="13"/>
          </p:nvPr>
        </p:nvSpPr>
        <p:spPr/>
        <p:txBody>
          <a:bodyPr/>
          <a:lstStyle/>
          <a:p>
            <a:r>
              <a:rPr lang="en-US" dirty="0"/>
              <a:t>02</a:t>
            </a:r>
          </a:p>
        </p:txBody>
      </p:sp>
      <p:sp>
        <p:nvSpPr>
          <p:cNvPr id="115" name="Text Placeholder 114">
            <a:extLst>
              <a:ext uri="{FF2B5EF4-FFF2-40B4-BE49-F238E27FC236}">
                <a16:creationId xmlns:a16="http://schemas.microsoft.com/office/drawing/2014/main" id="{BF060FF3-3B43-74DC-B362-43FAA23A2CF7}"/>
              </a:ext>
            </a:extLst>
          </p:cNvPr>
          <p:cNvSpPr>
            <a:spLocks noGrp="1"/>
          </p:cNvSpPr>
          <p:nvPr>
            <p:ph type="body" sz="quarter" idx="57"/>
          </p:nvPr>
        </p:nvSpPr>
        <p:spPr/>
        <p:txBody>
          <a:bodyPr/>
          <a:lstStyle/>
          <a:p>
            <a:r>
              <a:rPr lang="en-US" dirty="0"/>
              <a:t>8</a:t>
            </a:r>
          </a:p>
        </p:txBody>
      </p:sp>
      <p:sp>
        <p:nvSpPr>
          <p:cNvPr id="116" name="Text Placeholder 115">
            <a:extLst>
              <a:ext uri="{FF2B5EF4-FFF2-40B4-BE49-F238E27FC236}">
                <a16:creationId xmlns:a16="http://schemas.microsoft.com/office/drawing/2014/main" id="{CC502D83-95C7-3E98-4D72-43C9C91F391D}"/>
              </a:ext>
            </a:extLst>
          </p:cNvPr>
          <p:cNvSpPr>
            <a:spLocks noGrp="1"/>
          </p:cNvSpPr>
          <p:nvPr>
            <p:ph type="body" sz="quarter" idx="58"/>
          </p:nvPr>
        </p:nvSpPr>
        <p:spPr/>
        <p:txBody>
          <a:bodyPr/>
          <a:lstStyle/>
          <a:p>
            <a:r>
              <a:rPr lang="en-US" dirty="0"/>
              <a:t>page</a:t>
            </a:r>
          </a:p>
        </p:txBody>
      </p:sp>
      <p:sp>
        <p:nvSpPr>
          <p:cNvPr id="117" name="Text Placeholder 116">
            <a:extLst>
              <a:ext uri="{FF2B5EF4-FFF2-40B4-BE49-F238E27FC236}">
                <a16:creationId xmlns:a16="http://schemas.microsoft.com/office/drawing/2014/main" id="{11C189CD-4936-9912-0ACC-7AE1EF7B86E2}"/>
              </a:ext>
            </a:extLst>
          </p:cNvPr>
          <p:cNvSpPr>
            <a:spLocks noGrp="1"/>
          </p:cNvSpPr>
          <p:nvPr>
            <p:ph type="body" sz="quarter" idx="60"/>
          </p:nvPr>
        </p:nvSpPr>
        <p:spPr/>
        <p:txBody>
          <a:bodyPr/>
          <a:lstStyle/>
          <a:p>
            <a:r>
              <a:rPr lang="en-US" dirty="0"/>
              <a:t>03</a:t>
            </a:r>
          </a:p>
        </p:txBody>
      </p:sp>
      <p:sp>
        <p:nvSpPr>
          <p:cNvPr id="118" name="Text Placeholder 117">
            <a:extLst>
              <a:ext uri="{FF2B5EF4-FFF2-40B4-BE49-F238E27FC236}">
                <a16:creationId xmlns:a16="http://schemas.microsoft.com/office/drawing/2014/main" id="{3B1DFBB6-2AEB-A132-CCA0-EC25040E3F8E}"/>
              </a:ext>
            </a:extLst>
          </p:cNvPr>
          <p:cNvSpPr>
            <a:spLocks noGrp="1"/>
          </p:cNvSpPr>
          <p:nvPr>
            <p:ph type="body" sz="quarter" idx="61"/>
          </p:nvPr>
        </p:nvSpPr>
        <p:spPr/>
        <p:txBody>
          <a:bodyPr/>
          <a:lstStyle/>
          <a:p>
            <a:r>
              <a:rPr lang="en-US" dirty="0"/>
              <a:t>20</a:t>
            </a:r>
          </a:p>
        </p:txBody>
      </p:sp>
      <p:sp>
        <p:nvSpPr>
          <p:cNvPr id="119" name="Text Placeholder 118">
            <a:extLst>
              <a:ext uri="{FF2B5EF4-FFF2-40B4-BE49-F238E27FC236}">
                <a16:creationId xmlns:a16="http://schemas.microsoft.com/office/drawing/2014/main" id="{4BC9834C-16AB-4251-F257-9C4CB83F5592}"/>
              </a:ext>
            </a:extLst>
          </p:cNvPr>
          <p:cNvSpPr>
            <a:spLocks noGrp="1"/>
          </p:cNvSpPr>
          <p:nvPr>
            <p:ph type="body" sz="quarter" idx="62"/>
          </p:nvPr>
        </p:nvSpPr>
        <p:spPr/>
        <p:txBody>
          <a:bodyPr/>
          <a:lstStyle/>
          <a:p>
            <a:r>
              <a:rPr lang="en-US" dirty="0"/>
              <a:t>page</a:t>
            </a:r>
          </a:p>
        </p:txBody>
      </p:sp>
      <p:sp>
        <p:nvSpPr>
          <p:cNvPr id="120" name="Text Placeholder 119">
            <a:extLst>
              <a:ext uri="{FF2B5EF4-FFF2-40B4-BE49-F238E27FC236}">
                <a16:creationId xmlns:a16="http://schemas.microsoft.com/office/drawing/2014/main" id="{212B53D7-6ED3-5E26-8F2B-BD29BD301328}"/>
              </a:ext>
            </a:extLst>
          </p:cNvPr>
          <p:cNvSpPr>
            <a:spLocks noGrp="1"/>
          </p:cNvSpPr>
          <p:nvPr>
            <p:ph type="body" sz="quarter" idx="64"/>
          </p:nvPr>
        </p:nvSpPr>
        <p:spPr/>
        <p:txBody>
          <a:bodyPr/>
          <a:lstStyle/>
          <a:p>
            <a:r>
              <a:rPr lang="en-US" dirty="0"/>
              <a:t>04</a:t>
            </a:r>
          </a:p>
        </p:txBody>
      </p:sp>
      <p:sp>
        <p:nvSpPr>
          <p:cNvPr id="121" name="Text Placeholder 120">
            <a:extLst>
              <a:ext uri="{FF2B5EF4-FFF2-40B4-BE49-F238E27FC236}">
                <a16:creationId xmlns:a16="http://schemas.microsoft.com/office/drawing/2014/main" id="{84490626-1697-F0C5-05BA-86C9BBF76D4A}"/>
              </a:ext>
            </a:extLst>
          </p:cNvPr>
          <p:cNvSpPr>
            <a:spLocks noGrp="1"/>
          </p:cNvSpPr>
          <p:nvPr>
            <p:ph type="body" sz="quarter" idx="65"/>
          </p:nvPr>
        </p:nvSpPr>
        <p:spPr/>
        <p:txBody>
          <a:bodyPr/>
          <a:lstStyle/>
          <a:p>
            <a:r>
              <a:rPr lang="en-US" dirty="0"/>
              <a:t>30</a:t>
            </a:r>
          </a:p>
        </p:txBody>
      </p:sp>
      <p:sp>
        <p:nvSpPr>
          <p:cNvPr id="122" name="Text Placeholder 121">
            <a:extLst>
              <a:ext uri="{FF2B5EF4-FFF2-40B4-BE49-F238E27FC236}">
                <a16:creationId xmlns:a16="http://schemas.microsoft.com/office/drawing/2014/main" id="{CEFB915B-8DC9-4E43-AA59-4848C28C35F7}"/>
              </a:ext>
            </a:extLst>
          </p:cNvPr>
          <p:cNvSpPr>
            <a:spLocks noGrp="1"/>
          </p:cNvSpPr>
          <p:nvPr>
            <p:ph type="body" sz="quarter" idx="66"/>
          </p:nvPr>
        </p:nvSpPr>
        <p:spPr/>
        <p:txBody>
          <a:bodyPr/>
          <a:lstStyle/>
          <a:p>
            <a:r>
              <a:rPr lang="en-US" dirty="0"/>
              <a:t>page</a:t>
            </a:r>
          </a:p>
        </p:txBody>
      </p:sp>
      <p:sp>
        <p:nvSpPr>
          <p:cNvPr id="123" name="Text Placeholder 122">
            <a:extLst>
              <a:ext uri="{FF2B5EF4-FFF2-40B4-BE49-F238E27FC236}">
                <a16:creationId xmlns:a16="http://schemas.microsoft.com/office/drawing/2014/main" id="{9468DB7C-94F3-5609-DDC3-808787F10750}"/>
              </a:ext>
            </a:extLst>
          </p:cNvPr>
          <p:cNvSpPr>
            <a:spLocks noGrp="1"/>
          </p:cNvSpPr>
          <p:nvPr>
            <p:ph type="body" sz="quarter" idx="67"/>
          </p:nvPr>
        </p:nvSpPr>
        <p:spPr/>
        <p:txBody>
          <a:bodyPr/>
          <a:lstStyle/>
          <a:p>
            <a:r>
              <a:rPr lang="en-US" dirty="0"/>
              <a:t>Women in   Early Career</a:t>
            </a:r>
          </a:p>
        </p:txBody>
      </p:sp>
      <p:sp>
        <p:nvSpPr>
          <p:cNvPr id="124" name="Text Placeholder 123">
            <a:extLst>
              <a:ext uri="{FF2B5EF4-FFF2-40B4-BE49-F238E27FC236}">
                <a16:creationId xmlns:a16="http://schemas.microsoft.com/office/drawing/2014/main" id="{2FE84FD6-2B29-0F33-F79C-32398CEEE85E}"/>
              </a:ext>
            </a:extLst>
          </p:cNvPr>
          <p:cNvSpPr>
            <a:spLocks noGrp="1"/>
          </p:cNvSpPr>
          <p:nvPr>
            <p:ph type="body" sz="quarter" idx="68"/>
          </p:nvPr>
        </p:nvSpPr>
        <p:spPr/>
        <p:txBody>
          <a:bodyPr/>
          <a:lstStyle/>
          <a:p>
            <a:r>
              <a:rPr lang="en-US" dirty="0"/>
              <a:t>Women in   Mid Career</a:t>
            </a:r>
          </a:p>
        </p:txBody>
      </p:sp>
      <p:sp>
        <p:nvSpPr>
          <p:cNvPr id="125" name="Text Placeholder 124">
            <a:extLst>
              <a:ext uri="{FF2B5EF4-FFF2-40B4-BE49-F238E27FC236}">
                <a16:creationId xmlns:a16="http://schemas.microsoft.com/office/drawing/2014/main" id="{150845BF-3EA9-204C-0BC5-7B4AF65FE32F}"/>
              </a:ext>
            </a:extLst>
          </p:cNvPr>
          <p:cNvSpPr>
            <a:spLocks noGrp="1"/>
          </p:cNvSpPr>
          <p:nvPr>
            <p:ph type="body" sz="quarter" idx="69"/>
          </p:nvPr>
        </p:nvSpPr>
        <p:spPr/>
        <p:txBody>
          <a:bodyPr/>
          <a:lstStyle/>
          <a:p>
            <a:r>
              <a:rPr lang="en-US" dirty="0"/>
              <a:t>Women in   Late Career</a:t>
            </a:r>
          </a:p>
        </p:txBody>
      </p:sp>
      <p:sp>
        <p:nvSpPr>
          <p:cNvPr id="126" name="Text Placeholder 125">
            <a:extLst>
              <a:ext uri="{FF2B5EF4-FFF2-40B4-BE49-F238E27FC236}">
                <a16:creationId xmlns:a16="http://schemas.microsoft.com/office/drawing/2014/main" id="{D23EDEF5-60A6-67B6-9D89-30C99DAB6282}"/>
              </a:ext>
            </a:extLst>
          </p:cNvPr>
          <p:cNvSpPr>
            <a:spLocks noGrp="1"/>
          </p:cNvSpPr>
          <p:nvPr>
            <p:ph type="body" sz="quarter" idx="70"/>
          </p:nvPr>
        </p:nvSpPr>
        <p:spPr/>
        <p:txBody>
          <a:bodyPr/>
          <a:lstStyle/>
          <a:p>
            <a:r>
              <a:rPr lang="en-US" dirty="0"/>
              <a:t>01</a:t>
            </a:r>
          </a:p>
        </p:txBody>
      </p:sp>
      <p:sp>
        <p:nvSpPr>
          <p:cNvPr id="127" name="Text Placeholder 126">
            <a:extLst>
              <a:ext uri="{FF2B5EF4-FFF2-40B4-BE49-F238E27FC236}">
                <a16:creationId xmlns:a16="http://schemas.microsoft.com/office/drawing/2014/main" id="{6D84AA39-86C6-17C3-1201-96785B660300}"/>
              </a:ext>
            </a:extLst>
          </p:cNvPr>
          <p:cNvSpPr>
            <a:spLocks noGrp="1"/>
          </p:cNvSpPr>
          <p:nvPr>
            <p:ph type="body" sz="quarter" idx="71"/>
          </p:nvPr>
        </p:nvSpPr>
        <p:spPr/>
        <p:txBody>
          <a:bodyPr/>
          <a:lstStyle/>
          <a:p>
            <a:pPr>
              <a:tabLst>
                <a:tab pos="3954463" algn="l"/>
              </a:tabLst>
            </a:pPr>
            <a:r>
              <a:rPr lang="en-US" dirty="0"/>
              <a:t>Introduction 	4</a:t>
            </a:r>
          </a:p>
        </p:txBody>
      </p:sp>
      <p:pic>
        <p:nvPicPr>
          <p:cNvPr id="128" name="Picture Placeholder 40">
            <a:extLst>
              <a:ext uri="{FF2B5EF4-FFF2-40B4-BE49-F238E27FC236}">
                <a16:creationId xmlns:a16="http://schemas.microsoft.com/office/drawing/2014/main" id="{F23430AC-6AE3-E93B-3BA1-B4AAB13A17C7}"/>
              </a:ext>
            </a:extLst>
          </p:cNvPr>
          <p:cNvPicPr>
            <a:picLocks noGrp="1" noChangeAspect="1"/>
          </p:cNvPicPr>
          <p:nvPr>
            <p:ph type="pic" sz="quarter" idx="56"/>
          </p:nvPr>
        </p:nvPicPr>
        <p:blipFill rotWithShape="1">
          <a:blip r:embed="rId2"/>
          <a:srcRect t="14961" b="14961"/>
          <a:stretch/>
        </p:blipFill>
        <p:spPr/>
      </p:pic>
    </p:spTree>
    <p:extLst>
      <p:ext uri="{BB962C8B-B14F-4D97-AF65-F5344CB8AC3E}">
        <p14:creationId xmlns:p14="http://schemas.microsoft.com/office/powerpoint/2010/main" val="420580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04EE3-4A2F-A382-0166-A72BDD02073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00182E1E-289A-4F71-7C6D-8350AFC92A5D}"/>
              </a:ext>
            </a:extLst>
          </p:cNvPr>
          <p:cNvSpPr>
            <a:spLocks noGrp="1"/>
          </p:cNvSpPr>
          <p:nvPr>
            <p:ph type="body" sz="quarter" idx="60"/>
          </p:nvPr>
        </p:nvSpPr>
        <p:spPr/>
        <p:txBody>
          <a:bodyPr/>
          <a:lstStyle/>
          <a:p>
            <a:r>
              <a:rPr lang="en-US" dirty="0"/>
              <a:t>01</a:t>
            </a:r>
          </a:p>
        </p:txBody>
      </p:sp>
      <p:sp>
        <p:nvSpPr>
          <p:cNvPr id="7" name="Rectangle 6">
            <a:extLst>
              <a:ext uri="{FF2B5EF4-FFF2-40B4-BE49-F238E27FC236}">
                <a16:creationId xmlns:a16="http://schemas.microsoft.com/office/drawing/2014/main" id="{5583B855-0871-E262-BAE1-47E8E14D5405}"/>
              </a:ext>
            </a:extLst>
          </p:cNvPr>
          <p:cNvSpPr/>
          <p:nvPr/>
        </p:nvSpPr>
        <p:spPr>
          <a:xfrm>
            <a:off x="2777891" y="4910405"/>
            <a:ext cx="3927709"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 name="TextBox 7">
            <a:extLst>
              <a:ext uri="{FF2B5EF4-FFF2-40B4-BE49-F238E27FC236}">
                <a16:creationId xmlns:a16="http://schemas.microsoft.com/office/drawing/2014/main" id="{22EFE0EA-5F25-EB6C-E6F3-791593A0CA62}"/>
              </a:ext>
            </a:extLst>
          </p:cNvPr>
          <p:cNvSpPr txBox="1"/>
          <p:nvPr/>
        </p:nvSpPr>
        <p:spPr>
          <a:xfrm>
            <a:off x="2909998" y="4916982"/>
            <a:ext cx="3717108"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INTRODUCTION</a:t>
            </a:r>
          </a:p>
        </p:txBody>
      </p:sp>
    </p:spTree>
    <p:extLst>
      <p:ext uri="{BB962C8B-B14F-4D97-AF65-F5344CB8AC3E}">
        <p14:creationId xmlns:p14="http://schemas.microsoft.com/office/powerpoint/2010/main" val="1076146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3635A50-0A7B-2B49-FB96-FC580303F480}"/>
              </a:ext>
            </a:extLst>
          </p:cNvPr>
          <p:cNvSpPr>
            <a:spLocks noGrp="1"/>
          </p:cNvSpPr>
          <p:nvPr>
            <p:ph type="body" sz="quarter" idx="49"/>
          </p:nvPr>
        </p:nvSpPr>
        <p:spPr/>
        <p:txBody>
          <a:bodyPr/>
          <a:lstStyle/>
          <a:p>
            <a:r>
              <a:rPr lang="en-US" dirty="0"/>
              <a:t>Introduction</a:t>
            </a:r>
          </a:p>
        </p:txBody>
      </p:sp>
      <p:sp>
        <p:nvSpPr>
          <p:cNvPr id="9" name="Text Placeholder 8">
            <a:extLst>
              <a:ext uri="{FF2B5EF4-FFF2-40B4-BE49-F238E27FC236}">
                <a16:creationId xmlns:a16="http://schemas.microsoft.com/office/drawing/2014/main" id="{3BAAACC4-B04A-EA75-AC69-FBF5E145E247}"/>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C134551B-B677-FB72-CC15-168340724920}"/>
              </a:ext>
            </a:extLst>
          </p:cNvPr>
          <p:cNvSpPr>
            <a:spLocks noGrp="1"/>
          </p:cNvSpPr>
          <p:nvPr>
            <p:ph type="body" sz="quarter" idx="61"/>
          </p:nvPr>
        </p:nvSpPr>
        <p:spPr/>
        <p:txBody>
          <a:bodyPr/>
          <a:lstStyle/>
          <a:p>
            <a:r>
              <a:rPr lang="en-US" dirty="0"/>
              <a:t>Introduction</a:t>
            </a:r>
          </a:p>
        </p:txBody>
      </p:sp>
      <p:sp>
        <p:nvSpPr>
          <p:cNvPr id="8" name="Text Placeholder 7">
            <a:extLst>
              <a:ext uri="{FF2B5EF4-FFF2-40B4-BE49-F238E27FC236}">
                <a16:creationId xmlns:a16="http://schemas.microsoft.com/office/drawing/2014/main" id="{AB4A192F-8902-257A-3A59-35A57FF4938E}"/>
              </a:ext>
            </a:extLst>
          </p:cNvPr>
          <p:cNvSpPr>
            <a:spLocks noGrp="1"/>
          </p:cNvSpPr>
          <p:nvPr>
            <p:ph type="body" sz="quarter" idx="64"/>
          </p:nvPr>
        </p:nvSpPr>
        <p:spPr/>
        <p:txBody>
          <a:bodyPr/>
          <a:lstStyle/>
          <a:p>
            <a:pPr marL="0" indent="0">
              <a:buNone/>
            </a:pPr>
            <a:r>
              <a:rPr lang="en-GB" sz="1200" dirty="0"/>
              <a:t>Money within a partnership is not merely a functional tool for daily living, but also constitute a key arena where financial power, decision-making, and resource allocation take place with significant effects on both partners. For example, decisions about savings, investments, debt, major purchases, and retirement planning profoundly affect each partner’s well-being, quality of life, and future security. </a:t>
            </a:r>
          </a:p>
          <a:p>
            <a:pPr marL="0" indent="0">
              <a:buNone/>
            </a:pPr>
            <a:endParaRPr lang="en-GB" sz="1200" dirty="0"/>
          </a:p>
          <a:p>
            <a:pPr marL="0" indent="0">
              <a:buNone/>
            </a:pPr>
            <a:r>
              <a:rPr lang="en-GB" sz="1200" dirty="0"/>
              <a:t>Furthermore, money is deeply symbolic. Within partnerships, it can signify trust, care, dependence, shared goals, or, conversely, control and tension. Many women report discomfort initiating financial conversations due to fear of conflict, fear of appearing demanding, or internalised beliefs that financial matters are not “their domain.” Therefore, encouraging women to develop confidence, vocabulary, and assertiveness in discussing finances is fundamental to their empowerment. In parallel, it contributes to healthy financial communication, which is associated with higher relationship satisfaction, reduced stress, and better long-term planning outcomes.</a:t>
            </a:r>
          </a:p>
          <a:p>
            <a:pPr marL="0" indent="0">
              <a:buNone/>
            </a:pPr>
            <a:endParaRPr lang="en-GB" sz="1200" dirty="0"/>
          </a:p>
          <a:p>
            <a:pPr marL="0" indent="0">
              <a:buNone/>
            </a:pPr>
            <a:r>
              <a:rPr lang="en-GB" sz="1200" dirty="0"/>
              <a:t>This module helps you build more effective financial communication with your partner. </a:t>
            </a:r>
          </a:p>
          <a:p>
            <a:pPr marL="0" indent="0">
              <a:buNone/>
            </a:pPr>
            <a:endParaRPr lang="en-GB" sz="1200" dirty="0"/>
          </a:p>
          <a:p>
            <a:pPr marL="0" indent="0">
              <a:buNone/>
            </a:pPr>
            <a:r>
              <a:rPr lang="en-GB" sz="1200" dirty="0"/>
              <a:t>We cover the following related skills:</a:t>
            </a:r>
          </a:p>
          <a:p>
            <a:pPr marL="0" indent="0">
              <a:buNone/>
            </a:pPr>
            <a:endParaRPr lang="en-GB" sz="1200" dirty="0"/>
          </a:p>
          <a:p>
            <a:r>
              <a:rPr lang="en-GB" sz="1200" dirty="0"/>
              <a:t>Seeking greater transparency, shared financial planning, and participation in long-term economic decision-making.</a:t>
            </a:r>
          </a:p>
          <a:p>
            <a:endParaRPr lang="en-GB" sz="1000" dirty="0"/>
          </a:p>
          <a:p>
            <a:r>
              <a:rPr lang="en-GB" sz="1200" dirty="0"/>
              <a:t>Gaining more control over household financial decisions within a partnership.</a:t>
            </a:r>
          </a:p>
          <a:p>
            <a:endParaRPr lang="en-GB" sz="1200" dirty="0"/>
          </a:p>
          <a:p>
            <a:r>
              <a:rPr lang="en-GB" sz="1200" dirty="0"/>
              <a:t>Navigating widowhood or solo living with financial clarity</a:t>
            </a:r>
          </a:p>
          <a:p>
            <a:endParaRPr lang="en-GB" sz="1200" dirty="0"/>
          </a:p>
          <a:p>
            <a:r>
              <a:rPr lang="en-GB" sz="1200" dirty="0"/>
              <a:t>Strengthening autonomy after years of financial interdependence.</a:t>
            </a:r>
          </a:p>
          <a:p>
            <a:pPr marL="0" indent="0">
              <a:buNone/>
            </a:pPr>
            <a:endParaRPr lang="en-GB" sz="1200" dirty="0"/>
          </a:p>
          <a:p>
            <a:pPr marL="0" indent="0">
              <a:buNone/>
            </a:pPr>
            <a:r>
              <a:rPr lang="en-GB" sz="1200" b="1" dirty="0"/>
              <a:t>Why this matters for women</a:t>
            </a:r>
          </a:p>
          <a:p>
            <a:pPr marL="0" indent="0">
              <a:buNone/>
            </a:pPr>
            <a:endParaRPr lang="en-GB" sz="1200" dirty="0"/>
          </a:p>
          <a:p>
            <a:pPr marL="0" indent="0">
              <a:buNone/>
            </a:pPr>
            <a:r>
              <a:rPr lang="en-GB" sz="1200" dirty="0"/>
              <a:t>Across Europe, numerous studies have highlighted that women often hold a disadvantaged position within household financial structures, even when participating equally or more heavily in unpaid labour, caregiving responsibilities, and administrative household management. This dynamic points to the structural inequalities embedded in both economic systems and gender norms, shaping how women experience partnership finances across their life course.</a:t>
            </a:r>
          </a:p>
          <a:p>
            <a:pPr marL="0" indent="0">
              <a:buNone/>
            </a:pPr>
            <a:endParaRPr lang="en-GB" sz="1200" dirty="0"/>
          </a:p>
          <a:p>
            <a:pPr marL="0" indent="0">
              <a:buNone/>
            </a:pPr>
            <a:r>
              <a:rPr lang="en-GB" sz="1200" dirty="0"/>
              <a:t>Research in behavioural economics and sociology point out that financial decision-making, and financial authority, are, often, gendered: men may be positioned, both socially and symbolically, as default “financial managers,” even when women possess equal or greater financial knowledge. Such dynamics are reinforced by internalised beliefs about competence, societal expectations regarding masculinity and femininity, and historical exclusion of women from formal economic participation. The result is a persistent asymmetry in household financial negotiations, which has long-term consequences for women’s economic autonomy.</a:t>
            </a:r>
          </a:p>
          <a:p>
            <a:pPr marL="0" indent="0">
              <a:buNone/>
            </a:pPr>
            <a:endParaRPr lang="en-GB" sz="1200" dirty="0"/>
          </a:p>
          <a:p>
            <a:pPr marL="0" indent="0">
              <a:buNone/>
            </a:pPr>
            <a:r>
              <a:rPr lang="en-GB" sz="1200" dirty="0"/>
              <a:t>When financial decision-making is unbalanced, women are more vulnerable to economic marginalisation, especially in cases of divorce, widowhood, or unequal pension accumulation. The risk is higher for women who exit the labour market for caregiving, who work part-time, or who experience interrupted careers, patterns that continue to be more common amongst women than men.</a:t>
            </a:r>
          </a:p>
          <a:p>
            <a:pPr marL="0" indent="0">
              <a:buNone/>
            </a:pPr>
            <a:endParaRPr lang="en-GB" sz="1200" dirty="0"/>
          </a:p>
          <a:p>
            <a:pPr marL="0" indent="0">
              <a:buNone/>
            </a:pPr>
            <a:endParaRPr lang="en-GB" sz="1200" dirty="0"/>
          </a:p>
          <a:p>
            <a:pPr marL="0" indent="0">
              <a:buNone/>
            </a:pPr>
            <a:endParaRPr lang="en-GB" sz="1200" dirty="0"/>
          </a:p>
          <a:p>
            <a:pPr marL="0" indent="0">
              <a:buNone/>
            </a:pPr>
            <a:endParaRPr lang="en-GB" sz="1200" dirty="0"/>
          </a:p>
        </p:txBody>
      </p:sp>
      <p:cxnSp>
        <p:nvCxnSpPr>
          <p:cNvPr id="12" name="Straight Connector 11">
            <a:extLst>
              <a:ext uri="{FF2B5EF4-FFF2-40B4-BE49-F238E27FC236}">
                <a16:creationId xmlns:a16="http://schemas.microsoft.com/office/drawing/2014/main" id="{251A9C13-4DCA-1412-986D-10137EE40EF5}"/>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5266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0006B-7A83-5F43-644C-EEB18F64B58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9D24638-8349-93AA-358C-4F9191507FB6}"/>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045622D1-E97C-F0B8-948F-A2BC0591FF07}"/>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5D0B2E4F-5FFC-8673-F13F-953344962711}"/>
              </a:ext>
            </a:extLst>
          </p:cNvPr>
          <p:cNvSpPr>
            <a:spLocks noGrp="1"/>
          </p:cNvSpPr>
          <p:nvPr>
            <p:ph type="body" sz="quarter" idx="61"/>
          </p:nvPr>
        </p:nvSpPr>
        <p:spPr/>
        <p:txBody>
          <a:bodyPr/>
          <a:lstStyle/>
          <a:p>
            <a:r>
              <a:rPr lang="en-US" dirty="0"/>
              <a:t>Introduction</a:t>
            </a:r>
          </a:p>
        </p:txBody>
      </p:sp>
      <p:sp>
        <p:nvSpPr>
          <p:cNvPr id="8" name="Text Placeholder 7">
            <a:extLst>
              <a:ext uri="{FF2B5EF4-FFF2-40B4-BE49-F238E27FC236}">
                <a16:creationId xmlns:a16="http://schemas.microsoft.com/office/drawing/2014/main" id="{82986131-6FA2-10C1-6EF0-DD0A98F1F055}"/>
              </a:ext>
            </a:extLst>
          </p:cNvPr>
          <p:cNvSpPr>
            <a:spLocks noGrp="1"/>
          </p:cNvSpPr>
          <p:nvPr>
            <p:ph type="body" sz="quarter" idx="64"/>
          </p:nvPr>
        </p:nvSpPr>
        <p:spPr>
          <a:xfrm>
            <a:off x="1704812" y="1418773"/>
            <a:ext cx="5238428" cy="8400082"/>
          </a:xfrm>
        </p:spPr>
        <p:txBody>
          <a:bodyPr/>
          <a:lstStyle/>
          <a:p>
            <a:pPr marL="0" indent="0">
              <a:buNone/>
            </a:pPr>
            <a:r>
              <a:rPr lang="en-GB" sz="1200" dirty="0"/>
              <a:t>These factors accumulate into a pronounced gender pension gap: women in the EU receive, on average, significantly lower pensions than men. The consequences are acutely felt in older age, especially after widowhood or divorce, when women may inherit financial responsibilities for which they were not previously prepared.</a:t>
            </a:r>
          </a:p>
          <a:p>
            <a:pPr marL="0" indent="0">
              <a:buNone/>
            </a:pPr>
            <a:endParaRPr lang="en-GB" sz="1200" dirty="0"/>
          </a:p>
          <a:p>
            <a:pPr marL="0" indent="0">
              <a:buNone/>
            </a:pPr>
            <a:r>
              <a:rPr lang="en-GB" sz="1200" dirty="0"/>
              <a:t>The European policy landscape increasingly emphasises gender equality in economic participation, yet in household decision-making inequalities persist. EU-level studies highlight that women’s financial insecurity is closely tied to household structures. As such, empowering women within partnerships aligns with core European principles of equity, autonomy, and social inclusion.</a:t>
            </a:r>
          </a:p>
          <a:p>
            <a:pPr marL="0" indent="0">
              <a:buNone/>
            </a:pPr>
            <a:endParaRPr lang="en-GB" sz="1200" dirty="0"/>
          </a:p>
          <a:p>
            <a:pPr marL="0" indent="0">
              <a:buNone/>
            </a:pPr>
            <a:r>
              <a:rPr lang="en-GB" sz="1200" dirty="0"/>
              <a:t>Financial education initiatives for women must, therefore, address intra-household dynamics, not only individual knowledge. By equipping women with the skills and confidence to engage in financial decision-making, the </a:t>
            </a:r>
            <a:r>
              <a:rPr lang="en-GB" sz="1200" dirty="0" err="1"/>
              <a:t>FEMPower</a:t>
            </a:r>
            <a:r>
              <a:rPr lang="en-GB" sz="1200" dirty="0"/>
              <a:t> project contributes to reducing economic inequalities and strengthening women’s resilience across all life stages.</a:t>
            </a:r>
          </a:p>
          <a:p>
            <a:endParaRPr lang="en-US" dirty="0"/>
          </a:p>
        </p:txBody>
      </p:sp>
      <p:sp>
        <p:nvSpPr>
          <p:cNvPr id="68" name="Rounded Rectangle 67">
            <a:extLst>
              <a:ext uri="{FF2B5EF4-FFF2-40B4-BE49-F238E27FC236}">
                <a16:creationId xmlns:a16="http://schemas.microsoft.com/office/drawing/2014/main" id="{8B9ECB13-DEAA-5695-E8E8-D78A84785FBD}"/>
              </a:ext>
            </a:extLst>
          </p:cNvPr>
          <p:cNvSpPr/>
          <p:nvPr/>
        </p:nvSpPr>
        <p:spPr>
          <a:xfrm>
            <a:off x="1652029" y="4303466"/>
            <a:ext cx="5231219" cy="5639887"/>
          </a:xfrm>
          <a:prstGeom prst="roundRect">
            <a:avLst>
              <a:gd name="adj" fmla="val 4330"/>
            </a:avLst>
          </a:prstGeom>
          <a:solidFill>
            <a:srgbClr val="1E2879">
              <a:alpha val="8000"/>
            </a:srgbClr>
          </a:solidFill>
          <a:ln w="19050">
            <a:solidFill>
              <a:srgbClr val="1E287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Text Placeholder 7">
            <a:extLst>
              <a:ext uri="{FF2B5EF4-FFF2-40B4-BE49-F238E27FC236}">
                <a16:creationId xmlns:a16="http://schemas.microsoft.com/office/drawing/2014/main" id="{75374840-BC27-54F4-8733-22C37138C71B}"/>
              </a:ext>
            </a:extLst>
          </p:cNvPr>
          <p:cNvSpPr txBox="1">
            <a:spLocks/>
          </p:cNvSpPr>
          <p:nvPr/>
        </p:nvSpPr>
        <p:spPr>
          <a:xfrm>
            <a:off x="1719108" y="4300505"/>
            <a:ext cx="4680450" cy="5454877"/>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b="1" dirty="0"/>
          </a:p>
          <a:p>
            <a:pPr marL="0" indent="0">
              <a:buNone/>
            </a:pPr>
            <a:endParaRPr lang="en-GB" b="1" dirty="0"/>
          </a:p>
          <a:p>
            <a:pPr marL="0" indent="0">
              <a:buNone/>
            </a:pPr>
            <a:r>
              <a:rPr lang="en-GB" sz="1400" b="1" dirty="0"/>
              <a:t>Sources Informing the Introduction to Module 5: </a:t>
            </a:r>
          </a:p>
          <a:p>
            <a:pPr marL="0" indent="0">
              <a:buNone/>
            </a:pPr>
            <a:endParaRPr lang="en-GB" sz="1200" dirty="0"/>
          </a:p>
          <a:p>
            <a:pPr marL="0" indent="0">
              <a:buNone/>
            </a:pPr>
            <a:r>
              <a:rPr lang="en-GB" sz="1200" dirty="0"/>
              <a:t>The theoretical and conceptual foundations of this module draw on established research in feminist economics, household bargaining theory, and gendered financial behaviour. Below are the core sources that informed the Introduction:</a:t>
            </a:r>
          </a:p>
          <a:p>
            <a:endParaRPr lang="en-GB" sz="1200" b="1" dirty="0"/>
          </a:p>
          <a:p>
            <a:r>
              <a:rPr lang="en-GB" sz="1200" b="1" dirty="0"/>
              <a:t>Becker, G.S. (1981)</a:t>
            </a:r>
            <a:r>
              <a:rPr lang="en-GB" sz="1200" dirty="0"/>
              <a:t> </a:t>
            </a:r>
            <a:r>
              <a:rPr lang="en-GB" sz="1200" i="1" dirty="0"/>
              <a:t>A Treatise on the Family.</a:t>
            </a:r>
            <a:r>
              <a:rPr lang="en-GB" sz="1200" dirty="0"/>
              <a:t> Harvard University Press.</a:t>
            </a:r>
            <a:br>
              <a:rPr lang="en-GB" sz="1200" dirty="0"/>
            </a:br>
            <a:r>
              <a:rPr lang="en-GB" sz="1200" dirty="0">
                <a:hlinkClick r:id="rId2"/>
              </a:rPr>
              <a:t>https://www.hup.harvard.edu/books/9780674906990</a:t>
            </a:r>
            <a:endParaRPr lang="en-GB" sz="1200" dirty="0"/>
          </a:p>
          <a:p>
            <a:endParaRPr lang="en-GB" sz="1200" b="1" dirty="0"/>
          </a:p>
          <a:p>
            <a:r>
              <a:rPr lang="en-GB" sz="1200" b="1" dirty="0"/>
              <a:t>Burgoyne, C.B. &amp; Sonnenberg, S.J. (2009)</a:t>
            </a:r>
            <a:r>
              <a:rPr lang="en-GB" sz="1200" dirty="0"/>
              <a:t> ‘Financial practices in stable partnerships.’ </a:t>
            </a:r>
            <a:r>
              <a:rPr lang="en-GB" sz="1200" i="1" dirty="0"/>
              <a:t>Journal of Economic Psychology</a:t>
            </a:r>
            <a:r>
              <a:rPr lang="en-GB" sz="1200" dirty="0"/>
              <a:t>, 30(5), 755–764.</a:t>
            </a:r>
            <a:br>
              <a:rPr lang="en-GB" sz="1200" dirty="0"/>
            </a:br>
            <a:r>
              <a:rPr lang="en-GB" sz="1200" dirty="0">
                <a:hlinkClick r:id="rId3"/>
              </a:rPr>
              <a:t>https://doi.org/10.1016/j.joep.2009.03.005</a:t>
            </a:r>
            <a:r>
              <a:rPr lang="en-GB" sz="1200" dirty="0"/>
              <a:t> </a:t>
            </a:r>
          </a:p>
          <a:p>
            <a:endParaRPr lang="en-GB" sz="1200" b="1" dirty="0"/>
          </a:p>
          <a:p>
            <a:r>
              <a:rPr lang="en-GB" sz="1200" b="1" dirty="0"/>
              <a:t>EIGE (2024)</a:t>
            </a:r>
            <a:r>
              <a:rPr lang="en-GB" sz="1200" dirty="0"/>
              <a:t> </a:t>
            </a:r>
            <a:r>
              <a:rPr lang="en-GB" sz="1200" i="1" dirty="0"/>
              <a:t>Financial Independence and Gender Equality: Joining the dots between income, wealth and power.</a:t>
            </a:r>
            <a:r>
              <a:rPr lang="en-GB" sz="1200" dirty="0"/>
              <a:t> Luxembourg: Publications Office of the European Union.</a:t>
            </a:r>
            <a:br>
              <a:rPr lang="en-GB" sz="1200" dirty="0"/>
            </a:br>
            <a:r>
              <a:rPr lang="en-GB" sz="1200" dirty="0">
                <a:hlinkClick r:id="rId4"/>
              </a:rPr>
              <a:t>https://eige.europa.eu/sites/default/files/documents/financial-independence-and-gender-equality.pdf?utm_source=chatgpt.com</a:t>
            </a:r>
            <a:r>
              <a:rPr lang="en-GB" sz="1200" dirty="0"/>
              <a:t>  </a:t>
            </a:r>
          </a:p>
          <a:p>
            <a:endParaRPr lang="en-GB" sz="1200" b="1" dirty="0"/>
          </a:p>
          <a:p>
            <a:r>
              <a:rPr lang="en-GB" sz="1200" b="1" dirty="0"/>
              <a:t>Kenney, C.T. (2006)</a:t>
            </a:r>
            <a:r>
              <a:rPr lang="en-GB" sz="1200" dirty="0"/>
              <a:t> ‘The Power of the Purse: Allocative Systems and Inequality in Couple Households.’ </a:t>
            </a:r>
            <a:r>
              <a:rPr lang="en-GB" sz="1200" i="1" dirty="0"/>
              <a:t>Gender &amp; Society</a:t>
            </a:r>
            <a:r>
              <a:rPr lang="en-GB" sz="1200" dirty="0"/>
              <a:t>, 20(3), 354–381.</a:t>
            </a:r>
            <a:br>
              <a:rPr lang="en-GB" sz="1200" dirty="0"/>
            </a:br>
            <a:r>
              <a:rPr lang="en-GB" sz="1200" dirty="0">
                <a:hlinkClick r:id="rId5"/>
              </a:rPr>
              <a:t>https://doi.org/10.1177/0891243206286742</a:t>
            </a:r>
            <a:r>
              <a:rPr lang="en-GB" sz="1200" dirty="0"/>
              <a:t> </a:t>
            </a:r>
          </a:p>
          <a:p>
            <a:endParaRPr lang="en-GB" sz="1200" b="1" dirty="0"/>
          </a:p>
          <a:p>
            <a:r>
              <a:rPr lang="en-GB" sz="1200" b="1" dirty="0"/>
              <a:t>Lundberg, S. &amp; Pollak, R.A. (1993)</a:t>
            </a:r>
            <a:r>
              <a:rPr lang="en-GB" sz="1200" dirty="0"/>
              <a:t> ‘Separate Spheres Bargaining and the Marriage Market.’ </a:t>
            </a:r>
            <a:r>
              <a:rPr lang="en-GB" sz="1200" i="1" dirty="0"/>
              <a:t>Journal of Political Economy</a:t>
            </a:r>
            <a:r>
              <a:rPr lang="en-GB" sz="1200" dirty="0"/>
              <a:t>, 101(6), 988–1010.</a:t>
            </a:r>
            <a:br>
              <a:rPr lang="en-GB" sz="1200" dirty="0"/>
            </a:br>
            <a:r>
              <a:rPr lang="en-GB" sz="1200" dirty="0">
                <a:hlinkClick r:id="rId6"/>
              </a:rPr>
              <a:t>https://www.jstor.org/stable/2138569</a:t>
            </a:r>
            <a:r>
              <a:rPr lang="en-GB" sz="1200" dirty="0"/>
              <a:t> </a:t>
            </a:r>
          </a:p>
          <a:p>
            <a:endParaRPr lang="en-GB" sz="1200" b="1" dirty="0"/>
          </a:p>
          <a:p>
            <a:r>
              <a:rPr lang="en-GB" sz="1200" b="1" dirty="0"/>
              <a:t>OECD (2013)</a:t>
            </a:r>
            <a:r>
              <a:rPr lang="en-GB" sz="1200" dirty="0"/>
              <a:t> </a:t>
            </a:r>
            <a:r>
              <a:rPr lang="en-GB" sz="1200" i="1" dirty="0"/>
              <a:t>Women and Financial Education: Evidence, Policy Responses and Guidance.</a:t>
            </a:r>
            <a:br>
              <a:rPr lang="en-GB" sz="1200" dirty="0"/>
            </a:br>
            <a:r>
              <a:rPr lang="en-GB" sz="1200" dirty="0">
                <a:hlinkClick r:id="rId7"/>
              </a:rPr>
              <a:t>https://www.oecd.org/content/dam/oecd/en/publications/reports/2013/10/women-and-financial-education_g1g30fb5/9789264202733-en.pdf?utm_source=chatgpt.com</a:t>
            </a:r>
            <a:r>
              <a:rPr lang="en-GB" sz="1200" dirty="0"/>
              <a:t> </a:t>
            </a:r>
          </a:p>
          <a:p>
            <a:endParaRPr lang="en-GB" b="1" dirty="0"/>
          </a:p>
          <a:p>
            <a:pPr marL="0" indent="0">
              <a:buNone/>
            </a:pPr>
            <a:endParaRPr lang="en-US" dirty="0"/>
          </a:p>
        </p:txBody>
      </p:sp>
      <p:grpSp>
        <p:nvGrpSpPr>
          <p:cNvPr id="51" name="Group 50">
            <a:extLst>
              <a:ext uri="{FF2B5EF4-FFF2-40B4-BE49-F238E27FC236}">
                <a16:creationId xmlns:a16="http://schemas.microsoft.com/office/drawing/2014/main" id="{AD3B04F5-C304-E182-94D9-076F945A79AD}"/>
              </a:ext>
            </a:extLst>
          </p:cNvPr>
          <p:cNvGrpSpPr/>
          <p:nvPr/>
        </p:nvGrpSpPr>
        <p:grpSpPr>
          <a:xfrm>
            <a:off x="1587872" y="4097305"/>
            <a:ext cx="1387128" cy="406400"/>
            <a:chOff x="1997756" y="3611831"/>
            <a:chExt cx="1387128" cy="406400"/>
          </a:xfrm>
        </p:grpSpPr>
        <p:grpSp>
          <p:nvGrpSpPr>
            <p:cNvPr id="70" name="Group 69">
              <a:extLst>
                <a:ext uri="{FF2B5EF4-FFF2-40B4-BE49-F238E27FC236}">
                  <a16:creationId xmlns:a16="http://schemas.microsoft.com/office/drawing/2014/main" id="{234ACBA0-1769-7ADD-1DB9-BB70C2C14370}"/>
                </a:ext>
              </a:extLst>
            </p:cNvPr>
            <p:cNvGrpSpPr/>
            <p:nvPr/>
          </p:nvGrpSpPr>
          <p:grpSpPr>
            <a:xfrm>
              <a:off x="1997756" y="3611831"/>
              <a:ext cx="1387128" cy="406400"/>
              <a:chOff x="1590175" y="6032510"/>
              <a:chExt cx="1387128" cy="406400"/>
            </a:xfrm>
          </p:grpSpPr>
          <p:sp>
            <p:nvSpPr>
              <p:cNvPr id="71" name="Rectangle 70">
                <a:extLst>
                  <a:ext uri="{FF2B5EF4-FFF2-40B4-BE49-F238E27FC236}">
                    <a16:creationId xmlns:a16="http://schemas.microsoft.com/office/drawing/2014/main" id="{81EA51FC-79CD-50B8-1613-61C5EC500718}"/>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a:extLst>
                  <a:ext uri="{FF2B5EF4-FFF2-40B4-BE49-F238E27FC236}">
                    <a16:creationId xmlns:a16="http://schemas.microsoft.com/office/drawing/2014/main" id="{07260668-73B3-FEE8-0C08-247C38345964}"/>
                  </a:ext>
                </a:extLst>
              </p:cNvPr>
              <p:cNvSpPr/>
              <p:nvPr/>
            </p:nvSpPr>
            <p:spPr>
              <a:xfrm>
                <a:off x="1784139" y="6092546"/>
                <a:ext cx="810205" cy="286328"/>
              </a:xfrm>
              <a:prstGeom prst="rect">
                <a:avLst/>
              </a:prstGeom>
              <a:solidFill>
                <a:srgbClr val="1E2879">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Text Placeholder 122">
                <a:extLst>
                  <a:ext uri="{FF2B5EF4-FFF2-40B4-BE49-F238E27FC236}">
                    <a16:creationId xmlns:a16="http://schemas.microsoft.com/office/drawing/2014/main" id="{7FB57EF0-46EF-CEA9-4708-F647102A1BF5}"/>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Notes</a:t>
                </a:r>
              </a:p>
            </p:txBody>
          </p:sp>
          <p:sp>
            <p:nvSpPr>
              <p:cNvPr id="74" name="Oval 73">
                <a:extLst>
                  <a:ext uri="{FF2B5EF4-FFF2-40B4-BE49-F238E27FC236}">
                    <a16:creationId xmlns:a16="http://schemas.microsoft.com/office/drawing/2014/main" id="{FA4F0D27-F6C4-AEBB-8808-04D5763EAA3C}"/>
                  </a:ext>
                </a:extLst>
              </p:cNvPr>
              <p:cNvSpPr/>
              <p:nvPr/>
            </p:nvSpPr>
            <p:spPr>
              <a:xfrm>
                <a:off x="1590175" y="6032510"/>
                <a:ext cx="406400" cy="406400"/>
              </a:xfrm>
              <a:prstGeom prst="ellipse">
                <a:avLst/>
              </a:prstGeom>
              <a:solidFill>
                <a:srgbClr val="1E287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Freeform 76">
                <a:extLst>
                  <a:ext uri="{FF2B5EF4-FFF2-40B4-BE49-F238E27FC236}">
                    <a16:creationId xmlns:a16="http://schemas.microsoft.com/office/drawing/2014/main" id="{3451247B-892B-EF4C-275D-63768753B601}"/>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41" name="Group 40">
              <a:extLst>
                <a:ext uri="{FF2B5EF4-FFF2-40B4-BE49-F238E27FC236}">
                  <a16:creationId xmlns:a16="http://schemas.microsoft.com/office/drawing/2014/main" id="{24E0C683-1F37-3A59-9C2B-F23999D618DD}"/>
                </a:ext>
              </a:extLst>
            </p:cNvPr>
            <p:cNvGrpSpPr/>
            <p:nvPr/>
          </p:nvGrpSpPr>
          <p:grpSpPr>
            <a:xfrm>
              <a:off x="2082840" y="3699396"/>
              <a:ext cx="249276" cy="237604"/>
              <a:chOff x="8687174" y="1568164"/>
              <a:chExt cx="1195477" cy="1139501"/>
            </a:xfrm>
            <a:solidFill>
              <a:schemeClr val="bg1"/>
            </a:solidFill>
          </p:grpSpPr>
          <p:grpSp>
            <p:nvGrpSpPr>
              <p:cNvPr id="42" name="Graphic 37">
                <a:extLst>
                  <a:ext uri="{FF2B5EF4-FFF2-40B4-BE49-F238E27FC236}">
                    <a16:creationId xmlns:a16="http://schemas.microsoft.com/office/drawing/2014/main" id="{EE0C9F54-7B02-FF6D-64B2-3FF1C9D5652D}"/>
                  </a:ext>
                </a:extLst>
              </p:cNvPr>
              <p:cNvGrpSpPr/>
              <p:nvPr/>
            </p:nvGrpSpPr>
            <p:grpSpPr>
              <a:xfrm>
                <a:off x="9122006" y="1798742"/>
                <a:ext cx="652378" cy="709850"/>
                <a:chOff x="4172018" y="1336363"/>
                <a:chExt cx="742283" cy="807675"/>
              </a:xfrm>
              <a:grpFill/>
            </p:grpSpPr>
            <p:sp>
              <p:nvSpPr>
                <p:cNvPr id="44" name="Freeform 43">
                  <a:extLst>
                    <a:ext uri="{FF2B5EF4-FFF2-40B4-BE49-F238E27FC236}">
                      <a16:creationId xmlns:a16="http://schemas.microsoft.com/office/drawing/2014/main" id="{140C75CD-EB4B-C9EB-FD2D-B5A27C9FD2CE}"/>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45" name="Freeform 44">
                  <a:extLst>
                    <a:ext uri="{FF2B5EF4-FFF2-40B4-BE49-F238E27FC236}">
                      <a16:creationId xmlns:a16="http://schemas.microsoft.com/office/drawing/2014/main" id="{BD7849C2-9591-BD66-B3AE-DB31CC642851}"/>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46" name="Freeform 45">
                  <a:extLst>
                    <a:ext uri="{FF2B5EF4-FFF2-40B4-BE49-F238E27FC236}">
                      <a16:creationId xmlns:a16="http://schemas.microsoft.com/office/drawing/2014/main" id="{649D2613-B161-CCEE-82FA-E2474C16DA3A}"/>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47" name="Freeform 46">
                  <a:extLst>
                    <a:ext uri="{FF2B5EF4-FFF2-40B4-BE49-F238E27FC236}">
                      <a16:creationId xmlns:a16="http://schemas.microsoft.com/office/drawing/2014/main" id="{66260F66-3086-2DFD-91B6-95D4B1A99FD5}"/>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43" name="Oval Callout 42">
                <a:extLst>
                  <a:ext uri="{FF2B5EF4-FFF2-40B4-BE49-F238E27FC236}">
                    <a16:creationId xmlns:a16="http://schemas.microsoft.com/office/drawing/2014/main" id="{1194F160-7AB1-D773-D786-5279D6C2254D}"/>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cxnSp>
        <p:nvCxnSpPr>
          <p:cNvPr id="3" name="Straight Connector 2">
            <a:extLst>
              <a:ext uri="{FF2B5EF4-FFF2-40B4-BE49-F238E27FC236}">
                <a16:creationId xmlns:a16="http://schemas.microsoft.com/office/drawing/2014/main" id="{F8FFADD1-63B2-BADC-4B3F-9D756B0710A5}"/>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7325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CB265-58E7-3280-FF96-8BCE729813F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B9467D9-3451-41B5-1DDA-F7E26AFDEC10}"/>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6FC42FC7-75AB-3EBA-263F-655F9A6A2163}"/>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8F123E66-852B-540D-C782-A983873E7745}"/>
              </a:ext>
            </a:extLst>
          </p:cNvPr>
          <p:cNvSpPr>
            <a:spLocks noGrp="1"/>
          </p:cNvSpPr>
          <p:nvPr>
            <p:ph type="body" sz="quarter" idx="61"/>
          </p:nvPr>
        </p:nvSpPr>
        <p:spPr/>
        <p:txBody>
          <a:bodyPr/>
          <a:lstStyle/>
          <a:p>
            <a:r>
              <a:rPr lang="en-US" dirty="0"/>
              <a:t>Introduction</a:t>
            </a:r>
          </a:p>
        </p:txBody>
      </p:sp>
      <p:sp>
        <p:nvSpPr>
          <p:cNvPr id="68" name="Rounded Rectangle 67">
            <a:extLst>
              <a:ext uri="{FF2B5EF4-FFF2-40B4-BE49-F238E27FC236}">
                <a16:creationId xmlns:a16="http://schemas.microsoft.com/office/drawing/2014/main" id="{5E66EFBF-425D-D596-BDD7-DEBB8C0D3BA8}"/>
              </a:ext>
            </a:extLst>
          </p:cNvPr>
          <p:cNvSpPr/>
          <p:nvPr/>
        </p:nvSpPr>
        <p:spPr>
          <a:xfrm>
            <a:off x="1387475" y="1786814"/>
            <a:ext cx="5231219" cy="5287495"/>
          </a:xfrm>
          <a:prstGeom prst="roundRect">
            <a:avLst>
              <a:gd name="adj" fmla="val 4330"/>
            </a:avLst>
          </a:prstGeom>
          <a:solidFill>
            <a:srgbClr val="1E2879">
              <a:alpha val="8000"/>
            </a:srgbClr>
          </a:solidFill>
          <a:ln w="19050">
            <a:solidFill>
              <a:srgbClr val="1E287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Text Placeholder 7">
            <a:extLst>
              <a:ext uri="{FF2B5EF4-FFF2-40B4-BE49-F238E27FC236}">
                <a16:creationId xmlns:a16="http://schemas.microsoft.com/office/drawing/2014/main" id="{281BE261-D267-13F2-91D5-54A4CEE58E4A}"/>
              </a:ext>
            </a:extLst>
          </p:cNvPr>
          <p:cNvSpPr txBox="1">
            <a:spLocks/>
          </p:cNvSpPr>
          <p:nvPr/>
        </p:nvSpPr>
        <p:spPr>
          <a:xfrm>
            <a:off x="1662859" y="1589962"/>
            <a:ext cx="4680450" cy="5821847"/>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b="1" dirty="0"/>
          </a:p>
          <a:p>
            <a:endParaRPr lang="en-GB" b="1" dirty="0"/>
          </a:p>
          <a:p>
            <a:endParaRPr lang="en-GB" b="1" dirty="0"/>
          </a:p>
          <a:p>
            <a:r>
              <a:rPr lang="en-GB" sz="1200" b="1" dirty="0"/>
              <a:t>OECD/INFE (2013)</a:t>
            </a:r>
            <a:r>
              <a:rPr lang="en-GB" sz="1200" dirty="0"/>
              <a:t> </a:t>
            </a:r>
            <a:r>
              <a:rPr lang="en-GB" sz="1200" i="1" dirty="0"/>
              <a:t>Policy Guidance on Addressing Women’s and Girls’ Needs for Financial Awareness and Education.</a:t>
            </a:r>
            <a:r>
              <a:rPr lang="en-GB" sz="1200" dirty="0"/>
              <a:t> Paris: OECD.  </a:t>
            </a:r>
            <a:r>
              <a:rPr lang="en-GB" sz="1200" dirty="0">
                <a:hlinkClick r:id="rId2"/>
              </a:rPr>
              <a:t>https://www.oecd.org/content/dam/oecd/en/publications/reports/2013/10/women-and-financial-education_g1g30fb5/9789264202733-en.pdf?utm_source=chatgpt.com</a:t>
            </a:r>
            <a:r>
              <a:rPr lang="en-GB" sz="1200" dirty="0"/>
              <a:t> </a:t>
            </a:r>
            <a:endParaRPr lang="en-GB" sz="1200" b="1" dirty="0"/>
          </a:p>
          <a:p>
            <a:endParaRPr lang="en-GB" sz="1200" b="1" dirty="0"/>
          </a:p>
          <a:p>
            <a:r>
              <a:rPr lang="en-GB" sz="1200" b="1" dirty="0"/>
              <a:t>OECD (2017)</a:t>
            </a:r>
            <a:r>
              <a:rPr lang="en-GB" sz="1200" dirty="0"/>
              <a:t> </a:t>
            </a:r>
            <a:r>
              <a:rPr lang="en-GB" sz="1200" i="1" dirty="0"/>
              <a:t>Intra-household Financial Decision-Making and the Gender Gap.</a:t>
            </a:r>
            <a:br>
              <a:rPr lang="en-GB" sz="1200" dirty="0"/>
            </a:br>
            <a:r>
              <a:rPr lang="en-GB" sz="1200" dirty="0">
                <a:hlinkClick r:id="rId3"/>
              </a:rPr>
              <a:t>https://www.oecd.org/daf/fin/financial-education/IntraHouseholdFinancialDecisionMaking.pdf</a:t>
            </a:r>
            <a:r>
              <a:rPr lang="en-GB" sz="1200" dirty="0"/>
              <a:t> </a:t>
            </a:r>
          </a:p>
          <a:p>
            <a:pPr marL="0" indent="0">
              <a:buNone/>
            </a:pPr>
            <a:endParaRPr lang="en-GB" sz="1200" b="1" dirty="0"/>
          </a:p>
          <a:p>
            <a:r>
              <a:rPr lang="en-GB" sz="1200" b="1" dirty="0"/>
              <a:t>Pahl, J. (2008)</a:t>
            </a:r>
            <a:r>
              <a:rPr lang="en-GB" sz="1200" dirty="0"/>
              <a:t> ‘Family finances, individualisation, spending patterns and access to credit.’ </a:t>
            </a:r>
            <a:r>
              <a:rPr lang="en-GB" sz="1200" i="1" dirty="0"/>
              <a:t>The Journal of Socio-Economics</a:t>
            </a:r>
            <a:r>
              <a:rPr lang="en-GB" sz="1200" dirty="0"/>
              <a:t>, 37(2), 577–591.</a:t>
            </a:r>
            <a:br>
              <a:rPr lang="en-GB" sz="1200" dirty="0"/>
            </a:br>
            <a:r>
              <a:rPr lang="en-GB" sz="1200" dirty="0">
                <a:hlinkClick r:id="rId4"/>
              </a:rPr>
              <a:t>https://www.sciencedirect.com/science/article/pii/S1053535707000224</a:t>
            </a:r>
            <a:r>
              <a:rPr lang="en-GB" sz="1200" dirty="0"/>
              <a:t> </a:t>
            </a:r>
          </a:p>
          <a:p>
            <a:endParaRPr lang="en-GB" sz="1200" dirty="0"/>
          </a:p>
          <a:p>
            <a:r>
              <a:rPr lang="en-GB" sz="1200" b="1" dirty="0"/>
              <a:t>Steuber, K.R. &amp; Paik, A. (2013)</a:t>
            </a:r>
            <a:r>
              <a:rPr lang="en-GB" sz="1200" dirty="0"/>
              <a:t> ‘Of Money and Love: Joint Banking, Relationship Quality, and Cohabitation.’ </a:t>
            </a:r>
            <a:r>
              <a:rPr lang="en-GB" sz="1200" i="1" dirty="0"/>
              <a:t>Journal of Family Issues</a:t>
            </a:r>
            <a:r>
              <a:rPr lang="en-GB" sz="1200" dirty="0"/>
              <a:t>, 35(9). </a:t>
            </a:r>
            <a:br>
              <a:rPr lang="en-GB" sz="1200" dirty="0"/>
            </a:br>
            <a:r>
              <a:rPr lang="en-GB" sz="1200" dirty="0">
                <a:hlinkClick r:id="rId5"/>
              </a:rPr>
              <a:t>https://journals.sagepub.com/doi/full/10.1177/0192513X13503324</a:t>
            </a:r>
            <a:r>
              <a:rPr lang="en-GB" sz="1200" dirty="0"/>
              <a:t> </a:t>
            </a:r>
          </a:p>
          <a:p>
            <a:pPr marL="0" indent="0">
              <a:buNone/>
            </a:pPr>
            <a:endParaRPr lang="en-GB" sz="1200" b="1" dirty="0"/>
          </a:p>
          <a:p>
            <a:r>
              <a:rPr lang="en-GB" sz="1200" b="1" dirty="0"/>
              <a:t>Vogler, C. (2005)</a:t>
            </a:r>
            <a:r>
              <a:rPr lang="en-GB" sz="1200" dirty="0"/>
              <a:t> ‘Cohabiting Couples: Rethinking Money in the Household.’ </a:t>
            </a:r>
            <a:r>
              <a:rPr lang="en-GB" sz="1200" i="1" dirty="0"/>
              <a:t>The Sociological Review</a:t>
            </a:r>
            <a:r>
              <a:rPr lang="en-GB" sz="1200" dirty="0"/>
              <a:t>, 53(1), 1–29.</a:t>
            </a:r>
            <a:br>
              <a:rPr lang="en-GB" sz="1200" dirty="0"/>
            </a:br>
            <a:r>
              <a:rPr lang="en-GB" sz="1200" dirty="0">
                <a:hlinkClick r:id="rId6"/>
              </a:rPr>
              <a:t>https://journals.sagepub.com/doi/full/10.1111/j.1467-954X.2005.00501.x</a:t>
            </a:r>
            <a:r>
              <a:rPr lang="en-GB" sz="1200" dirty="0"/>
              <a:t> </a:t>
            </a:r>
          </a:p>
          <a:p>
            <a:endParaRPr lang="en-GB" sz="1200" b="1" dirty="0"/>
          </a:p>
          <a:p>
            <a:r>
              <a:rPr lang="en-GB" sz="1200" b="1" dirty="0"/>
              <a:t>Vogler, C., Brockmann, M. &amp; Wiggins, R.D. (2006)</a:t>
            </a:r>
            <a:r>
              <a:rPr lang="en-GB" sz="1200" dirty="0"/>
              <a:t> ‘Intimate Relationships and Changing Patterns of Money Management.’ </a:t>
            </a:r>
            <a:r>
              <a:rPr lang="en-GB" sz="1200" i="1" dirty="0"/>
              <a:t>The British Journal of Sociology</a:t>
            </a:r>
            <a:r>
              <a:rPr lang="en-GB" sz="1200" dirty="0"/>
              <a:t>, 57(3), 455–482.</a:t>
            </a:r>
            <a:br>
              <a:rPr lang="en-GB" sz="1200" dirty="0"/>
            </a:br>
            <a:r>
              <a:rPr lang="en-GB" sz="1200" dirty="0">
                <a:hlinkClick r:id="rId7"/>
              </a:rPr>
              <a:t>https://doi.org/10.1111/j.1468-4446.2006.00120.x</a:t>
            </a:r>
            <a:r>
              <a:rPr lang="en-GB" sz="1200" dirty="0"/>
              <a:t> </a:t>
            </a:r>
          </a:p>
          <a:p>
            <a:pPr marL="0" indent="0">
              <a:buNone/>
            </a:pPr>
            <a:r>
              <a:rPr lang="en-US" dirty="0"/>
              <a:t> </a:t>
            </a:r>
          </a:p>
          <a:p>
            <a:pPr marL="0" indent="0">
              <a:buNone/>
            </a:pPr>
            <a:endParaRPr lang="en-US" dirty="0"/>
          </a:p>
        </p:txBody>
      </p:sp>
      <p:cxnSp>
        <p:nvCxnSpPr>
          <p:cNvPr id="3" name="Straight Connector 2">
            <a:extLst>
              <a:ext uri="{FF2B5EF4-FFF2-40B4-BE49-F238E27FC236}">
                <a16:creationId xmlns:a16="http://schemas.microsoft.com/office/drawing/2014/main" id="{71613D00-1D62-69CB-2BF1-852FB63CE6B0}"/>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8086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0FE3E-5A53-F303-097B-46CF921669EA}"/>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BE6C2BDA-A966-2CE8-CF9B-B2563DF7BDE2}"/>
              </a:ext>
            </a:extLst>
          </p:cNvPr>
          <p:cNvSpPr>
            <a:spLocks noGrp="1"/>
          </p:cNvSpPr>
          <p:nvPr>
            <p:ph type="body" sz="quarter" idx="60"/>
          </p:nvPr>
        </p:nvSpPr>
        <p:spPr/>
        <p:txBody>
          <a:bodyPr/>
          <a:lstStyle/>
          <a:p>
            <a:r>
              <a:rPr lang="en-US" dirty="0"/>
              <a:t>02</a:t>
            </a:r>
          </a:p>
        </p:txBody>
      </p:sp>
      <p:sp>
        <p:nvSpPr>
          <p:cNvPr id="10" name="Rectangle 9">
            <a:extLst>
              <a:ext uri="{FF2B5EF4-FFF2-40B4-BE49-F238E27FC236}">
                <a16:creationId xmlns:a16="http://schemas.microsoft.com/office/drawing/2014/main" id="{10E30763-7F04-80D1-53CE-7C7F69BEBF13}"/>
              </a:ext>
            </a:extLst>
          </p:cNvPr>
          <p:cNvSpPr/>
          <p:nvPr/>
        </p:nvSpPr>
        <p:spPr>
          <a:xfrm>
            <a:off x="2777892" y="4910405"/>
            <a:ext cx="2904452"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1" name="TextBox 10">
            <a:extLst>
              <a:ext uri="{FF2B5EF4-FFF2-40B4-BE49-F238E27FC236}">
                <a16:creationId xmlns:a16="http://schemas.microsoft.com/office/drawing/2014/main" id="{D955726A-0B77-F513-3595-7EA3C5A1D181}"/>
              </a:ext>
            </a:extLst>
          </p:cNvPr>
          <p:cNvSpPr txBox="1"/>
          <p:nvPr/>
        </p:nvSpPr>
        <p:spPr>
          <a:xfrm>
            <a:off x="2909998" y="4890088"/>
            <a:ext cx="2707536"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WOMEN IN</a:t>
            </a:r>
          </a:p>
        </p:txBody>
      </p:sp>
      <p:sp>
        <p:nvSpPr>
          <p:cNvPr id="12" name="Rectangle 11">
            <a:extLst>
              <a:ext uri="{FF2B5EF4-FFF2-40B4-BE49-F238E27FC236}">
                <a16:creationId xmlns:a16="http://schemas.microsoft.com/office/drawing/2014/main" id="{C8BD1FD2-8CB6-93CE-8D24-55E1939BC1C2}"/>
              </a:ext>
            </a:extLst>
          </p:cNvPr>
          <p:cNvSpPr/>
          <p:nvPr/>
        </p:nvSpPr>
        <p:spPr>
          <a:xfrm>
            <a:off x="2777891" y="5587495"/>
            <a:ext cx="3622909"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3" name="TextBox 12">
            <a:extLst>
              <a:ext uri="{FF2B5EF4-FFF2-40B4-BE49-F238E27FC236}">
                <a16:creationId xmlns:a16="http://schemas.microsoft.com/office/drawing/2014/main" id="{2739889B-BA5D-7E17-E715-755491542661}"/>
              </a:ext>
            </a:extLst>
          </p:cNvPr>
          <p:cNvSpPr txBox="1"/>
          <p:nvPr/>
        </p:nvSpPr>
        <p:spPr>
          <a:xfrm>
            <a:off x="2909998" y="5567178"/>
            <a:ext cx="3580019"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EARLY CAREER </a:t>
            </a:r>
          </a:p>
        </p:txBody>
      </p:sp>
    </p:spTree>
    <p:extLst>
      <p:ext uri="{BB962C8B-B14F-4D97-AF65-F5344CB8AC3E}">
        <p14:creationId xmlns:p14="http://schemas.microsoft.com/office/powerpoint/2010/main" val="2277826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816DC-C4F5-F789-EC71-167CC6EF23E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455E8E1-E1AD-93DC-31DF-21603B70CC38}"/>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07189D3D-75A6-CC28-3A40-6B97620B9F9D}"/>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685A8B3-07F0-016D-5858-32EBA39E3D67}"/>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214D5150-BE8D-991B-FDD7-C71828E82476}"/>
              </a:ext>
            </a:extLst>
          </p:cNvPr>
          <p:cNvSpPr>
            <a:spLocks noGrp="1"/>
          </p:cNvSpPr>
          <p:nvPr>
            <p:ph type="body" sz="quarter" idx="64"/>
          </p:nvPr>
        </p:nvSpPr>
        <p:spPr>
          <a:xfrm>
            <a:off x="1704812" y="1615659"/>
            <a:ext cx="5238428" cy="1848564"/>
          </a:xfrm>
        </p:spPr>
        <p:txBody>
          <a:bodyPr/>
          <a:lstStyle/>
          <a:p>
            <a:pPr marL="0" indent="0">
              <a:buNone/>
            </a:pPr>
            <a:r>
              <a:rPr lang="en-GB" sz="1400" b="1" dirty="0"/>
              <a:t>Introduction</a:t>
            </a:r>
          </a:p>
          <a:p>
            <a:pPr marL="0" indent="0">
              <a:buNone/>
            </a:pPr>
            <a:endParaRPr lang="en-GB" sz="1200" b="1" dirty="0"/>
          </a:p>
          <a:p>
            <a:pPr marL="0" indent="0">
              <a:buNone/>
            </a:pPr>
            <a:r>
              <a:rPr lang="en-GB" sz="1200" dirty="0"/>
              <a:t>Early career is a formative period during which financial habits, relationship norms, and expectations around shared responsibilities begin to crystallise. For many women, this life stage includes entering cohabiting partnerships, navigating first joint expenses, or negotiating early financial boundaries. </a:t>
            </a:r>
          </a:p>
          <a:p>
            <a:pPr marL="0" indent="0">
              <a:buNone/>
            </a:pPr>
            <a:endParaRPr lang="en-GB" sz="1200" dirty="0"/>
          </a:p>
          <a:p>
            <a:pPr marL="0" indent="0">
              <a:buNone/>
            </a:pPr>
            <a:r>
              <a:rPr lang="en-GB" sz="1200" dirty="0"/>
              <a:t>Because long-term inequalities often stem from early patterns, empowering young women to understand and negotiate partnership finances is crucial. Establishing transparent discussions, equal participation in decisions, and awareness of both partners’ financial situations lays the foundation for healthier and more equitable financial dynamics later in life.</a:t>
            </a:r>
          </a:p>
          <a:p>
            <a:pPr marL="0" indent="0">
              <a:buNone/>
            </a:pPr>
            <a:endParaRPr lang="en-GB" sz="12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2A09E2B0-BE6B-C57F-1501-19307734CA7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7FFF4B5C-0A24-A1D8-0398-06F5BE6CAE4C}"/>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55C30595-7145-7FF5-B8FF-7EEF907748F6}"/>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0FEDB828-8265-F8DC-DA4F-1609EBE3970F}"/>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221B5868-3DC7-E8D6-F4A9-63FD4F523DA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26A7AB5D-E1B1-A6E2-9EA2-A88A543C2195}"/>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36376137-258D-7CA5-922A-55F83915673F}"/>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8B66203D-7B10-CD8B-8826-1C9DDAC28F1E}"/>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55646B67-C803-B6B9-92BD-DB1BF23B0078}"/>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1935F4A3-DED8-68CE-9CDC-404313D72021}"/>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17FBAF86-7B32-D556-CE37-E12122FFB216}"/>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E66DD23E-D6AD-2EB4-33EC-6AEA9EE5E7C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7BCAB157-EABF-BDDA-DAE3-E2E7744A835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B45AA1D3-5027-553A-AF12-14CC3D63237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AC3CD568-1D53-CFE7-5164-CDE859247A7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61E8D2DD-15BF-606D-F564-F9FBBE54788F}"/>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057D3CB5-8047-D7E4-4AC4-C7F70B5E1DEE}"/>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3" name="Rounded Rectangle 67">
            <a:extLst>
              <a:ext uri="{FF2B5EF4-FFF2-40B4-BE49-F238E27FC236}">
                <a16:creationId xmlns:a16="http://schemas.microsoft.com/office/drawing/2014/main" id="{C25C21B6-911E-E126-D0D3-698F8859C31B}"/>
              </a:ext>
            </a:extLst>
          </p:cNvPr>
          <p:cNvSpPr/>
          <p:nvPr/>
        </p:nvSpPr>
        <p:spPr>
          <a:xfrm>
            <a:off x="1783535" y="4403200"/>
            <a:ext cx="3904280" cy="2652854"/>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p>
        </p:txBody>
      </p:sp>
      <p:sp>
        <p:nvSpPr>
          <p:cNvPr id="6" name="Text Placeholder 7">
            <a:extLst>
              <a:ext uri="{FF2B5EF4-FFF2-40B4-BE49-F238E27FC236}">
                <a16:creationId xmlns:a16="http://schemas.microsoft.com/office/drawing/2014/main" id="{E318BC1E-636E-DC76-59DC-23B8BAEBA9E8}"/>
              </a:ext>
            </a:extLst>
          </p:cNvPr>
          <p:cNvSpPr txBox="1">
            <a:spLocks/>
          </p:cNvSpPr>
          <p:nvPr/>
        </p:nvSpPr>
        <p:spPr>
          <a:xfrm>
            <a:off x="1898710" y="4373809"/>
            <a:ext cx="3673929" cy="2519708"/>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sz="1200" b="1" dirty="0"/>
          </a:p>
          <a:p>
            <a:pPr marL="0" indent="0">
              <a:buNone/>
            </a:pPr>
            <a:endParaRPr lang="en-GB" sz="1200" b="1" dirty="0"/>
          </a:p>
          <a:p>
            <a:pPr marL="0" indent="0">
              <a:buNone/>
            </a:pPr>
            <a:r>
              <a:rPr lang="en-GB" sz="1400" b="1" dirty="0"/>
              <a:t>Learning Objectives:</a:t>
            </a:r>
          </a:p>
          <a:p>
            <a:pPr marL="0" indent="0">
              <a:buNone/>
            </a:pPr>
            <a:endParaRPr lang="en-GB" sz="1200" dirty="0"/>
          </a:p>
          <a:p>
            <a:pPr lvl="0"/>
            <a:r>
              <a:rPr lang="en-GB" sz="1200" dirty="0"/>
              <a:t>Recognise the importance of open financial communication in relationships.</a:t>
            </a:r>
          </a:p>
          <a:p>
            <a:pPr lvl="0"/>
            <a:endParaRPr lang="en-GB" sz="1200" dirty="0"/>
          </a:p>
          <a:p>
            <a:pPr lvl="0"/>
            <a:r>
              <a:rPr lang="en-GB" sz="1200" dirty="0"/>
              <a:t>Understand how to set shared financial goals with a partner.</a:t>
            </a:r>
          </a:p>
          <a:p>
            <a:pPr lvl="0"/>
            <a:endParaRPr lang="en-GB" sz="1200" dirty="0"/>
          </a:p>
          <a:p>
            <a:pPr lvl="0"/>
            <a:r>
              <a:rPr lang="en-GB" sz="1200" dirty="0"/>
              <a:t>Learn how to manage personal and shared expenses fairly.</a:t>
            </a:r>
          </a:p>
          <a:p>
            <a:endParaRPr lang="en-GB" sz="1200" dirty="0"/>
          </a:p>
          <a:p>
            <a:r>
              <a:rPr lang="en-GB" sz="1200" dirty="0"/>
              <a:t>Identify early warning signs of financial control or dependence.</a:t>
            </a:r>
            <a:endParaRPr lang="en-US" sz="1200" dirty="0"/>
          </a:p>
        </p:txBody>
      </p:sp>
      <p:sp>
        <p:nvSpPr>
          <p:cNvPr id="26" name="Text Placeholder 7">
            <a:extLst>
              <a:ext uri="{FF2B5EF4-FFF2-40B4-BE49-F238E27FC236}">
                <a16:creationId xmlns:a16="http://schemas.microsoft.com/office/drawing/2014/main" id="{B7CC367A-2138-72AA-DCE9-2C16B246B553}"/>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287087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C2E0A-386B-9D03-06C1-0F51344CC30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E2DC083-B77D-4320-3CB2-6798CBA4B7E7}"/>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6C659406-D2F2-C8FC-1631-48BFBFFD4180}"/>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E40D3EF5-6789-988E-59A3-7972AE7150D3}"/>
              </a:ext>
            </a:extLst>
          </p:cNvPr>
          <p:cNvSpPr>
            <a:spLocks noGrp="1"/>
          </p:cNvSpPr>
          <p:nvPr>
            <p:ph type="body" sz="quarter" idx="61"/>
          </p:nvPr>
        </p:nvSpPr>
        <p:spPr/>
        <p:txBody>
          <a:bodyPr/>
          <a:lstStyle/>
          <a:p>
            <a:r>
              <a:rPr lang="en-US" dirty="0"/>
              <a:t>Women in Early Career</a:t>
            </a:r>
          </a:p>
        </p:txBody>
      </p:sp>
      <p:grpSp>
        <p:nvGrpSpPr>
          <p:cNvPr id="4" name="Graphic 2">
            <a:extLst>
              <a:ext uri="{FF2B5EF4-FFF2-40B4-BE49-F238E27FC236}">
                <a16:creationId xmlns:a16="http://schemas.microsoft.com/office/drawing/2014/main" id="{EA7E6DDE-1B19-6229-2570-566DE54190EC}"/>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43F31979-673B-F6C1-82AC-457233CEDEE1}"/>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01088B9C-AB44-331A-2463-CCC417BB360D}"/>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42893EC6-A48D-4814-5C7C-BDB99D4825DE}"/>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4A2A3410-E258-50F4-DACD-39A995E030C8}"/>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B07684A6-0CBD-840D-BA67-44455FC874C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AB5DB3E6-D9C7-57DA-5B6E-4BCFD5EB373E}"/>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74E0F52C-9446-51DE-83C4-5CC5FA8C7E43}"/>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7A0DBDAB-3B23-3E4C-6253-264B309B9E75}"/>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68F599CE-60D2-BC6C-ABE7-3F35556EFB74}"/>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11A2B402-E158-168D-46B3-3473C6DFFCAF}"/>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7008042F-22F2-1D58-6DFE-1034BBF62AE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4A2D758E-8D14-1C98-5425-74D9B74493EE}"/>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FD1A156F-EF75-3EE1-FDFB-FF04E43122B3}"/>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0DC4AD70-6394-C682-BD4A-3FD61C12E332}"/>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49BFE70D-FCA2-D9B2-B83B-B245AC8805C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383A4A82-E13C-54C8-0EA4-5E21AC32A5F7}"/>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7812AD7A-34B6-8A12-D23C-022FA47E0EB6}"/>
              </a:ext>
            </a:extLst>
          </p:cNvPr>
          <p:cNvSpPr txBox="1">
            <a:spLocks/>
          </p:cNvSpPr>
          <p:nvPr/>
        </p:nvSpPr>
        <p:spPr>
          <a:xfrm>
            <a:off x="1728060" y="1814484"/>
            <a:ext cx="5238428" cy="334964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47" name="Text Placeholder 7">
            <a:extLst>
              <a:ext uri="{FF2B5EF4-FFF2-40B4-BE49-F238E27FC236}">
                <a16:creationId xmlns:a16="http://schemas.microsoft.com/office/drawing/2014/main" id="{83488412-CAD1-CBF3-154A-A1BCF76E27DB}"/>
              </a:ext>
            </a:extLst>
          </p:cNvPr>
          <p:cNvSpPr txBox="1">
            <a:spLocks/>
          </p:cNvSpPr>
          <p:nvPr/>
        </p:nvSpPr>
        <p:spPr>
          <a:xfrm>
            <a:off x="1728060" y="1827531"/>
            <a:ext cx="5238428" cy="279756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Communication on Financial Arrangements </a:t>
            </a:r>
          </a:p>
          <a:p>
            <a:pPr marL="0" indent="0">
              <a:buNone/>
            </a:pPr>
            <a:endParaRPr lang="en-GB" sz="1400" b="1" dirty="0"/>
          </a:p>
          <a:p>
            <a:pPr marL="0" indent="0">
              <a:buNone/>
            </a:pPr>
            <a:r>
              <a:rPr lang="en-GB" sz="1200" dirty="0"/>
              <a:t>Financial arrangements in early adulthood are fluid and diverse. Couples may experiment with different systems like fully joint accounts, fully separate accounts, or hybrid models. </a:t>
            </a:r>
          </a:p>
          <a:p>
            <a:pPr marL="0" indent="0">
              <a:buNone/>
            </a:pPr>
            <a:endParaRPr lang="en-GB" sz="1200" dirty="0"/>
          </a:p>
          <a:p>
            <a:pPr marL="0" indent="0">
              <a:buNone/>
            </a:pPr>
            <a:r>
              <a:rPr lang="en-GB" sz="1200" dirty="0"/>
              <a:t>Moreover, early career women often face pressures such as precarious employment, student loan debt, and rising housing costs; these factors shape their negotiating power and expectations within relationships.</a:t>
            </a:r>
          </a:p>
          <a:p>
            <a:pPr marL="0" indent="0">
              <a:buNone/>
            </a:pPr>
            <a:endParaRPr lang="en-GB" sz="1200" dirty="0"/>
          </a:p>
          <a:p>
            <a:pPr marL="0" indent="0">
              <a:buNone/>
            </a:pPr>
            <a:r>
              <a:rPr lang="en-GB" sz="1200" dirty="0"/>
              <a:t>Therefore, effective communication amongst partners during early adulthood can prevent misunderstandings, resentment, or inequalities from emerging, as relationships deepen.</a:t>
            </a:r>
          </a:p>
          <a:p>
            <a:pPr marL="0" indent="0">
              <a:buNone/>
            </a:pPr>
            <a:endParaRPr lang="en-GB" sz="1200" dirty="0"/>
          </a:p>
          <a:p>
            <a:pPr marL="0" indent="0">
              <a:buNone/>
            </a:pPr>
            <a:endParaRPr lang="en-GB" sz="1200" dirty="0"/>
          </a:p>
        </p:txBody>
      </p:sp>
      <p:sp>
        <p:nvSpPr>
          <p:cNvPr id="48" name="Rounded Rectangle 67">
            <a:extLst>
              <a:ext uri="{FF2B5EF4-FFF2-40B4-BE49-F238E27FC236}">
                <a16:creationId xmlns:a16="http://schemas.microsoft.com/office/drawing/2014/main" id="{908D313F-A156-2A22-AB3E-ABF34F3A768A}"/>
              </a:ext>
            </a:extLst>
          </p:cNvPr>
          <p:cNvSpPr/>
          <p:nvPr/>
        </p:nvSpPr>
        <p:spPr>
          <a:xfrm>
            <a:off x="1728060" y="4728731"/>
            <a:ext cx="4880718" cy="359682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oup 48">
            <a:extLst>
              <a:ext uri="{FF2B5EF4-FFF2-40B4-BE49-F238E27FC236}">
                <a16:creationId xmlns:a16="http://schemas.microsoft.com/office/drawing/2014/main" id="{9D8BD5FE-80CB-C1E0-6B03-374F50618106}"/>
              </a:ext>
            </a:extLst>
          </p:cNvPr>
          <p:cNvGrpSpPr/>
          <p:nvPr/>
        </p:nvGrpSpPr>
        <p:grpSpPr>
          <a:xfrm>
            <a:off x="1869780" y="4488214"/>
            <a:ext cx="926198" cy="406400"/>
            <a:chOff x="1997756" y="3611831"/>
            <a:chExt cx="926198" cy="406400"/>
          </a:xfrm>
        </p:grpSpPr>
        <p:grpSp>
          <p:nvGrpSpPr>
            <p:cNvPr id="50" name="Group 49">
              <a:extLst>
                <a:ext uri="{FF2B5EF4-FFF2-40B4-BE49-F238E27FC236}">
                  <a16:creationId xmlns:a16="http://schemas.microsoft.com/office/drawing/2014/main" id="{7B6BAA25-1891-2E93-AFFA-811AE65C59FC}"/>
                </a:ext>
              </a:extLst>
            </p:cNvPr>
            <p:cNvGrpSpPr/>
            <p:nvPr/>
          </p:nvGrpSpPr>
          <p:grpSpPr>
            <a:xfrm>
              <a:off x="1997756" y="3611831"/>
              <a:ext cx="926198" cy="406400"/>
              <a:chOff x="1590175" y="6032510"/>
              <a:chExt cx="926198" cy="406400"/>
            </a:xfrm>
          </p:grpSpPr>
          <p:sp>
            <p:nvSpPr>
              <p:cNvPr id="60" name="Rectangle 59">
                <a:extLst>
                  <a:ext uri="{FF2B5EF4-FFF2-40B4-BE49-F238E27FC236}">
                    <a16:creationId xmlns:a16="http://schemas.microsoft.com/office/drawing/2014/main" id="{02641D1C-2327-722B-1AE3-97819078CBEA}"/>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65D72FC8-ECAA-E592-0E81-FAE63FC3C0A9}"/>
                  </a:ext>
                </a:extLst>
              </p:cNvPr>
              <p:cNvSpPr/>
              <p:nvPr/>
            </p:nvSpPr>
            <p:spPr>
              <a:xfrm>
                <a:off x="1784140" y="6092546"/>
                <a:ext cx="69118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122">
                <a:extLst>
                  <a:ext uri="{FF2B5EF4-FFF2-40B4-BE49-F238E27FC236}">
                    <a16:creationId xmlns:a16="http://schemas.microsoft.com/office/drawing/2014/main" id="{4B6526F2-73AF-7472-BCBB-F2E816BFC8D5}"/>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63" name="Oval 62">
                <a:extLst>
                  <a:ext uri="{FF2B5EF4-FFF2-40B4-BE49-F238E27FC236}">
                    <a16:creationId xmlns:a16="http://schemas.microsoft.com/office/drawing/2014/main" id="{D03A7B3F-111B-365B-EDFF-A93380355916}"/>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Freeform 48">
                <a:extLst>
                  <a:ext uri="{FF2B5EF4-FFF2-40B4-BE49-F238E27FC236}">
                    <a16:creationId xmlns:a16="http://schemas.microsoft.com/office/drawing/2014/main" id="{D2312B4F-2EB9-099F-67C8-42F35FFC8E44}"/>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51" name="Graphic 2">
              <a:extLst>
                <a:ext uri="{FF2B5EF4-FFF2-40B4-BE49-F238E27FC236}">
                  <a16:creationId xmlns:a16="http://schemas.microsoft.com/office/drawing/2014/main" id="{873480A8-FA78-63AF-7FC0-D47BCAD3F2B7}"/>
                </a:ext>
              </a:extLst>
            </p:cNvPr>
            <p:cNvGrpSpPr/>
            <p:nvPr/>
          </p:nvGrpSpPr>
          <p:grpSpPr>
            <a:xfrm>
              <a:off x="2066238" y="3681850"/>
              <a:ext cx="283418" cy="283423"/>
              <a:chOff x="8736336" y="773976"/>
              <a:chExt cx="925001" cy="925018"/>
            </a:xfrm>
            <a:solidFill>
              <a:schemeClr val="bg1"/>
            </a:solidFill>
          </p:grpSpPr>
          <p:sp>
            <p:nvSpPr>
              <p:cNvPr id="52" name="Freeform 27">
                <a:extLst>
                  <a:ext uri="{FF2B5EF4-FFF2-40B4-BE49-F238E27FC236}">
                    <a16:creationId xmlns:a16="http://schemas.microsoft.com/office/drawing/2014/main" id="{3B05F1D4-9203-FCED-453D-A7DBA09E4A38}"/>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3" name="Freeform 28">
                <a:extLst>
                  <a:ext uri="{FF2B5EF4-FFF2-40B4-BE49-F238E27FC236}">
                    <a16:creationId xmlns:a16="http://schemas.microsoft.com/office/drawing/2014/main" id="{721CD932-4517-A5D9-4D29-5ABFBF8F5C29}"/>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4" name="Freeform 29">
                <a:extLst>
                  <a:ext uri="{FF2B5EF4-FFF2-40B4-BE49-F238E27FC236}">
                    <a16:creationId xmlns:a16="http://schemas.microsoft.com/office/drawing/2014/main" id="{0FE3DAA1-388B-379D-0D5C-0138377A5D2C}"/>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5" name="Freeform 31">
                <a:extLst>
                  <a:ext uri="{FF2B5EF4-FFF2-40B4-BE49-F238E27FC236}">
                    <a16:creationId xmlns:a16="http://schemas.microsoft.com/office/drawing/2014/main" id="{C4BA827F-B049-A433-9180-8CDD49F897A9}"/>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6" name="Freeform 34">
                <a:extLst>
                  <a:ext uri="{FF2B5EF4-FFF2-40B4-BE49-F238E27FC236}">
                    <a16:creationId xmlns:a16="http://schemas.microsoft.com/office/drawing/2014/main" id="{2F71946A-EF86-DEF6-FD2C-DAE68B3918AC}"/>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7" name="Freeform 35">
                <a:extLst>
                  <a:ext uri="{FF2B5EF4-FFF2-40B4-BE49-F238E27FC236}">
                    <a16:creationId xmlns:a16="http://schemas.microsoft.com/office/drawing/2014/main" id="{451314F7-674D-C226-0B98-81DD02AA0D2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8" name="Freeform 36">
                <a:extLst>
                  <a:ext uri="{FF2B5EF4-FFF2-40B4-BE49-F238E27FC236}">
                    <a16:creationId xmlns:a16="http://schemas.microsoft.com/office/drawing/2014/main" id="{764C8A36-E615-3080-96C4-85D5EBFDEC3F}"/>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3" name="Text Placeholder 7">
            <a:extLst>
              <a:ext uri="{FF2B5EF4-FFF2-40B4-BE49-F238E27FC236}">
                <a16:creationId xmlns:a16="http://schemas.microsoft.com/office/drawing/2014/main" id="{688D1F5D-9F2E-8A28-646C-AE3E8191D781}"/>
              </a:ext>
            </a:extLst>
          </p:cNvPr>
          <p:cNvSpPr txBox="1">
            <a:spLocks/>
          </p:cNvSpPr>
          <p:nvPr/>
        </p:nvSpPr>
        <p:spPr>
          <a:xfrm>
            <a:off x="1869780" y="4850524"/>
            <a:ext cx="4404700" cy="300521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sz="1400" b="1" dirty="0"/>
          </a:p>
          <a:p>
            <a:pPr marL="0" indent="0">
              <a:buNone/>
            </a:pPr>
            <a:r>
              <a:rPr lang="en-GB" sz="1400" b="1" dirty="0"/>
              <a:t>Effective financial communication and collaboration at this stage requires:</a:t>
            </a:r>
          </a:p>
          <a:p>
            <a:pPr marL="0" indent="0">
              <a:buNone/>
            </a:pPr>
            <a:endParaRPr lang="en-GB" sz="1200" dirty="0"/>
          </a:p>
          <a:p>
            <a:pPr marL="0" indent="0">
              <a:buNone/>
            </a:pPr>
            <a:r>
              <a:rPr lang="en-GB" sz="1200" dirty="0"/>
              <a:t>• Establishing transparency about income, expenses, and debts, so that both partners have a shared understanding of their financial situation and can make informed decisions based on realistic information.</a:t>
            </a:r>
          </a:p>
          <a:p>
            <a:pPr marL="0" indent="0">
              <a:buNone/>
            </a:pPr>
            <a:endParaRPr lang="en-GB" sz="1200" dirty="0"/>
          </a:p>
          <a:p>
            <a:pPr marL="0" indent="0">
              <a:buNone/>
            </a:pPr>
            <a:r>
              <a:rPr lang="en-GB" sz="1200" dirty="0"/>
              <a:t>• Agreeing on principles for shared spending, including which costs are joint and how contributions are determined, in order to promote fairness and avoid ongoing misunderstandings.</a:t>
            </a:r>
          </a:p>
          <a:p>
            <a:pPr marL="0" indent="0">
              <a:buNone/>
            </a:pPr>
            <a:r>
              <a:rPr lang="en-GB" sz="1200" dirty="0"/>
              <a:t> </a:t>
            </a:r>
          </a:p>
          <a:p>
            <a:pPr marL="0" indent="0">
              <a:buNone/>
            </a:pPr>
            <a:r>
              <a:rPr lang="en-GB" sz="1200" dirty="0"/>
              <a:t>• Discussing future aims such as home ownership or career moves, helping partners align expectations around major life decisions and plan together for their financial implications.</a:t>
            </a:r>
          </a:p>
          <a:p>
            <a:pPr marL="0" indent="0">
              <a:buNone/>
            </a:pPr>
            <a:r>
              <a:rPr lang="en-GB" sz="1200" dirty="0"/>
              <a:t> </a:t>
            </a:r>
          </a:p>
          <a:p>
            <a:pPr marL="0" indent="0">
              <a:buNone/>
            </a:pPr>
            <a:r>
              <a:rPr lang="en-GB" sz="1200" dirty="0"/>
              <a:t>• Acknowledging how gender norms might influence financial expectations, including assumptions about financial responsibility or risk-taking, and reflecting on how these norms can be challenged within the partnership.</a:t>
            </a:r>
          </a:p>
        </p:txBody>
      </p:sp>
    </p:spTree>
    <p:extLst>
      <p:ext uri="{BB962C8B-B14F-4D97-AF65-F5344CB8AC3E}">
        <p14:creationId xmlns:p14="http://schemas.microsoft.com/office/powerpoint/2010/main" val="670041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ADC35-37B8-01BC-BA35-CD3FD435A5A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A5CF764-BE92-0DC4-4717-576D455DF0D3}"/>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9E175CCA-5A74-9474-E149-8C5A5C2A0606}"/>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2F66705D-C7B3-6919-CB16-65CB373B04CB}"/>
              </a:ext>
            </a:extLst>
          </p:cNvPr>
          <p:cNvSpPr>
            <a:spLocks noGrp="1"/>
          </p:cNvSpPr>
          <p:nvPr>
            <p:ph type="body" sz="quarter" idx="61"/>
          </p:nvPr>
        </p:nvSpPr>
        <p:spPr/>
        <p:txBody>
          <a:bodyPr/>
          <a:lstStyle/>
          <a:p>
            <a:r>
              <a:rPr lang="en-US" dirty="0"/>
              <a:t>Women in Early Career</a:t>
            </a:r>
          </a:p>
        </p:txBody>
      </p:sp>
      <p:grpSp>
        <p:nvGrpSpPr>
          <p:cNvPr id="4" name="Graphic 2">
            <a:extLst>
              <a:ext uri="{FF2B5EF4-FFF2-40B4-BE49-F238E27FC236}">
                <a16:creationId xmlns:a16="http://schemas.microsoft.com/office/drawing/2014/main" id="{A0277982-82EF-93F0-0E83-31A5DB14E0F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62042F68-491B-0A62-754D-C38485BA695A}"/>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99B7A86-718B-A27B-0A6C-84F47AAF93C4}"/>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BDAEC41A-705F-8BE1-0236-5BCE25D8693B}"/>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DF861DB4-A460-27F3-FA7E-A2E395107FB5}"/>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471427C4-8673-95F1-8A0E-791ED03A7B5C}"/>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07614C03-736F-3702-50D9-5F977656035F}"/>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D14BD75B-4416-388A-E33A-65CADDA9D583}"/>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CF3673A7-2B38-0B46-5ADC-62C15983648C}"/>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CD3B04B5-5B75-BC99-75DB-042A526245C4}"/>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5A684FD9-434E-7513-47FB-D696BB4ECC71}"/>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3074CA23-ED9E-D4C2-2F56-942DADB52A78}"/>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844A4A27-6EC9-9AEF-9ADE-240F3454C10A}"/>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068D8994-5F73-0472-6493-5E24FE4CB0DF}"/>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D85B5B03-80AA-72AA-0F8F-6C805F9159E4}"/>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D1C5611D-085A-8604-AD2D-2819F02ACDE8}"/>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B7B86ACE-0B43-0D10-BD7A-A1E345E566DA}"/>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08D1566C-0F24-8087-5524-A4F8C3F08803}"/>
              </a:ext>
            </a:extLst>
          </p:cNvPr>
          <p:cNvSpPr txBox="1">
            <a:spLocks/>
          </p:cNvSpPr>
          <p:nvPr/>
        </p:nvSpPr>
        <p:spPr>
          <a:xfrm>
            <a:off x="1728060" y="1814484"/>
            <a:ext cx="5238428" cy="334964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47" name="Text Placeholder 7">
            <a:extLst>
              <a:ext uri="{FF2B5EF4-FFF2-40B4-BE49-F238E27FC236}">
                <a16:creationId xmlns:a16="http://schemas.microsoft.com/office/drawing/2014/main" id="{6139C361-05BF-05C4-39A0-F259D42618B7}"/>
              </a:ext>
            </a:extLst>
          </p:cNvPr>
          <p:cNvSpPr txBox="1">
            <a:spLocks/>
          </p:cNvSpPr>
          <p:nvPr/>
        </p:nvSpPr>
        <p:spPr>
          <a:xfrm>
            <a:off x="1728060" y="1661984"/>
            <a:ext cx="5238428" cy="4010096"/>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Shared Financial Goals</a:t>
            </a:r>
          </a:p>
          <a:p>
            <a:pPr marL="0" indent="0">
              <a:buNone/>
            </a:pPr>
            <a:endParaRPr lang="en-US" sz="1200" b="1" dirty="0"/>
          </a:p>
          <a:p>
            <a:pPr marL="0" indent="0">
              <a:buNone/>
            </a:pPr>
            <a:r>
              <a:rPr lang="en-GB" sz="1200" dirty="0"/>
              <a:t>Setting shared financial goals is a crucial developmental step in early adulthood, as this is the period when many couples begin planning for major milestones. </a:t>
            </a:r>
          </a:p>
          <a:p>
            <a:pPr marL="0" indent="0">
              <a:buNone/>
            </a:pPr>
            <a:endParaRPr lang="en-GB" sz="1200" dirty="0"/>
          </a:p>
          <a:p>
            <a:pPr marL="0" indent="0">
              <a:buNone/>
            </a:pPr>
            <a:r>
              <a:rPr lang="en-GB" sz="1200" dirty="0"/>
              <a:t>This requires openness, a willingness to compromise, and clarity about both short-term needs and long-term aspirations</a:t>
            </a:r>
          </a:p>
          <a:p>
            <a:pPr marL="0" indent="0">
              <a:buNone/>
            </a:pPr>
            <a:endParaRPr lang="en-GB" sz="1200" dirty="0"/>
          </a:p>
          <a:p>
            <a:pPr marL="0" indent="0">
              <a:buNone/>
            </a:pPr>
            <a:r>
              <a:rPr lang="en-GB" sz="1200" dirty="0"/>
              <a:t>Establishing shared financial goals early helps couples align their values, reduce conflict, and create a roadmap for joint financial well-being. Clear and intentional goal-setting strengthens partnership cohesion and helps prevent future misunderstandings as lives and careers evolve.</a:t>
            </a:r>
          </a:p>
          <a:p>
            <a:pPr marL="0" indent="0">
              <a:buNone/>
            </a:pPr>
            <a:endParaRPr lang="en-GB" sz="1200" dirty="0"/>
          </a:p>
          <a:p>
            <a:pPr marL="0" indent="0">
              <a:buNone/>
            </a:pPr>
            <a:endParaRPr lang="en-GB" sz="1200" dirty="0"/>
          </a:p>
          <a:p>
            <a:pPr marL="0" indent="0">
              <a:buNone/>
            </a:pPr>
            <a:endParaRPr lang="en-GB" sz="1200" dirty="0"/>
          </a:p>
          <a:p>
            <a:pPr marL="0" indent="0">
              <a:buNone/>
            </a:pPr>
            <a:endParaRPr lang="en-GB" sz="1200" dirty="0"/>
          </a:p>
        </p:txBody>
      </p:sp>
      <p:sp>
        <p:nvSpPr>
          <p:cNvPr id="48" name="Rounded Rectangle 67">
            <a:extLst>
              <a:ext uri="{FF2B5EF4-FFF2-40B4-BE49-F238E27FC236}">
                <a16:creationId xmlns:a16="http://schemas.microsoft.com/office/drawing/2014/main" id="{070E652E-81A3-8A99-E920-25261CE8F3B9}"/>
              </a:ext>
            </a:extLst>
          </p:cNvPr>
          <p:cNvSpPr/>
          <p:nvPr/>
        </p:nvSpPr>
        <p:spPr>
          <a:xfrm>
            <a:off x="1792517" y="4523659"/>
            <a:ext cx="4880718" cy="3137590"/>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oup 48">
            <a:extLst>
              <a:ext uri="{FF2B5EF4-FFF2-40B4-BE49-F238E27FC236}">
                <a16:creationId xmlns:a16="http://schemas.microsoft.com/office/drawing/2014/main" id="{2450A88D-7EFB-7C87-DF6F-22C34ECEC877}"/>
              </a:ext>
            </a:extLst>
          </p:cNvPr>
          <p:cNvGrpSpPr/>
          <p:nvPr/>
        </p:nvGrpSpPr>
        <p:grpSpPr>
          <a:xfrm>
            <a:off x="1730159" y="4320459"/>
            <a:ext cx="926198" cy="406400"/>
            <a:chOff x="1997756" y="3611831"/>
            <a:chExt cx="926198" cy="406400"/>
          </a:xfrm>
        </p:grpSpPr>
        <p:grpSp>
          <p:nvGrpSpPr>
            <p:cNvPr id="50" name="Group 49">
              <a:extLst>
                <a:ext uri="{FF2B5EF4-FFF2-40B4-BE49-F238E27FC236}">
                  <a16:creationId xmlns:a16="http://schemas.microsoft.com/office/drawing/2014/main" id="{F5FCAAC6-F0A2-485E-B177-6602251D959F}"/>
                </a:ext>
              </a:extLst>
            </p:cNvPr>
            <p:cNvGrpSpPr/>
            <p:nvPr/>
          </p:nvGrpSpPr>
          <p:grpSpPr>
            <a:xfrm>
              <a:off x="1997756" y="3611831"/>
              <a:ext cx="926198" cy="406400"/>
              <a:chOff x="1590175" y="6032510"/>
              <a:chExt cx="926198" cy="406400"/>
            </a:xfrm>
          </p:grpSpPr>
          <p:sp>
            <p:nvSpPr>
              <p:cNvPr id="60" name="Rectangle 59">
                <a:extLst>
                  <a:ext uri="{FF2B5EF4-FFF2-40B4-BE49-F238E27FC236}">
                    <a16:creationId xmlns:a16="http://schemas.microsoft.com/office/drawing/2014/main" id="{4137240D-F109-0DDD-AC6C-5D8B6FEA557D}"/>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8AF920B5-46C5-E913-B8AC-4D10C6F65C58}"/>
                  </a:ext>
                </a:extLst>
              </p:cNvPr>
              <p:cNvSpPr/>
              <p:nvPr/>
            </p:nvSpPr>
            <p:spPr>
              <a:xfrm>
                <a:off x="1784140" y="6092546"/>
                <a:ext cx="69118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122">
                <a:extLst>
                  <a:ext uri="{FF2B5EF4-FFF2-40B4-BE49-F238E27FC236}">
                    <a16:creationId xmlns:a16="http://schemas.microsoft.com/office/drawing/2014/main" id="{B04822DC-8083-0091-8852-E721B91474C7}"/>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63" name="Oval 62">
                <a:extLst>
                  <a:ext uri="{FF2B5EF4-FFF2-40B4-BE49-F238E27FC236}">
                    <a16:creationId xmlns:a16="http://schemas.microsoft.com/office/drawing/2014/main" id="{55D574E8-CD74-1420-8F0F-1B2A29A5881B}"/>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Freeform 48">
                <a:extLst>
                  <a:ext uri="{FF2B5EF4-FFF2-40B4-BE49-F238E27FC236}">
                    <a16:creationId xmlns:a16="http://schemas.microsoft.com/office/drawing/2014/main" id="{EFCA2742-4CDE-BC0D-0049-EF3E8BE6C780}"/>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51" name="Graphic 2">
              <a:extLst>
                <a:ext uri="{FF2B5EF4-FFF2-40B4-BE49-F238E27FC236}">
                  <a16:creationId xmlns:a16="http://schemas.microsoft.com/office/drawing/2014/main" id="{62937CAB-E328-5D5F-81A8-0D492D7CBD84}"/>
                </a:ext>
              </a:extLst>
            </p:cNvPr>
            <p:cNvGrpSpPr/>
            <p:nvPr/>
          </p:nvGrpSpPr>
          <p:grpSpPr>
            <a:xfrm>
              <a:off x="2066238" y="3681850"/>
              <a:ext cx="283418" cy="283423"/>
              <a:chOff x="8736336" y="773976"/>
              <a:chExt cx="925001" cy="925018"/>
            </a:xfrm>
            <a:solidFill>
              <a:schemeClr val="bg1"/>
            </a:solidFill>
          </p:grpSpPr>
          <p:sp>
            <p:nvSpPr>
              <p:cNvPr id="52" name="Freeform 27">
                <a:extLst>
                  <a:ext uri="{FF2B5EF4-FFF2-40B4-BE49-F238E27FC236}">
                    <a16:creationId xmlns:a16="http://schemas.microsoft.com/office/drawing/2014/main" id="{3219AFAB-3021-A231-9DFE-6DD03615448C}"/>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3" name="Freeform 28">
                <a:extLst>
                  <a:ext uri="{FF2B5EF4-FFF2-40B4-BE49-F238E27FC236}">
                    <a16:creationId xmlns:a16="http://schemas.microsoft.com/office/drawing/2014/main" id="{40C145A2-CBD2-0668-982E-E306D7D133B6}"/>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4" name="Freeform 29">
                <a:extLst>
                  <a:ext uri="{FF2B5EF4-FFF2-40B4-BE49-F238E27FC236}">
                    <a16:creationId xmlns:a16="http://schemas.microsoft.com/office/drawing/2014/main" id="{CD870ED9-4FD4-CD5E-6B15-3DF6912C221C}"/>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5" name="Freeform 31">
                <a:extLst>
                  <a:ext uri="{FF2B5EF4-FFF2-40B4-BE49-F238E27FC236}">
                    <a16:creationId xmlns:a16="http://schemas.microsoft.com/office/drawing/2014/main" id="{378C2E29-9E6E-77E5-4E5A-5FC2927B123D}"/>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6" name="Freeform 34">
                <a:extLst>
                  <a:ext uri="{FF2B5EF4-FFF2-40B4-BE49-F238E27FC236}">
                    <a16:creationId xmlns:a16="http://schemas.microsoft.com/office/drawing/2014/main" id="{9008F40F-9438-ABD4-9891-28BEF85F87D5}"/>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7" name="Freeform 35">
                <a:extLst>
                  <a:ext uri="{FF2B5EF4-FFF2-40B4-BE49-F238E27FC236}">
                    <a16:creationId xmlns:a16="http://schemas.microsoft.com/office/drawing/2014/main" id="{1F59D27D-4EF9-11C9-9C1A-D5278A29CDC5}"/>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8" name="Freeform 36">
                <a:extLst>
                  <a:ext uri="{FF2B5EF4-FFF2-40B4-BE49-F238E27FC236}">
                    <a16:creationId xmlns:a16="http://schemas.microsoft.com/office/drawing/2014/main" id="{B4244604-83B6-ED95-286D-806C43DDB5EE}"/>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3" name="Text Placeholder 7">
            <a:extLst>
              <a:ext uri="{FF2B5EF4-FFF2-40B4-BE49-F238E27FC236}">
                <a16:creationId xmlns:a16="http://schemas.microsoft.com/office/drawing/2014/main" id="{776FB302-16A1-6835-050E-FBCAAD91BD61}"/>
              </a:ext>
            </a:extLst>
          </p:cNvPr>
          <p:cNvSpPr txBox="1">
            <a:spLocks/>
          </p:cNvSpPr>
          <p:nvPr/>
        </p:nvSpPr>
        <p:spPr>
          <a:xfrm>
            <a:off x="2030526" y="4867490"/>
            <a:ext cx="4404700" cy="280261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Effective shared goal-setting involves:</a:t>
            </a:r>
          </a:p>
          <a:p>
            <a:pPr marL="0" indent="0">
              <a:buNone/>
            </a:pPr>
            <a:br>
              <a:rPr lang="en-GB" sz="1200" b="1" dirty="0"/>
            </a:br>
            <a:r>
              <a:rPr lang="en-GB" sz="1200" dirty="0"/>
              <a:t>• Discussing personal and shared priorities, such as travel, education, savings targets, or home ownership.</a:t>
            </a:r>
            <a:br>
              <a:rPr lang="en-GB" sz="1200" dirty="0"/>
            </a:br>
            <a:endParaRPr lang="en-GB" sz="1200" dirty="0"/>
          </a:p>
          <a:p>
            <a:pPr marL="0" indent="0">
              <a:buNone/>
            </a:pPr>
            <a:r>
              <a:rPr lang="en-GB" sz="1200" dirty="0"/>
              <a:t>• Distinguishing between short-, medium-, and long-term goals, ensuring each time horizon is clear and manageable.</a:t>
            </a:r>
            <a:br>
              <a:rPr lang="en-GB" sz="1200" dirty="0"/>
            </a:br>
            <a:endParaRPr lang="en-GB" sz="1200" dirty="0"/>
          </a:p>
          <a:p>
            <a:pPr marL="0" indent="0">
              <a:buNone/>
            </a:pPr>
            <a:r>
              <a:rPr lang="en-GB" sz="1200" dirty="0"/>
              <a:t>• Evaluating financial realities, including income stability, debts, and savings capacity.</a:t>
            </a:r>
            <a:br>
              <a:rPr lang="en-GB" sz="1200" dirty="0"/>
            </a:br>
            <a:endParaRPr lang="en-GB" sz="1200" dirty="0"/>
          </a:p>
          <a:p>
            <a:pPr marL="0" indent="0">
              <a:buNone/>
            </a:pPr>
            <a:r>
              <a:rPr lang="en-GB" sz="1200" dirty="0"/>
              <a:t>• Agreeing on contributions and responsibilities, ensuring neither partner is disproportionately burdened.</a:t>
            </a:r>
            <a:br>
              <a:rPr lang="en-GB" sz="1200" dirty="0"/>
            </a:br>
            <a:endParaRPr lang="en-GB" sz="1200" dirty="0"/>
          </a:p>
          <a:p>
            <a:pPr marL="0" indent="0">
              <a:buNone/>
            </a:pPr>
            <a:r>
              <a:rPr lang="en-GB" sz="1200" dirty="0"/>
              <a:t>• Regularly reviewing and adjusting goals, especially when circumstances or aspirations change.</a:t>
            </a:r>
            <a:endParaRPr lang="en-US" sz="1200" dirty="0"/>
          </a:p>
        </p:txBody>
      </p:sp>
    </p:spTree>
    <p:extLst>
      <p:ext uri="{BB962C8B-B14F-4D97-AF65-F5344CB8AC3E}">
        <p14:creationId xmlns:p14="http://schemas.microsoft.com/office/powerpoint/2010/main" val="1648584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86C58-60C7-1440-81AB-68F9383C298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8C219E2-D5CE-3712-26E9-183B2A89E3BA}"/>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AD314541-2B50-8B70-7140-363F7A2876C8}"/>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C513A43-DCA0-292F-7097-9C92552DC90B}"/>
              </a:ext>
            </a:extLst>
          </p:cNvPr>
          <p:cNvSpPr>
            <a:spLocks noGrp="1"/>
          </p:cNvSpPr>
          <p:nvPr>
            <p:ph type="body" sz="quarter" idx="61"/>
          </p:nvPr>
        </p:nvSpPr>
        <p:spPr/>
        <p:txBody>
          <a:bodyPr/>
          <a:lstStyle/>
          <a:p>
            <a:r>
              <a:rPr lang="en-US" dirty="0"/>
              <a:t>Women in Early Career</a:t>
            </a:r>
          </a:p>
        </p:txBody>
      </p:sp>
      <p:grpSp>
        <p:nvGrpSpPr>
          <p:cNvPr id="4" name="Graphic 2">
            <a:extLst>
              <a:ext uri="{FF2B5EF4-FFF2-40B4-BE49-F238E27FC236}">
                <a16:creationId xmlns:a16="http://schemas.microsoft.com/office/drawing/2014/main" id="{7A6B3C7E-9B4F-B243-A741-5E4A5FA1A526}"/>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CD276F03-1F5B-126E-97C4-3718E791ED81}"/>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DA79B885-366A-8967-0B01-F4E4455FB218}"/>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B3F0E88-7F87-0C49-4B68-49CC8C3EA704}"/>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9144850F-147A-3E81-82C1-128A574A740C}"/>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AB89FA92-7EFA-9F23-C317-00D774042B1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BFE2E40B-A0A9-32BD-AEC0-A50EC4B403C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AFB66354-0AF6-34CB-A7F6-B2298BA5E7D5}"/>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93743535-D774-3FEB-B187-3E5D96E807D0}"/>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9C8453F1-BC34-98C1-2B6D-DFCA61079738}"/>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C3AD01F-566C-FE1B-7BC5-C6E99815C9A7}"/>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A06F24B6-D507-F7F2-1E1C-689F6064A61E}"/>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599F2ED4-2280-3298-C478-2257950F0867}"/>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C0245155-C9D9-F433-FDFC-C7C84361CFAD}"/>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56D323B7-E81E-A3DA-D1E4-C703F11C7BE5}"/>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BE324B82-5B9E-8C2A-C88C-8F5B40B2569D}"/>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975F895B-33EB-398E-0863-4C90BC3E6AE7}"/>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0A665D38-47F1-C2F0-9E93-C8D32DE9BB56}"/>
              </a:ext>
            </a:extLst>
          </p:cNvPr>
          <p:cNvSpPr txBox="1">
            <a:spLocks/>
          </p:cNvSpPr>
          <p:nvPr/>
        </p:nvSpPr>
        <p:spPr>
          <a:xfrm>
            <a:off x="1728060" y="1814484"/>
            <a:ext cx="5238428" cy="334964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47" name="Text Placeholder 7">
            <a:extLst>
              <a:ext uri="{FF2B5EF4-FFF2-40B4-BE49-F238E27FC236}">
                <a16:creationId xmlns:a16="http://schemas.microsoft.com/office/drawing/2014/main" id="{27A738ED-4C88-31DA-56C1-1EDFD11FB2AA}"/>
              </a:ext>
            </a:extLst>
          </p:cNvPr>
          <p:cNvSpPr txBox="1">
            <a:spLocks/>
          </p:cNvSpPr>
          <p:nvPr/>
        </p:nvSpPr>
        <p:spPr>
          <a:xfrm>
            <a:off x="1728060" y="1661984"/>
            <a:ext cx="5238428" cy="4010096"/>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Managing personal and shared expenses fairly</a:t>
            </a:r>
          </a:p>
          <a:p>
            <a:pPr marL="0" indent="0">
              <a:buNone/>
            </a:pPr>
            <a:endParaRPr lang="en-US" sz="1200" b="1" dirty="0"/>
          </a:p>
          <a:p>
            <a:pPr marL="0" indent="0">
              <a:buNone/>
            </a:pPr>
            <a:r>
              <a:rPr lang="en-GB" sz="1200" dirty="0"/>
              <a:t>Managing shared expenses in early partnerships raises important questions about fairness, equity, and sustainability. </a:t>
            </a:r>
          </a:p>
          <a:p>
            <a:pPr marL="0" indent="0">
              <a:buNone/>
            </a:pPr>
            <a:endParaRPr lang="en-GB" sz="1200" dirty="0"/>
          </a:p>
          <a:p>
            <a:pPr marL="0" indent="0">
              <a:buNone/>
            </a:pPr>
            <a:r>
              <a:rPr lang="en-GB" sz="1200" dirty="0"/>
              <a:t>Although many couples default to a 50/50 split, equal contributions are not always equitable, particularly when partners have differing incomes, expectations, and constraints, making goal-setting a process of negotiation and mutual understanding. </a:t>
            </a:r>
          </a:p>
          <a:p>
            <a:pPr marL="0" indent="0">
              <a:buNone/>
            </a:pPr>
            <a:endParaRPr lang="en-GB" sz="1200" dirty="0"/>
          </a:p>
          <a:p>
            <a:pPr marL="0" indent="0">
              <a:buNone/>
            </a:pPr>
            <a:r>
              <a:rPr lang="en-GB" sz="1200" dirty="0"/>
              <a:t>Fairness in financial arrangements requires acknowledging these structural differences and developing a model that distributes responsibilities according to capacity rather than rigid equality. </a:t>
            </a:r>
          </a:p>
          <a:p>
            <a:pPr marL="0" indent="0">
              <a:buNone/>
            </a:pPr>
            <a:endParaRPr lang="en-GB" sz="1200" dirty="0"/>
          </a:p>
          <a:p>
            <a:pPr marL="0" indent="0">
              <a:buNone/>
            </a:pPr>
            <a:r>
              <a:rPr lang="en-GB" sz="1200" dirty="0"/>
              <a:t>Without such acknowledgement, the lower-earning partner who is, more often than not, the woman, may experience disproportionate financial strain, which can impact autonomy and long-term well-being.</a:t>
            </a:r>
          </a:p>
          <a:p>
            <a:pPr marL="0" indent="0">
              <a:buNone/>
            </a:pPr>
            <a:endParaRPr lang="en-GB" sz="1200" dirty="0"/>
          </a:p>
          <a:p>
            <a:pPr marL="0" indent="0">
              <a:buNone/>
            </a:pPr>
            <a:endParaRPr lang="en-GB" sz="1200" dirty="0"/>
          </a:p>
          <a:p>
            <a:pPr marL="0" indent="0">
              <a:buNone/>
            </a:pPr>
            <a:endParaRPr lang="en-GB" sz="1200" dirty="0"/>
          </a:p>
          <a:p>
            <a:pPr marL="0" indent="0">
              <a:buNone/>
            </a:pPr>
            <a:endParaRPr lang="en-GB" sz="1200" dirty="0"/>
          </a:p>
          <a:p>
            <a:pPr marL="0" indent="0">
              <a:buNone/>
            </a:pPr>
            <a:endParaRPr lang="en-GB" sz="1200" dirty="0"/>
          </a:p>
        </p:txBody>
      </p:sp>
      <p:sp>
        <p:nvSpPr>
          <p:cNvPr id="48" name="Rounded Rectangle 67">
            <a:extLst>
              <a:ext uri="{FF2B5EF4-FFF2-40B4-BE49-F238E27FC236}">
                <a16:creationId xmlns:a16="http://schemas.microsoft.com/office/drawing/2014/main" id="{903F45CA-A55E-A09B-F4B2-35925CE72938}"/>
              </a:ext>
            </a:extLst>
          </p:cNvPr>
          <p:cNvSpPr/>
          <p:nvPr/>
        </p:nvSpPr>
        <p:spPr>
          <a:xfrm>
            <a:off x="1850974" y="5164131"/>
            <a:ext cx="4880718" cy="3426890"/>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oup 48">
            <a:extLst>
              <a:ext uri="{FF2B5EF4-FFF2-40B4-BE49-F238E27FC236}">
                <a16:creationId xmlns:a16="http://schemas.microsoft.com/office/drawing/2014/main" id="{6ABD29B1-188C-57DE-8101-4B42B2B765CB}"/>
              </a:ext>
            </a:extLst>
          </p:cNvPr>
          <p:cNvGrpSpPr/>
          <p:nvPr/>
        </p:nvGrpSpPr>
        <p:grpSpPr>
          <a:xfrm>
            <a:off x="1788616" y="4960931"/>
            <a:ext cx="926198" cy="406400"/>
            <a:chOff x="1997756" y="3611831"/>
            <a:chExt cx="926198" cy="406400"/>
          </a:xfrm>
        </p:grpSpPr>
        <p:grpSp>
          <p:nvGrpSpPr>
            <p:cNvPr id="50" name="Group 49">
              <a:extLst>
                <a:ext uri="{FF2B5EF4-FFF2-40B4-BE49-F238E27FC236}">
                  <a16:creationId xmlns:a16="http://schemas.microsoft.com/office/drawing/2014/main" id="{F8717E19-146F-5920-AA25-25F741ACA7CC}"/>
                </a:ext>
              </a:extLst>
            </p:cNvPr>
            <p:cNvGrpSpPr/>
            <p:nvPr/>
          </p:nvGrpSpPr>
          <p:grpSpPr>
            <a:xfrm>
              <a:off x="1997756" y="3611831"/>
              <a:ext cx="926198" cy="406400"/>
              <a:chOff x="1590175" y="6032510"/>
              <a:chExt cx="926198" cy="406400"/>
            </a:xfrm>
          </p:grpSpPr>
          <p:sp>
            <p:nvSpPr>
              <p:cNvPr id="60" name="Rectangle 59">
                <a:extLst>
                  <a:ext uri="{FF2B5EF4-FFF2-40B4-BE49-F238E27FC236}">
                    <a16:creationId xmlns:a16="http://schemas.microsoft.com/office/drawing/2014/main" id="{2A044FFB-45F3-A597-0643-7A56F959AEA7}"/>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C6BE4988-B768-5F39-22B7-7030F0A89EFE}"/>
                  </a:ext>
                </a:extLst>
              </p:cNvPr>
              <p:cNvSpPr/>
              <p:nvPr/>
            </p:nvSpPr>
            <p:spPr>
              <a:xfrm>
                <a:off x="1784140" y="6092546"/>
                <a:ext cx="69118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122">
                <a:extLst>
                  <a:ext uri="{FF2B5EF4-FFF2-40B4-BE49-F238E27FC236}">
                    <a16:creationId xmlns:a16="http://schemas.microsoft.com/office/drawing/2014/main" id="{6E4FA40A-3B43-8DCB-C005-1FC97CC720F8}"/>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63" name="Oval 62">
                <a:extLst>
                  <a:ext uri="{FF2B5EF4-FFF2-40B4-BE49-F238E27FC236}">
                    <a16:creationId xmlns:a16="http://schemas.microsoft.com/office/drawing/2014/main" id="{437F0055-241D-5AB5-6235-10215CF4F2B4}"/>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Freeform 48">
                <a:extLst>
                  <a:ext uri="{FF2B5EF4-FFF2-40B4-BE49-F238E27FC236}">
                    <a16:creationId xmlns:a16="http://schemas.microsoft.com/office/drawing/2014/main" id="{AEE69EC5-BD90-E74D-40FF-75EC733CBE6A}"/>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51" name="Graphic 2">
              <a:extLst>
                <a:ext uri="{FF2B5EF4-FFF2-40B4-BE49-F238E27FC236}">
                  <a16:creationId xmlns:a16="http://schemas.microsoft.com/office/drawing/2014/main" id="{7DB13AFF-1E93-98D5-A62F-CBB5D139125F}"/>
                </a:ext>
              </a:extLst>
            </p:cNvPr>
            <p:cNvGrpSpPr/>
            <p:nvPr/>
          </p:nvGrpSpPr>
          <p:grpSpPr>
            <a:xfrm>
              <a:off x="2066238" y="3681850"/>
              <a:ext cx="283418" cy="283423"/>
              <a:chOff x="8736336" y="773976"/>
              <a:chExt cx="925001" cy="925018"/>
            </a:xfrm>
            <a:solidFill>
              <a:schemeClr val="bg1"/>
            </a:solidFill>
          </p:grpSpPr>
          <p:sp>
            <p:nvSpPr>
              <p:cNvPr id="52" name="Freeform 27">
                <a:extLst>
                  <a:ext uri="{FF2B5EF4-FFF2-40B4-BE49-F238E27FC236}">
                    <a16:creationId xmlns:a16="http://schemas.microsoft.com/office/drawing/2014/main" id="{5A7AED76-3BBF-C80F-F531-AA125A07A782}"/>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3" name="Freeform 28">
                <a:extLst>
                  <a:ext uri="{FF2B5EF4-FFF2-40B4-BE49-F238E27FC236}">
                    <a16:creationId xmlns:a16="http://schemas.microsoft.com/office/drawing/2014/main" id="{A619F230-61C4-9B05-FE8D-980230678CCE}"/>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4" name="Freeform 29">
                <a:extLst>
                  <a:ext uri="{FF2B5EF4-FFF2-40B4-BE49-F238E27FC236}">
                    <a16:creationId xmlns:a16="http://schemas.microsoft.com/office/drawing/2014/main" id="{D69BF193-ED7E-B5E6-EC21-B73BF8546B63}"/>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5" name="Freeform 31">
                <a:extLst>
                  <a:ext uri="{FF2B5EF4-FFF2-40B4-BE49-F238E27FC236}">
                    <a16:creationId xmlns:a16="http://schemas.microsoft.com/office/drawing/2014/main" id="{105AA154-715D-547D-200C-9A168D7BAD55}"/>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6" name="Freeform 34">
                <a:extLst>
                  <a:ext uri="{FF2B5EF4-FFF2-40B4-BE49-F238E27FC236}">
                    <a16:creationId xmlns:a16="http://schemas.microsoft.com/office/drawing/2014/main" id="{C88DBC76-F88E-775F-F0BE-1179BE9D3B44}"/>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7" name="Freeform 35">
                <a:extLst>
                  <a:ext uri="{FF2B5EF4-FFF2-40B4-BE49-F238E27FC236}">
                    <a16:creationId xmlns:a16="http://schemas.microsoft.com/office/drawing/2014/main" id="{AB1EE6B0-E067-FFCE-6968-EB5AC399D523}"/>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8" name="Freeform 36">
                <a:extLst>
                  <a:ext uri="{FF2B5EF4-FFF2-40B4-BE49-F238E27FC236}">
                    <a16:creationId xmlns:a16="http://schemas.microsoft.com/office/drawing/2014/main" id="{CF0F6123-382F-1460-AB0F-AEE7B9C7461C}"/>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3" name="Text Placeholder 7">
            <a:extLst>
              <a:ext uri="{FF2B5EF4-FFF2-40B4-BE49-F238E27FC236}">
                <a16:creationId xmlns:a16="http://schemas.microsoft.com/office/drawing/2014/main" id="{B8B3EF7B-4BA3-825B-334E-4FF9D2450519}"/>
              </a:ext>
            </a:extLst>
          </p:cNvPr>
          <p:cNvSpPr txBox="1">
            <a:spLocks/>
          </p:cNvSpPr>
          <p:nvPr/>
        </p:nvSpPr>
        <p:spPr>
          <a:xfrm>
            <a:off x="2088983" y="5507962"/>
            <a:ext cx="4404700" cy="3083059"/>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Different models of expense-sharing:</a:t>
            </a:r>
          </a:p>
          <a:p>
            <a:pPr marL="0" indent="0">
              <a:buNone/>
            </a:pPr>
            <a:endParaRPr lang="en-GB" sz="1400" b="1" dirty="0"/>
          </a:p>
          <a:p>
            <a:pPr marL="0" indent="0">
              <a:buNone/>
            </a:pPr>
            <a:r>
              <a:rPr lang="en-GB" dirty="0"/>
              <a:t>• </a:t>
            </a:r>
            <a:r>
              <a:rPr lang="en-GB" sz="1200" dirty="0"/>
              <a:t>Proportional contribution systems, where each partner</a:t>
            </a:r>
          </a:p>
          <a:p>
            <a:pPr marL="0" indent="0">
              <a:buNone/>
            </a:pPr>
            <a:r>
              <a:rPr lang="en-GB" sz="1200" dirty="0"/>
              <a:t>contributes based on their income percentage, are often more</a:t>
            </a:r>
          </a:p>
          <a:p>
            <a:pPr marL="0" indent="0">
              <a:buNone/>
            </a:pPr>
            <a:r>
              <a:rPr lang="en-GB" sz="1200" dirty="0"/>
              <a:t>equitable for couples with disparate earnings.</a:t>
            </a:r>
          </a:p>
          <a:p>
            <a:pPr marL="0" indent="0">
              <a:buNone/>
            </a:pPr>
            <a:endParaRPr lang="en-GB" sz="1200" dirty="0"/>
          </a:p>
          <a:p>
            <a:pPr marL="0" indent="0">
              <a:buNone/>
            </a:pPr>
            <a:r>
              <a:rPr lang="en-GB" sz="1200" dirty="0"/>
              <a:t>• Hybrid systems, combining joint funds for shared costs with</a:t>
            </a:r>
          </a:p>
          <a:p>
            <a:pPr marL="0" indent="0">
              <a:buNone/>
            </a:pPr>
            <a:r>
              <a:rPr lang="en-GB" sz="1200" dirty="0"/>
              <a:t>separate accounts for personal spending, allow for both partnership</a:t>
            </a:r>
          </a:p>
          <a:p>
            <a:pPr marL="0" indent="0">
              <a:buNone/>
            </a:pPr>
            <a:r>
              <a:rPr lang="en-GB" sz="1200" dirty="0"/>
              <a:t>cohesion and individual autonomy.</a:t>
            </a:r>
          </a:p>
          <a:p>
            <a:pPr marL="0" indent="0">
              <a:buNone/>
            </a:pPr>
            <a:endParaRPr lang="en-GB" sz="1200" dirty="0"/>
          </a:p>
          <a:p>
            <a:pPr marL="0" indent="0">
              <a:buNone/>
            </a:pPr>
            <a:r>
              <a:rPr lang="en-GB" sz="1200" dirty="0"/>
              <a:t>• Regardless of the system chosen, clarity and documentation are</a:t>
            </a:r>
          </a:p>
          <a:p>
            <a:pPr marL="0" indent="0">
              <a:buNone/>
            </a:pPr>
            <a:r>
              <a:rPr lang="en-GB" sz="1200" dirty="0"/>
              <a:t>essential: couples should articulate which expenses are shared, how</a:t>
            </a:r>
          </a:p>
          <a:p>
            <a:pPr marL="0" indent="0">
              <a:buNone/>
            </a:pPr>
            <a:r>
              <a:rPr lang="en-GB" sz="1200" dirty="0"/>
              <a:t>contributions will be made, and how to address temporary or</a:t>
            </a:r>
          </a:p>
          <a:p>
            <a:pPr marL="0" indent="0">
              <a:buNone/>
            </a:pPr>
            <a:r>
              <a:rPr lang="en-GB" sz="1200" dirty="0"/>
              <a:t>structural imbalances.</a:t>
            </a:r>
          </a:p>
          <a:p>
            <a:pPr marL="0" indent="0">
              <a:buNone/>
            </a:pPr>
            <a:endParaRPr lang="en-GB" sz="1200" dirty="0"/>
          </a:p>
          <a:p>
            <a:pPr marL="0" indent="0">
              <a:buNone/>
            </a:pPr>
            <a:r>
              <a:rPr lang="en-GB" sz="1200" dirty="0"/>
              <a:t>• Such practices not only enhance fairness but also reduce</a:t>
            </a:r>
          </a:p>
          <a:p>
            <a:pPr marL="0" indent="0">
              <a:buNone/>
            </a:pPr>
            <a:r>
              <a:rPr lang="en-GB" sz="1200" dirty="0"/>
              <a:t>resentment, misunderstandings, and emotional tension as the</a:t>
            </a:r>
          </a:p>
          <a:p>
            <a:pPr marL="0" indent="0">
              <a:buNone/>
            </a:pPr>
            <a:r>
              <a:rPr lang="en-GB" sz="1200" dirty="0"/>
              <a:t>partnership matures.</a:t>
            </a:r>
          </a:p>
        </p:txBody>
      </p:sp>
    </p:spTree>
    <p:extLst>
      <p:ext uri="{BB962C8B-B14F-4D97-AF65-F5344CB8AC3E}">
        <p14:creationId xmlns:p14="http://schemas.microsoft.com/office/powerpoint/2010/main" val="2565077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63AF5-F4A3-B1E9-227A-807E93A3922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573E2F0-AE5E-04B3-4DAD-82CED750A04D}"/>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EEE52D26-C271-82F8-B198-0C980EA526C6}"/>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F31DD0C3-E0CC-DAA0-7B75-187C4E8C600A}"/>
              </a:ext>
            </a:extLst>
          </p:cNvPr>
          <p:cNvSpPr>
            <a:spLocks noGrp="1"/>
          </p:cNvSpPr>
          <p:nvPr>
            <p:ph type="body" sz="quarter" idx="61"/>
          </p:nvPr>
        </p:nvSpPr>
        <p:spPr/>
        <p:txBody>
          <a:bodyPr/>
          <a:lstStyle/>
          <a:p>
            <a:r>
              <a:rPr lang="en-US" dirty="0"/>
              <a:t>Women in Early Career</a:t>
            </a:r>
          </a:p>
        </p:txBody>
      </p:sp>
      <p:grpSp>
        <p:nvGrpSpPr>
          <p:cNvPr id="4" name="Graphic 2">
            <a:extLst>
              <a:ext uri="{FF2B5EF4-FFF2-40B4-BE49-F238E27FC236}">
                <a16:creationId xmlns:a16="http://schemas.microsoft.com/office/drawing/2014/main" id="{A21934AD-69B7-5D89-8F13-6EFC3609D23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E3F8FFEC-639C-1FE0-D4B4-14622E7E2C5F}"/>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13C0C529-C140-EC10-BC34-15CF8AAD4B0E}"/>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EDF1CB19-3F2D-F579-9445-A9EAB75D8479}"/>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23A271A1-CE58-11AC-C7B6-1EF5F172F67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0AF8FA0C-32EE-EBFF-7D5B-9E194856DDAA}"/>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3070FB6E-A8FB-C835-E838-44FED921571C}"/>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73324693-4739-AD8F-E53C-602E85F17CFC}"/>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F75F2B1C-E11D-1357-AEC7-0CE77971DFDA}"/>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D1C3B2F3-3939-90F3-2202-D44D364508F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D68F5CF3-BF04-999E-7608-795C24C6748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853F09DD-0E0A-604F-E52E-0E23C9F6A7ED}"/>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966A9F81-B2A6-0202-28AC-1D7AE1D7BA80}"/>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62891AFD-3ADF-B0CA-EF9F-030D2BFE9031}"/>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90756B12-AA0D-F0DB-84A0-BE833AC5A944}"/>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85736B44-B16F-950B-B7B2-0688CD2A2303}"/>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12FCB3A7-EAC4-1F2A-BB69-BF66F787995D}"/>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CC58224A-FB4C-572B-1AE4-6C0848AA5948}"/>
              </a:ext>
            </a:extLst>
          </p:cNvPr>
          <p:cNvSpPr txBox="1">
            <a:spLocks/>
          </p:cNvSpPr>
          <p:nvPr/>
        </p:nvSpPr>
        <p:spPr>
          <a:xfrm>
            <a:off x="1728060" y="1814484"/>
            <a:ext cx="5238428" cy="334964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47" name="Text Placeholder 7">
            <a:extLst>
              <a:ext uri="{FF2B5EF4-FFF2-40B4-BE49-F238E27FC236}">
                <a16:creationId xmlns:a16="http://schemas.microsoft.com/office/drawing/2014/main" id="{05911E60-1457-4BB6-6C7C-0B3DDE0C0584}"/>
              </a:ext>
            </a:extLst>
          </p:cNvPr>
          <p:cNvSpPr txBox="1">
            <a:spLocks/>
          </p:cNvSpPr>
          <p:nvPr/>
        </p:nvSpPr>
        <p:spPr>
          <a:xfrm>
            <a:off x="1728060" y="1701560"/>
            <a:ext cx="5238428" cy="3085288"/>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Early Warning Signs of Financial Control</a:t>
            </a:r>
          </a:p>
          <a:p>
            <a:pPr marL="0" indent="0">
              <a:buNone/>
            </a:pPr>
            <a:endParaRPr lang="en-US" sz="1200" b="1" dirty="0"/>
          </a:p>
          <a:p>
            <a:pPr marL="0" indent="0">
              <a:buNone/>
            </a:pPr>
            <a:r>
              <a:rPr lang="en-GB" sz="1200" dirty="0"/>
              <a:t>While many financial disagreements in early partnerships stem from miscommunication, more serious concerns arise when financial behaviours signal control, coercion, or dependency. </a:t>
            </a:r>
          </a:p>
          <a:p>
            <a:pPr marL="0" indent="0">
              <a:buNone/>
            </a:pPr>
            <a:endParaRPr lang="en-GB" sz="1200" dirty="0"/>
          </a:p>
          <a:p>
            <a:pPr marL="0" indent="0">
              <a:buNone/>
            </a:pPr>
            <a:r>
              <a:rPr lang="en-GB" sz="1200" dirty="0"/>
              <a:t>Financial control may manifest subtly at first, such as discouraging a partner from making independent purchases, insisting on managing all accounts alone, or demanding justification for personal spending. </a:t>
            </a:r>
          </a:p>
          <a:p>
            <a:pPr marL="0" indent="0">
              <a:buNone/>
            </a:pPr>
            <a:endParaRPr lang="en-GB" sz="1200" dirty="0"/>
          </a:p>
          <a:p>
            <a:pPr marL="0" indent="0">
              <a:buNone/>
            </a:pPr>
            <a:r>
              <a:rPr lang="en-GB" sz="1200" dirty="0"/>
              <a:t>These behaviours can escalate into more explicit forms of economic abuse, including restricting access to money, monitoring transactions, withholding financial information, or pressuring a partner to take on debt. </a:t>
            </a:r>
          </a:p>
          <a:p>
            <a:pPr marL="0" indent="0">
              <a:buNone/>
            </a:pPr>
            <a:endParaRPr lang="en-GB" sz="1200" dirty="0"/>
          </a:p>
          <a:p>
            <a:pPr marL="0" indent="0">
              <a:buNone/>
            </a:pPr>
            <a:r>
              <a:rPr lang="en-GB" sz="1200" dirty="0"/>
              <a:t>Research shows that economic control often coexists with other forms of relational imbalance and can severely undermine long-term autonomy and security.</a:t>
            </a:r>
          </a:p>
        </p:txBody>
      </p:sp>
      <p:sp>
        <p:nvSpPr>
          <p:cNvPr id="48" name="Rounded Rectangle 67">
            <a:extLst>
              <a:ext uri="{FF2B5EF4-FFF2-40B4-BE49-F238E27FC236}">
                <a16:creationId xmlns:a16="http://schemas.microsoft.com/office/drawing/2014/main" id="{503DA31A-3785-8106-D171-5BC20D4BDB23}"/>
              </a:ext>
            </a:extLst>
          </p:cNvPr>
          <p:cNvSpPr/>
          <p:nvPr/>
        </p:nvSpPr>
        <p:spPr>
          <a:xfrm>
            <a:off x="1767170" y="5232658"/>
            <a:ext cx="4880718" cy="333133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oup 48">
            <a:extLst>
              <a:ext uri="{FF2B5EF4-FFF2-40B4-BE49-F238E27FC236}">
                <a16:creationId xmlns:a16="http://schemas.microsoft.com/office/drawing/2014/main" id="{C9E519D4-F7E4-1775-7177-E6BCFBFAD2F2}"/>
              </a:ext>
            </a:extLst>
          </p:cNvPr>
          <p:cNvGrpSpPr/>
          <p:nvPr/>
        </p:nvGrpSpPr>
        <p:grpSpPr>
          <a:xfrm>
            <a:off x="1704812" y="5029459"/>
            <a:ext cx="926198" cy="406400"/>
            <a:chOff x="1997756" y="3611831"/>
            <a:chExt cx="926198" cy="406400"/>
          </a:xfrm>
        </p:grpSpPr>
        <p:grpSp>
          <p:nvGrpSpPr>
            <p:cNvPr id="50" name="Group 49">
              <a:extLst>
                <a:ext uri="{FF2B5EF4-FFF2-40B4-BE49-F238E27FC236}">
                  <a16:creationId xmlns:a16="http://schemas.microsoft.com/office/drawing/2014/main" id="{AC568277-DD9F-8F38-5968-6DF9B50C768E}"/>
                </a:ext>
              </a:extLst>
            </p:cNvPr>
            <p:cNvGrpSpPr/>
            <p:nvPr/>
          </p:nvGrpSpPr>
          <p:grpSpPr>
            <a:xfrm>
              <a:off x="1997756" y="3611831"/>
              <a:ext cx="926198" cy="406400"/>
              <a:chOff x="1590175" y="6032510"/>
              <a:chExt cx="926198" cy="406400"/>
            </a:xfrm>
          </p:grpSpPr>
          <p:sp>
            <p:nvSpPr>
              <p:cNvPr id="60" name="Rectangle 59">
                <a:extLst>
                  <a:ext uri="{FF2B5EF4-FFF2-40B4-BE49-F238E27FC236}">
                    <a16:creationId xmlns:a16="http://schemas.microsoft.com/office/drawing/2014/main" id="{BCB8266E-4ABA-2389-742D-FD99B67D693A}"/>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D1B262D8-9E27-B4A0-C7BE-3B19FD0CEDA9}"/>
                  </a:ext>
                </a:extLst>
              </p:cNvPr>
              <p:cNvSpPr/>
              <p:nvPr/>
            </p:nvSpPr>
            <p:spPr>
              <a:xfrm>
                <a:off x="1784140" y="6092546"/>
                <a:ext cx="69118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122">
                <a:extLst>
                  <a:ext uri="{FF2B5EF4-FFF2-40B4-BE49-F238E27FC236}">
                    <a16:creationId xmlns:a16="http://schemas.microsoft.com/office/drawing/2014/main" id="{E911D6AA-6B42-58F9-136B-18CD63782927}"/>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63" name="Oval 62">
                <a:extLst>
                  <a:ext uri="{FF2B5EF4-FFF2-40B4-BE49-F238E27FC236}">
                    <a16:creationId xmlns:a16="http://schemas.microsoft.com/office/drawing/2014/main" id="{E749E66D-0360-40BB-38A5-B70335C7D99B}"/>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Freeform 48">
                <a:extLst>
                  <a:ext uri="{FF2B5EF4-FFF2-40B4-BE49-F238E27FC236}">
                    <a16:creationId xmlns:a16="http://schemas.microsoft.com/office/drawing/2014/main" id="{76A95634-9C76-226E-3B96-025B12783F74}"/>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51" name="Graphic 2">
              <a:extLst>
                <a:ext uri="{FF2B5EF4-FFF2-40B4-BE49-F238E27FC236}">
                  <a16:creationId xmlns:a16="http://schemas.microsoft.com/office/drawing/2014/main" id="{C70F0D07-5BE1-35ED-13B1-2C90657060AF}"/>
                </a:ext>
              </a:extLst>
            </p:cNvPr>
            <p:cNvGrpSpPr/>
            <p:nvPr/>
          </p:nvGrpSpPr>
          <p:grpSpPr>
            <a:xfrm>
              <a:off x="2066238" y="3681850"/>
              <a:ext cx="283418" cy="283423"/>
              <a:chOff x="8736336" y="773976"/>
              <a:chExt cx="925001" cy="925018"/>
            </a:xfrm>
            <a:solidFill>
              <a:schemeClr val="bg1"/>
            </a:solidFill>
          </p:grpSpPr>
          <p:sp>
            <p:nvSpPr>
              <p:cNvPr id="52" name="Freeform 27">
                <a:extLst>
                  <a:ext uri="{FF2B5EF4-FFF2-40B4-BE49-F238E27FC236}">
                    <a16:creationId xmlns:a16="http://schemas.microsoft.com/office/drawing/2014/main" id="{841A8256-2048-8475-12BE-D62DF2469BBD}"/>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3" name="Freeform 28">
                <a:extLst>
                  <a:ext uri="{FF2B5EF4-FFF2-40B4-BE49-F238E27FC236}">
                    <a16:creationId xmlns:a16="http://schemas.microsoft.com/office/drawing/2014/main" id="{95E2300C-9B61-C4B0-EC0B-233BC0181CCC}"/>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4" name="Freeform 29">
                <a:extLst>
                  <a:ext uri="{FF2B5EF4-FFF2-40B4-BE49-F238E27FC236}">
                    <a16:creationId xmlns:a16="http://schemas.microsoft.com/office/drawing/2014/main" id="{C6CDE446-30A8-F56C-598C-7DB7E0DC642C}"/>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5" name="Freeform 31">
                <a:extLst>
                  <a:ext uri="{FF2B5EF4-FFF2-40B4-BE49-F238E27FC236}">
                    <a16:creationId xmlns:a16="http://schemas.microsoft.com/office/drawing/2014/main" id="{58D44702-B787-A428-E208-8A7D83C55CCD}"/>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6" name="Freeform 34">
                <a:extLst>
                  <a:ext uri="{FF2B5EF4-FFF2-40B4-BE49-F238E27FC236}">
                    <a16:creationId xmlns:a16="http://schemas.microsoft.com/office/drawing/2014/main" id="{BCCF654D-3241-79A6-39F1-25DD78C1AD2C}"/>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7" name="Freeform 35">
                <a:extLst>
                  <a:ext uri="{FF2B5EF4-FFF2-40B4-BE49-F238E27FC236}">
                    <a16:creationId xmlns:a16="http://schemas.microsoft.com/office/drawing/2014/main" id="{F666C057-3883-C6BD-1177-C9123870DF6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8" name="Freeform 36">
                <a:extLst>
                  <a:ext uri="{FF2B5EF4-FFF2-40B4-BE49-F238E27FC236}">
                    <a16:creationId xmlns:a16="http://schemas.microsoft.com/office/drawing/2014/main" id="{9AD43EA3-54B3-1633-1E1F-4EA435A475A3}"/>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3" name="Text Placeholder 7">
            <a:extLst>
              <a:ext uri="{FF2B5EF4-FFF2-40B4-BE49-F238E27FC236}">
                <a16:creationId xmlns:a16="http://schemas.microsoft.com/office/drawing/2014/main" id="{AB4C0781-8F5F-BC04-4193-17A7ED34A824}"/>
              </a:ext>
            </a:extLst>
          </p:cNvPr>
          <p:cNvSpPr txBox="1">
            <a:spLocks/>
          </p:cNvSpPr>
          <p:nvPr/>
        </p:nvSpPr>
        <p:spPr>
          <a:xfrm>
            <a:off x="2005179" y="5576490"/>
            <a:ext cx="4404700" cy="280261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Recognising early warning signs is an essential component of financial literacy in partnerships:</a:t>
            </a:r>
          </a:p>
          <a:p>
            <a:pPr marL="0" indent="0">
              <a:buNone/>
            </a:pPr>
            <a:br>
              <a:rPr lang="en-GB" sz="1200" b="1" dirty="0"/>
            </a:br>
            <a:r>
              <a:rPr lang="en-GB" sz="1200" dirty="0"/>
              <a:t>• Women should be attentive to patterns such as secrecy around budgeting, disproportionate scrutiny of their spending, exclusion from financial decisions, or the normalisation of unequal access to financial resources. </a:t>
            </a:r>
          </a:p>
          <a:p>
            <a:pPr marL="0" indent="0">
              <a:buNone/>
            </a:pPr>
            <a:endParaRPr lang="en-GB" sz="1200" dirty="0"/>
          </a:p>
          <a:p>
            <a:pPr marL="0" indent="0">
              <a:buNone/>
            </a:pPr>
            <a:r>
              <a:rPr lang="en-GB" sz="1200" dirty="0"/>
              <a:t>• Partners should feel empowered to expect transparency, shared decision-making, and mutual respect. </a:t>
            </a:r>
          </a:p>
          <a:p>
            <a:pPr marL="0" indent="0">
              <a:buNone/>
            </a:pPr>
            <a:endParaRPr lang="en-GB" sz="1200" dirty="0"/>
          </a:p>
          <a:p>
            <a:pPr marL="0" indent="0">
              <a:buNone/>
            </a:pPr>
            <a:r>
              <a:rPr lang="en-GB" sz="1200" dirty="0"/>
              <a:t>• In early adulthood, establishing clear boundaries and expectations can prevent harmful patterns from taking root. </a:t>
            </a:r>
          </a:p>
          <a:p>
            <a:pPr marL="0" indent="0">
              <a:buNone/>
            </a:pPr>
            <a:endParaRPr lang="en-GB" sz="1200" dirty="0"/>
          </a:p>
          <a:p>
            <a:pPr marL="0" indent="0">
              <a:buNone/>
            </a:pPr>
            <a:r>
              <a:rPr lang="en-GB" sz="1200" dirty="0"/>
              <a:t>• If concerns arise, seeking advice from trusted individuals, financial counsellors, or specialised support services can provide critical guidance and protection.</a:t>
            </a:r>
            <a:endParaRPr lang="en-US" sz="1200" dirty="0"/>
          </a:p>
        </p:txBody>
      </p:sp>
    </p:spTree>
    <p:extLst>
      <p:ext uri="{BB962C8B-B14F-4D97-AF65-F5344CB8AC3E}">
        <p14:creationId xmlns:p14="http://schemas.microsoft.com/office/powerpoint/2010/main" val="255187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683B5-2475-272C-3111-3017A49268D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FBAA197-C488-E086-59CA-D0679059D414}"/>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1531FE9C-A865-6628-9DF4-B19650E6F157}"/>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22482124-DDA3-4C1A-BABF-4A98EDA9AD53}"/>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FAC6CA6C-4E5E-AD0C-4922-4E672E7ABE3C}"/>
              </a:ext>
            </a:extLst>
          </p:cNvPr>
          <p:cNvSpPr>
            <a:spLocks noGrp="1"/>
          </p:cNvSpPr>
          <p:nvPr>
            <p:ph type="body" sz="quarter" idx="64"/>
          </p:nvPr>
        </p:nvSpPr>
        <p:spPr>
          <a:xfrm>
            <a:off x="1704813" y="1668347"/>
            <a:ext cx="5238428" cy="4318360"/>
          </a:xfrm>
        </p:spPr>
        <p:txBody>
          <a:bodyPr/>
          <a:lstStyle/>
          <a:p>
            <a:pPr marL="0" indent="0">
              <a:buNone/>
            </a:pPr>
            <a:r>
              <a:rPr lang="en-GB" sz="1400" b="1" dirty="0"/>
              <a:t>Activities</a:t>
            </a:r>
          </a:p>
          <a:p>
            <a:pPr marL="0" indent="0">
              <a:buNone/>
            </a:pPr>
            <a:endParaRPr lang="en-GB" sz="1400" b="1" dirty="0"/>
          </a:p>
          <a:p>
            <a:pPr marL="0" indent="0">
              <a:buNone/>
            </a:pPr>
            <a:r>
              <a:rPr lang="en-GB" sz="1200" b="1" dirty="0"/>
              <a:t>Financial Compatibility Test &amp; </a:t>
            </a:r>
            <a:r>
              <a:rPr lang="en-GB" sz="1200" b="1" dirty="0">
                <a:effectLst/>
                <a:latin typeface="Calibri" panose="020F0502020204030204" pitchFamily="34" charset="0"/>
                <a:ea typeface="Calibri" panose="020F0502020204030204" pitchFamily="34" charset="0"/>
              </a:rPr>
              <a:t>Relationship money styles quiz</a:t>
            </a:r>
            <a:endParaRPr lang="en-GB" sz="1200" b="1" dirty="0"/>
          </a:p>
          <a:p>
            <a:endParaRPr lang="en-GB" sz="1200" dirty="0"/>
          </a:p>
          <a:p>
            <a:pPr marL="0" indent="0">
              <a:buNone/>
            </a:pPr>
            <a:r>
              <a:rPr lang="en-GB" sz="1200" dirty="0"/>
              <a:t>Moving in together is a huge commitment, with financial matters being one of the top reasons for tension in relationships. From conversations about affordability to disagreements over household chores and social lives, open communication can be the key to a smooth transition. </a:t>
            </a:r>
          </a:p>
          <a:p>
            <a:pPr marL="0" indent="0">
              <a:buNone/>
            </a:pPr>
            <a:endParaRPr lang="en-GB" sz="1200" dirty="0"/>
          </a:p>
          <a:p>
            <a:pPr marL="0" indent="0">
              <a:buNone/>
            </a:pPr>
            <a:r>
              <a:rPr lang="en-GB" sz="1200" dirty="0"/>
              <a:t>The Financial Compatibility Test is made up of 10 questions designed to spark enlightening discussions and establish foundations for financial transparency to better prepare couples for living together. </a:t>
            </a:r>
          </a:p>
          <a:p>
            <a:pPr marL="0" indent="0">
              <a:buNone/>
            </a:pPr>
            <a:endParaRPr lang="en-GB" sz="1200" dirty="0"/>
          </a:p>
          <a:p>
            <a:pPr marL="0" indent="0">
              <a:buNone/>
            </a:pPr>
            <a:r>
              <a:rPr lang="en-GB" sz="1200" dirty="0"/>
              <a:t>Here are the 10 questions you should answer before moving together:</a:t>
            </a:r>
          </a:p>
          <a:p>
            <a:pPr marL="0" indent="0">
              <a:buNone/>
            </a:pPr>
            <a:endParaRPr lang="en-GB" sz="1200" dirty="0"/>
          </a:p>
          <a:p>
            <a:pPr marL="228600" indent="-228600">
              <a:lnSpc>
                <a:spcPct val="100000"/>
              </a:lnSpc>
              <a:buFont typeface="+mj-lt"/>
              <a:buAutoNum type="arabicPeriod"/>
            </a:pPr>
            <a:r>
              <a:rPr lang="en-GB" sz="1200" dirty="0"/>
              <a:t>What are your long-term financial goals? </a:t>
            </a:r>
          </a:p>
          <a:p>
            <a:pPr marL="228600" indent="-228600">
              <a:lnSpc>
                <a:spcPct val="100000"/>
              </a:lnSpc>
              <a:buFont typeface="+mj-lt"/>
              <a:buAutoNum type="arabicPeriod"/>
            </a:pPr>
            <a:r>
              <a:rPr lang="en-GB" sz="1200" dirty="0"/>
              <a:t>How do you currently approach budgeting and expenditure? </a:t>
            </a:r>
          </a:p>
          <a:p>
            <a:pPr marL="228600" indent="-228600">
              <a:lnSpc>
                <a:spcPct val="100000"/>
              </a:lnSpc>
              <a:buFont typeface="+mj-lt"/>
              <a:buAutoNum type="arabicPeriod"/>
            </a:pPr>
            <a:r>
              <a:rPr lang="en-GB" sz="1200" dirty="0"/>
              <a:t>Do you have outstanding debts or financial obligations? </a:t>
            </a:r>
          </a:p>
          <a:p>
            <a:pPr marL="228600" indent="-228600">
              <a:lnSpc>
                <a:spcPct val="100000"/>
              </a:lnSpc>
              <a:buFont typeface="+mj-lt"/>
              <a:buAutoNum type="arabicPeriod"/>
            </a:pPr>
            <a:r>
              <a:rPr lang="en-GB" sz="1200" dirty="0"/>
              <a:t>What are your perspectives on joint accounts? </a:t>
            </a:r>
          </a:p>
          <a:p>
            <a:pPr marL="228600" indent="-228600">
              <a:lnSpc>
                <a:spcPct val="100000"/>
              </a:lnSpc>
              <a:buFont typeface="+mj-lt"/>
              <a:buAutoNum type="arabicPeriod"/>
            </a:pPr>
            <a:r>
              <a:rPr lang="en-GB" sz="1200" dirty="0"/>
              <a:t>How do you envision dividing household expenses? </a:t>
            </a:r>
          </a:p>
          <a:p>
            <a:pPr marL="228600" indent="-228600">
              <a:lnSpc>
                <a:spcPct val="100000"/>
              </a:lnSpc>
              <a:buFont typeface="+mj-lt"/>
              <a:buAutoNum type="arabicPeriod"/>
            </a:pPr>
            <a:r>
              <a:rPr lang="en-GB" sz="1200" dirty="0"/>
              <a:t>What are your attitudes towards saving money? </a:t>
            </a:r>
          </a:p>
          <a:p>
            <a:pPr marL="228600" indent="-228600">
              <a:lnSpc>
                <a:spcPct val="100000"/>
              </a:lnSpc>
              <a:buFont typeface="+mj-lt"/>
              <a:buAutoNum type="arabicPeriod"/>
            </a:pPr>
            <a:r>
              <a:rPr lang="en-GB" sz="1200" dirty="0"/>
              <a:t>Have you had any financial challenges in the past? </a:t>
            </a:r>
          </a:p>
          <a:p>
            <a:pPr marL="228600" indent="-228600">
              <a:lnSpc>
                <a:spcPct val="100000"/>
              </a:lnSpc>
              <a:buFont typeface="+mj-lt"/>
              <a:buAutoNum type="arabicPeriod"/>
            </a:pPr>
            <a:r>
              <a:rPr lang="en-GB" sz="1200" dirty="0"/>
              <a:t>How would you manage unexpected expenses or emergencies? </a:t>
            </a:r>
          </a:p>
          <a:p>
            <a:pPr marL="228600" indent="-228600">
              <a:lnSpc>
                <a:spcPct val="100000"/>
              </a:lnSpc>
              <a:buFont typeface="+mj-lt"/>
              <a:buAutoNum type="arabicPeriod"/>
            </a:pPr>
            <a:r>
              <a:rPr lang="en-GB" sz="1200" dirty="0"/>
              <a:t>What do you think about keeping your financial independence while in the relationship? </a:t>
            </a:r>
          </a:p>
          <a:p>
            <a:pPr marL="228600" indent="-228600">
              <a:lnSpc>
                <a:spcPct val="100000"/>
              </a:lnSpc>
              <a:buFont typeface="+mj-lt"/>
              <a:buAutoNum type="arabicPeriod"/>
            </a:pPr>
            <a:r>
              <a:rPr lang="en-GB" sz="1200" dirty="0"/>
              <a:t>Are there any financial deal-breakers or non-negotiables for you?</a:t>
            </a:r>
          </a:p>
          <a:p>
            <a:pPr marL="0" indent="0">
              <a:buNone/>
            </a:pPr>
            <a:endParaRPr lang="en-GB" sz="12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93DF6AC1-3209-DE17-3799-5F1D613F15F8}"/>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6722DA08-B601-89FE-98A5-FB01C2CE6D62}"/>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FD9FB36-3EC7-1806-A166-28DD24A741AC}"/>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3F04B7EF-8244-A01B-573B-D752EBAE92F0}"/>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BF7E4D07-E1CE-3279-344A-E099BDD4134E}"/>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9517FA55-D160-DA21-7F8F-BCC5DCABD2D8}"/>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1B0E458A-89E7-C78D-7FE5-0778320797D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23F8FA76-AE01-DC8F-AA0E-43517EF850E9}"/>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01D12891-2B5C-3C2E-4FD9-27F8A4427F09}"/>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26DA1F0F-8CCC-A0BE-87FE-FA8C50841736}"/>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79F35A3D-8762-930B-2627-1F4D53337565}"/>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5721BA01-24AC-6484-A2FF-93CE77657666}"/>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396F57CE-756C-8058-9542-1DC8673766D6}"/>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7C5ACB1D-049B-47CB-8160-9EA50C3CB413}"/>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9EAD6D93-29D8-A18E-B8E4-B0D922DAF2E7}"/>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C386BF47-5828-81DB-77A1-BD3FC8CD5D7F}"/>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43582C59-5F0A-7689-3861-2A3CB9D665AC}"/>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B19054E3-F958-9EB4-73A4-BA43CE8B7B09}"/>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41" name="Rounded Rectangle 67">
            <a:extLst>
              <a:ext uri="{FF2B5EF4-FFF2-40B4-BE49-F238E27FC236}">
                <a16:creationId xmlns:a16="http://schemas.microsoft.com/office/drawing/2014/main" id="{AFE9C95D-1749-67F8-217F-8887C1F350B7}"/>
              </a:ext>
            </a:extLst>
          </p:cNvPr>
          <p:cNvSpPr/>
          <p:nvPr/>
        </p:nvSpPr>
        <p:spPr>
          <a:xfrm>
            <a:off x="4256915" y="7383438"/>
            <a:ext cx="2366284" cy="2327755"/>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2" name="Group 41">
            <a:extLst>
              <a:ext uri="{FF2B5EF4-FFF2-40B4-BE49-F238E27FC236}">
                <a16:creationId xmlns:a16="http://schemas.microsoft.com/office/drawing/2014/main" id="{61B6EC92-05FF-91B1-5F34-0C7219BF9B74}"/>
              </a:ext>
            </a:extLst>
          </p:cNvPr>
          <p:cNvGrpSpPr/>
          <p:nvPr/>
        </p:nvGrpSpPr>
        <p:grpSpPr>
          <a:xfrm>
            <a:off x="4462267" y="7167016"/>
            <a:ext cx="1181142" cy="406400"/>
            <a:chOff x="1997756" y="3611831"/>
            <a:chExt cx="1042162" cy="406400"/>
          </a:xfrm>
        </p:grpSpPr>
        <p:grpSp>
          <p:nvGrpSpPr>
            <p:cNvPr id="43" name="Group 42">
              <a:extLst>
                <a:ext uri="{FF2B5EF4-FFF2-40B4-BE49-F238E27FC236}">
                  <a16:creationId xmlns:a16="http://schemas.microsoft.com/office/drawing/2014/main" id="{CF5CAD06-5E88-39CA-10C9-D830E3C7FCC4}"/>
                </a:ext>
              </a:extLst>
            </p:cNvPr>
            <p:cNvGrpSpPr/>
            <p:nvPr/>
          </p:nvGrpSpPr>
          <p:grpSpPr>
            <a:xfrm>
              <a:off x="1997756" y="3611831"/>
              <a:ext cx="1042162" cy="406400"/>
              <a:chOff x="1590175" y="6032510"/>
              <a:chExt cx="1042162" cy="406400"/>
            </a:xfrm>
          </p:grpSpPr>
          <p:sp>
            <p:nvSpPr>
              <p:cNvPr id="52" name="Rectangle 51">
                <a:extLst>
                  <a:ext uri="{FF2B5EF4-FFF2-40B4-BE49-F238E27FC236}">
                    <a16:creationId xmlns:a16="http://schemas.microsoft.com/office/drawing/2014/main" id="{2F69BED7-3546-A9A1-F3CB-1C9D0837D5F0}"/>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679C4150-202E-1356-159F-DF992BE5D0C6}"/>
                  </a:ext>
                </a:extLst>
              </p:cNvPr>
              <p:cNvSpPr/>
              <p:nvPr/>
            </p:nvSpPr>
            <p:spPr>
              <a:xfrm>
                <a:off x="1784140" y="6092546"/>
                <a:ext cx="69118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ext Placeholder 122">
                <a:extLst>
                  <a:ext uri="{FF2B5EF4-FFF2-40B4-BE49-F238E27FC236}">
                    <a16:creationId xmlns:a16="http://schemas.microsoft.com/office/drawing/2014/main" id="{0BD586FE-0175-B77A-0ED6-5D2BA20AC60A}"/>
                  </a:ext>
                </a:extLst>
              </p:cNvPr>
              <p:cNvSpPr txBox="1">
                <a:spLocks/>
              </p:cNvSpPr>
              <p:nvPr/>
            </p:nvSpPr>
            <p:spPr>
              <a:xfrm>
                <a:off x="1981384" y="6096239"/>
                <a:ext cx="650953"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Quiz</a:t>
                </a:r>
              </a:p>
            </p:txBody>
          </p:sp>
          <p:sp>
            <p:nvSpPr>
              <p:cNvPr id="55" name="Oval 54">
                <a:extLst>
                  <a:ext uri="{FF2B5EF4-FFF2-40B4-BE49-F238E27FC236}">
                    <a16:creationId xmlns:a16="http://schemas.microsoft.com/office/drawing/2014/main" id="{8EC64948-8D36-46D3-0E74-E16EF5BE4BEC}"/>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Freeform 48">
                <a:extLst>
                  <a:ext uri="{FF2B5EF4-FFF2-40B4-BE49-F238E27FC236}">
                    <a16:creationId xmlns:a16="http://schemas.microsoft.com/office/drawing/2014/main" id="{D494001A-F1FB-77AF-5D7C-4C998C39A5EA}"/>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44" name="Graphic 2">
              <a:extLst>
                <a:ext uri="{FF2B5EF4-FFF2-40B4-BE49-F238E27FC236}">
                  <a16:creationId xmlns:a16="http://schemas.microsoft.com/office/drawing/2014/main" id="{8FC9E2B8-F485-D4F3-3590-9F1D0572C1CB}"/>
                </a:ext>
              </a:extLst>
            </p:cNvPr>
            <p:cNvGrpSpPr/>
            <p:nvPr/>
          </p:nvGrpSpPr>
          <p:grpSpPr>
            <a:xfrm>
              <a:off x="2066238" y="3681850"/>
              <a:ext cx="283418" cy="283423"/>
              <a:chOff x="8736336" y="773976"/>
              <a:chExt cx="925001" cy="925018"/>
            </a:xfrm>
            <a:solidFill>
              <a:schemeClr val="bg1"/>
            </a:solidFill>
          </p:grpSpPr>
          <p:sp>
            <p:nvSpPr>
              <p:cNvPr id="45" name="Freeform 27">
                <a:extLst>
                  <a:ext uri="{FF2B5EF4-FFF2-40B4-BE49-F238E27FC236}">
                    <a16:creationId xmlns:a16="http://schemas.microsoft.com/office/drawing/2014/main" id="{D8D35D5B-2D32-B2F3-E034-B98EB2AE74B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46" name="Freeform 28">
                <a:extLst>
                  <a:ext uri="{FF2B5EF4-FFF2-40B4-BE49-F238E27FC236}">
                    <a16:creationId xmlns:a16="http://schemas.microsoft.com/office/drawing/2014/main" id="{F39357A7-741C-0B79-3EB3-38915C722FF2}"/>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47" name="Freeform 29">
                <a:extLst>
                  <a:ext uri="{FF2B5EF4-FFF2-40B4-BE49-F238E27FC236}">
                    <a16:creationId xmlns:a16="http://schemas.microsoft.com/office/drawing/2014/main" id="{6D4EDA06-E25D-1AD9-5B0A-1469A6FBA67B}"/>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48" name="Freeform 31">
                <a:extLst>
                  <a:ext uri="{FF2B5EF4-FFF2-40B4-BE49-F238E27FC236}">
                    <a16:creationId xmlns:a16="http://schemas.microsoft.com/office/drawing/2014/main" id="{F328F55A-6080-440A-64ED-E521ABBD87D7}"/>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49" name="Freeform 34">
                <a:extLst>
                  <a:ext uri="{FF2B5EF4-FFF2-40B4-BE49-F238E27FC236}">
                    <a16:creationId xmlns:a16="http://schemas.microsoft.com/office/drawing/2014/main" id="{4EEADE39-9FDD-8956-9872-B0B1A9398B3F}"/>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0" name="Freeform 35">
                <a:extLst>
                  <a:ext uri="{FF2B5EF4-FFF2-40B4-BE49-F238E27FC236}">
                    <a16:creationId xmlns:a16="http://schemas.microsoft.com/office/drawing/2014/main" id="{AFF15C0D-AC5F-6A5B-BDF3-033B20FDC71D}"/>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1" name="Freeform 36">
                <a:extLst>
                  <a:ext uri="{FF2B5EF4-FFF2-40B4-BE49-F238E27FC236}">
                    <a16:creationId xmlns:a16="http://schemas.microsoft.com/office/drawing/2014/main" id="{8392895C-DECD-0DFA-4334-57C7609822CA}"/>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57" name="Text Placeholder 7">
            <a:extLst>
              <a:ext uri="{FF2B5EF4-FFF2-40B4-BE49-F238E27FC236}">
                <a16:creationId xmlns:a16="http://schemas.microsoft.com/office/drawing/2014/main" id="{2C061477-BE0C-095A-EF33-C35B77211774}"/>
              </a:ext>
            </a:extLst>
          </p:cNvPr>
          <p:cNvSpPr txBox="1">
            <a:spLocks/>
          </p:cNvSpPr>
          <p:nvPr/>
        </p:nvSpPr>
        <p:spPr>
          <a:xfrm>
            <a:off x="4462267" y="7763393"/>
            <a:ext cx="2056432" cy="2093937"/>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200" b="1" dirty="0"/>
              <a:t>Love and Money Quiz</a:t>
            </a:r>
          </a:p>
          <a:p>
            <a:pPr marL="0" indent="0">
              <a:buNone/>
            </a:pPr>
            <a:endParaRPr lang="en-GB" sz="1200" dirty="0"/>
          </a:p>
          <a:p>
            <a:pPr marL="0" indent="0">
              <a:buNone/>
            </a:pPr>
            <a:r>
              <a:rPr lang="en-GB" sz="1200" dirty="0"/>
              <a:t>Follow the link below to complete the Love &amp; Money Quiz:</a:t>
            </a:r>
          </a:p>
          <a:p>
            <a:pPr marL="0" indent="0">
              <a:buNone/>
            </a:pPr>
            <a:r>
              <a:rPr lang="en-GB" sz="1200" dirty="0"/>
              <a:t> </a:t>
            </a:r>
            <a:r>
              <a:rPr lang="en-GB" sz="1200" dirty="0">
                <a:hlinkClick r:id="rId2"/>
              </a:rPr>
              <a:t>https://www.getsmarteraboutmoney.ca/tools/love-and-money-quiz/</a:t>
            </a:r>
            <a:r>
              <a:rPr lang="en-GB" sz="1200" dirty="0"/>
              <a:t> </a:t>
            </a:r>
            <a:endParaRPr lang="en-US" sz="1200" dirty="0"/>
          </a:p>
        </p:txBody>
      </p:sp>
    </p:spTree>
    <p:extLst>
      <p:ext uri="{BB962C8B-B14F-4D97-AF65-F5344CB8AC3E}">
        <p14:creationId xmlns:p14="http://schemas.microsoft.com/office/powerpoint/2010/main" val="1126005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3DEBB-3059-F255-03FF-025E386C519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D8C4264-4E1B-537F-0235-E2D9366D124E}"/>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BC4575A4-C20E-496E-CB6E-3638213C715A}"/>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A99845BF-4058-96F5-5E85-4B53E0505233}"/>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3BD44CFB-A817-AA6D-D822-005EC18CCD6F}"/>
              </a:ext>
            </a:extLst>
          </p:cNvPr>
          <p:cNvSpPr>
            <a:spLocks noGrp="1"/>
          </p:cNvSpPr>
          <p:nvPr>
            <p:ph type="body" sz="quarter" idx="64"/>
          </p:nvPr>
        </p:nvSpPr>
        <p:spPr>
          <a:xfrm>
            <a:off x="1704813" y="1874521"/>
            <a:ext cx="5238428" cy="7972339"/>
          </a:xfrm>
        </p:spPr>
        <p:txBody>
          <a:bodyPr/>
          <a:lstStyle/>
          <a:p>
            <a:pPr marL="0" indent="0">
              <a:buNone/>
            </a:pPr>
            <a:r>
              <a:rPr lang="en-GB" sz="1200" b="1" dirty="0"/>
              <a:t>Practice creating a shared budget for a household</a:t>
            </a:r>
          </a:p>
          <a:p>
            <a:endParaRPr lang="en-GB" sz="1200" dirty="0"/>
          </a:p>
          <a:p>
            <a:pPr marL="0" indent="0">
              <a:buNone/>
            </a:pPr>
            <a:r>
              <a:rPr lang="en-GB" sz="1200" dirty="0"/>
              <a:t>Managing household expenses is an essential, though sometimes difficult, task. Whether your household has two incomes or one, it is important to know how you are spending your money and where financial improvements can be made. Budgeting may seem daunting because it implies cutting back on some of your more fun expenditures and involves putting together a worksheet or a spreadsheet. But it doesn't have to be as hard as it sounds. </a:t>
            </a:r>
          </a:p>
          <a:p>
            <a:pPr marL="0" indent="0">
              <a:buNone/>
            </a:pPr>
            <a:endParaRPr lang="en-GB" sz="1200" dirty="0"/>
          </a:p>
          <a:p>
            <a:pPr marL="0" indent="0">
              <a:buNone/>
            </a:pPr>
            <a:r>
              <a:rPr lang="en-GB" sz="1200" dirty="0"/>
              <a:t>You will first need to organize your household budget and determine how much income you and your partner earn. Then, you will have to calculate your monthly expenses, putting expenses into four different categories:</a:t>
            </a:r>
          </a:p>
          <a:p>
            <a:pPr marL="0" indent="0">
              <a:buNone/>
            </a:pPr>
            <a:endParaRPr lang="en-GB" sz="1200" dirty="0"/>
          </a:p>
          <a:p>
            <a:pPr marL="228600" indent="-228600">
              <a:lnSpc>
                <a:spcPct val="100000"/>
              </a:lnSpc>
              <a:buFont typeface="+mj-lt"/>
              <a:buAutoNum type="arabicPeriod"/>
            </a:pPr>
            <a:r>
              <a:rPr lang="en-GB" sz="1200" dirty="0"/>
              <a:t>Savings, which involves retirement and emergency funds; </a:t>
            </a:r>
          </a:p>
          <a:p>
            <a:pPr marL="228600" indent="-228600">
              <a:lnSpc>
                <a:spcPct val="100000"/>
              </a:lnSpc>
              <a:buFont typeface="+mj-lt"/>
              <a:buAutoNum type="arabicPeriod"/>
            </a:pPr>
            <a:r>
              <a:rPr lang="en-GB" sz="1200" dirty="0"/>
              <a:t>Bills and loans, which might include student loans, mortgages or credit card bills; </a:t>
            </a:r>
          </a:p>
          <a:p>
            <a:pPr marL="228600" indent="-228600">
              <a:lnSpc>
                <a:spcPct val="100000"/>
              </a:lnSpc>
              <a:buFont typeface="+mj-lt"/>
              <a:buAutoNum type="arabicPeriod"/>
            </a:pPr>
            <a:r>
              <a:rPr lang="en-GB" sz="1200" dirty="0"/>
              <a:t>Necessary expenses, such as food, clothing, rent and utilities; and </a:t>
            </a:r>
          </a:p>
          <a:p>
            <a:pPr marL="228600" indent="-228600">
              <a:lnSpc>
                <a:spcPct val="100000"/>
              </a:lnSpc>
              <a:buFont typeface="+mj-lt"/>
              <a:buAutoNum type="arabicPeriod"/>
            </a:pPr>
            <a:r>
              <a:rPr lang="en-GB" sz="1200" dirty="0"/>
              <a:t>Fun and recreation, which includes everything else, such as a vacation or date night money</a:t>
            </a:r>
          </a:p>
          <a:p>
            <a:pPr marL="0" indent="0">
              <a:buNone/>
            </a:pPr>
            <a:endParaRPr lang="en-GB" sz="1200" dirty="0"/>
          </a:p>
          <a:p>
            <a:pPr marL="0" indent="0">
              <a:buNone/>
            </a:pPr>
            <a:endParaRPr lang="en-US" dirty="0"/>
          </a:p>
          <a:p>
            <a:pPr marL="0" indent="0">
              <a:buNone/>
            </a:pPr>
            <a:r>
              <a:rPr kumimoji="0" lang="en-GB" sz="12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How to divide expenses </a:t>
            </a:r>
          </a:p>
          <a:p>
            <a:pPr marL="0" indent="0">
              <a:buNone/>
            </a:pPr>
            <a:endParaRPr kumimoji="0" lang="en-GB" sz="12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endParaRPr>
          </a:p>
          <a:p>
            <a:pPr marL="0" indent="0">
              <a:buNone/>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The next step is where family finances will differ from those of a single person. You will have to determine how payment will be split up. There are several ways a couple can decide how to divide financial responsibilities.</a:t>
            </a:r>
          </a:p>
          <a:p>
            <a:pPr marL="0" indent="0">
              <a:buNone/>
            </a:pPr>
            <a:endParaRPr lang="en-GB" sz="1200" dirty="0"/>
          </a:p>
          <a:p>
            <a:pPr marL="228600" indent="-228600">
              <a:buFont typeface="+mj-lt"/>
              <a:buAutoNum type="alphaLcPeriod"/>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One way is to have a joint checking account, where both people deposit the same amount from their respective pay checks. This amount is determined by adding up all shared expenses from the categories above and dividing it in two. </a:t>
            </a:r>
            <a:r>
              <a:rPr lang="en-GB" sz="1200" dirty="0"/>
              <a:t>T</a:t>
            </a: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he remaining money is put into individual accounts, where each partner choose how to spend, save or invest the remainder of the money. </a:t>
            </a:r>
          </a:p>
          <a:p>
            <a:pPr marL="228600" indent="-228600">
              <a:buFont typeface="+mj-lt"/>
              <a:buAutoNum type="alphaLcPeriod"/>
            </a:pPr>
            <a:endParaRPr lang="en-GB" sz="1200" dirty="0"/>
          </a:p>
          <a:p>
            <a:pPr marL="228600" indent="-228600">
              <a:buFont typeface="+mj-lt"/>
              <a:buAutoNum type="alphaLcPeriod"/>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Another way also involves a joint checking account, but this time, each person puts the same percentage of their pay check into the account. This way, the partner that earns more also contributes more to the account. </a:t>
            </a:r>
            <a:r>
              <a:rPr lang="en-GB" sz="1200" dirty="0"/>
              <a:t>T</a:t>
            </a: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he remaining money is put into individual accounts, where each partner choose how to spend, save or invest the remainder of the money. </a:t>
            </a:r>
          </a:p>
          <a:p>
            <a:pPr marL="228600" indent="-228600">
              <a:buFont typeface="+mj-lt"/>
              <a:buAutoNum type="alphaLcPeriod"/>
            </a:pPr>
            <a:endParaRPr lang="en-GB" sz="1200" dirty="0"/>
          </a:p>
          <a:p>
            <a:pPr marL="228600" indent="-228600">
              <a:buFont typeface="+mj-lt"/>
              <a:buAutoNum type="alphaLcPeriod"/>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A third way would be to share all accounts and expenses. In this model, both partners put their money into the same account. All expenses are paid from this account and the couple decides together how to use the rest of the money.</a:t>
            </a:r>
          </a:p>
          <a:p>
            <a:pPr marL="0" indent="0">
              <a:buNone/>
            </a:pPr>
            <a:endParaRPr lang="en-GB" sz="1200" dirty="0"/>
          </a:p>
          <a:p>
            <a:pPr marL="0" indent="0">
              <a:buNone/>
            </a:pPr>
            <a:endParaRPr lang="en-GB" sz="1200" b="1" dirty="0"/>
          </a:p>
          <a:p>
            <a:pPr marL="0" indent="0">
              <a:buNone/>
            </a:pPr>
            <a:r>
              <a:rPr lang="en-GB" sz="1200" b="1" dirty="0"/>
              <a:t>Plan to save together </a:t>
            </a:r>
          </a:p>
          <a:p>
            <a:pPr marL="0" indent="0">
              <a:buNone/>
            </a:pPr>
            <a:endParaRPr lang="en-GB" sz="1200" b="1" dirty="0"/>
          </a:p>
          <a:p>
            <a:pPr marL="0" indent="0">
              <a:buNone/>
            </a:pPr>
            <a:r>
              <a:rPr lang="en-GB" sz="1200" dirty="0"/>
              <a:t>Once you determine how to divide expenses, you and your partner will want to determine what your financial goals are. Do you plan to start a family? Do you want to buy a home? Do you hope to take a family vacation?</a:t>
            </a:r>
          </a:p>
          <a:p>
            <a:pPr marL="0" indent="0">
              <a:buNone/>
            </a:pPr>
            <a:endParaRPr lang="en-GB" sz="12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959FEDB9-1390-74BB-B80E-E8C2168B703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5D9CA83C-B527-5EC5-8B08-EC8214D772AC}"/>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0F1FF7DA-A6FD-8CD2-9224-270FD07F55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8E8C768F-A7C4-C174-ABC5-95CB768C801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D776249E-04BC-1ACF-143E-BBA8E6C56339}"/>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F398D665-C17D-B107-2B88-84A457F70661}"/>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15FCD880-8D5F-CB6D-5DCE-78BE92AAE7C6}"/>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712D7069-AC31-B2A0-84FA-78E24B0654AD}"/>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AD198E6C-0269-5918-6CC2-936936BFD614}"/>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93493262-3919-4A93-3E8D-CB7F777D3CB1}"/>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ECC8B8EB-C8A9-C064-14F1-1BA89E3EC3B8}"/>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47E5CF57-DA2F-BEC5-7CAF-7495A4953F04}"/>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98D0B6E1-E8CF-5C3F-8216-0DEE524AA076}"/>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3AF736E1-C8B2-5A37-61F9-83EB8C3EB19C}"/>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8EE3DA48-60D9-8A13-95E3-330950704492}"/>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F39A5F1A-8C2F-C966-8AB0-BD458A1C3B6C}"/>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F0F1F7AE-9690-4A03-76C4-069A7A2418CF}"/>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8F2486F4-2C94-C3CB-E301-D218559C6980}"/>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710888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3129D-7C79-DB1A-6325-8E62CDDA025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C8E0033-58EC-9DF8-EFE3-9F1A2A20199E}"/>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F2A81C61-07C6-A732-0F58-8985324B3F34}"/>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44219D6A-7306-BA5A-DAD1-0D076E031E3A}"/>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D1B150A9-B5D0-A215-B3CF-CD66D5F4655A}"/>
              </a:ext>
            </a:extLst>
          </p:cNvPr>
          <p:cNvSpPr>
            <a:spLocks noGrp="1"/>
          </p:cNvSpPr>
          <p:nvPr>
            <p:ph type="body" sz="quarter" idx="64"/>
          </p:nvPr>
        </p:nvSpPr>
        <p:spPr>
          <a:xfrm>
            <a:off x="1704813" y="1874521"/>
            <a:ext cx="5238428" cy="6707184"/>
          </a:xfrm>
        </p:spPr>
        <p:txBody>
          <a:bodyPr/>
          <a:lstStyle/>
          <a:p>
            <a:pPr marL="0" indent="0">
              <a:buNone/>
            </a:pPr>
            <a:r>
              <a:rPr lang="en-GB" sz="1200" dirty="0"/>
              <a:t>Decide what you are saving for and choose a deadline and then analyse your current household expenses and identify areas where you can begin to cut back.</a:t>
            </a:r>
          </a:p>
          <a:p>
            <a:pPr marL="0" indent="0">
              <a:buNone/>
            </a:pPr>
            <a:r>
              <a:rPr lang="en-GB" sz="1200" dirty="0"/>
              <a:t>When a couple takes the time to talk about what they want to save for, it can give them more incentive to stick to their budget. </a:t>
            </a:r>
          </a:p>
          <a:p>
            <a:pPr marL="0" indent="0">
              <a:buNone/>
            </a:pPr>
            <a:endParaRPr lang="en-GB" sz="1200" dirty="0"/>
          </a:p>
          <a:p>
            <a:pPr marL="0" indent="0">
              <a:buNone/>
            </a:pPr>
            <a:r>
              <a:rPr lang="en-GB" sz="1200" b="1" dirty="0"/>
              <a:t>Plan for spending</a:t>
            </a:r>
          </a:p>
          <a:p>
            <a:pPr marL="0" indent="0">
              <a:buNone/>
            </a:pPr>
            <a:endParaRPr lang="en-GB" sz="1200" b="1" dirty="0"/>
          </a:p>
          <a:p>
            <a:pPr marL="0" indent="0">
              <a:buNone/>
            </a:pPr>
            <a:r>
              <a:rPr lang="en-GB" sz="1200" dirty="0"/>
              <a:t>After you have determined what your expenses are, how they will be paid for and what your financial goals are, figure out your plan for spending:</a:t>
            </a:r>
            <a:endParaRPr lang="en-GB" sz="1200" b="1" dirty="0"/>
          </a:p>
          <a:p>
            <a:pPr marL="0" indent="0">
              <a:buNone/>
            </a:pPr>
            <a:endParaRPr lang="en-GB" sz="1200" dirty="0"/>
          </a:p>
          <a:p>
            <a:r>
              <a:rPr lang="en-GB" sz="1200" dirty="0"/>
              <a:t>Having joint checking accounts with a debit card or a shared credit card gives you the opportunity to make necessary purchases easily. </a:t>
            </a:r>
          </a:p>
          <a:p>
            <a:r>
              <a:rPr lang="en-GB" sz="1200" dirty="0"/>
              <a:t>Money tracking apps can help to keep you and your partner on target. </a:t>
            </a:r>
          </a:p>
          <a:p>
            <a:r>
              <a:rPr lang="en-GB" sz="1200" dirty="0"/>
              <a:t>A spreadsheet you both have access to or even a pen and paper kept in a safe place can also be effective. </a:t>
            </a:r>
          </a:p>
          <a:p>
            <a:r>
              <a:rPr lang="en-GB" sz="1200" dirty="0"/>
              <a:t>Some financial institutions have personal financial management tools available to their customers to help with budgeting and track spending. </a:t>
            </a:r>
          </a:p>
          <a:p>
            <a:pPr marL="0" indent="0">
              <a:buNone/>
            </a:pPr>
            <a:endParaRPr lang="en-GB" sz="1200" dirty="0"/>
          </a:p>
          <a:p>
            <a:pPr marL="0" indent="0">
              <a:buNone/>
            </a:pPr>
            <a:r>
              <a:rPr lang="en-GB" sz="1200" dirty="0"/>
              <a:t>Staying on budget can be harder to execute in real life than it is to plan on paper. If you or your partner go off-budget once in awhile, don't get discouraged; money management is a skill that needs to be practiced before it is mastered. The important thing in managing dual income streams is honesty, communication and a willingness to adjust when necessary.</a:t>
            </a:r>
            <a:endParaRPr lang="en-US" sz="12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51D4AC42-E796-BA21-9A99-698EC1F07FC8}"/>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3A47FBD6-AE0A-5F01-08F4-557C0EDB6530}"/>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A7BFAA75-5EF0-5885-7213-28770B1DDD8E}"/>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05F79A9D-A619-C4FB-A01E-24A0492543F0}"/>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F5710D54-00A6-302B-E184-0601F132A788}"/>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D21DF2F0-7743-D9DA-C732-3D8D88F1C817}"/>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B50919B4-92C0-BFF1-819D-35D050FD1307}"/>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B82A62D6-80A3-FDB2-F504-7EF9E09F34D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A14927E9-E73F-DA99-FF73-E8114FC1083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63E8FFC3-DDC0-5FD9-4AFD-E61661FCB6E5}"/>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8ECB9CF9-9096-BCC4-FCB9-424386135A3D}"/>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DBB6EEC4-FBBB-7824-766F-23C72A95FA77}"/>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2DE0ADDA-884F-0012-3E79-567E2BFD474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D6C8E620-E439-0710-C223-3630EE110A9E}"/>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AA51FDA8-FB25-948E-5E47-B5C79375E6E3}"/>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9E991B87-03BC-9954-E781-B76E2C8082DE}"/>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1D231AC2-6EC9-C810-B331-A367452306AA}"/>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739DA267-42CF-1CBF-6743-C4EF9659EB36}"/>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774800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DC6FB-8545-9AC8-087D-6AFFA56B3D1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7B83E51-151C-FD2F-586B-20552CFFB432}"/>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49E4058B-A7AA-E962-8D32-F5987D761EFD}"/>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43E6B91B-CEA8-E04E-046E-EEA90E11542F}"/>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0FFF44E3-5D0D-0F5E-24E3-8E9FA53C8559}"/>
              </a:ext>
            </a:extLst>
          </p:cNvPr>
          <p:cNvSpPr>
            <a:spLocks noGrp="1"/>
          </p:cNvSpPr>
          <p:nvPr>
            <p:ph type="body" sz="quarter" idx="64"/>
          </p:nvPr>
        </p:nvSpPr>
        <p:spPr>
          <a:xfrm>
            <a:off x="1704813" y="1874521"/>
            <a:ext cx="5238428" cy="7972339"/>
          </a:xfrm>
        </p:spPr>
        <p:txBody>
          <a:bodyPr/>
          <a:lstStyle/>
          <a:p>
            <a:pPr marL="0" indent="0">
              <a:buNone/>
            </a:pPr>
            <a:r>
              <a:rPr lang="en-GB" sz="1200" b="1" dirty="0"/>
              <a:t>Scenario analysis: What would you do if your partner made all financial decisions? </a:t>
            </a:r>
          </a:p>
          <a:p>
            <a:endParaRPr lang="en-GB" sz="1200" dirty="0"/>
          </a:p>
          <a:p>
            <a:pPr marL="0" indent="0">
              <a:buNone/>
            </a:pPr>
            <a:r>
              <a:rPr lang="en-GB" sz="1200" dirty="0"/>
              <a:t>Being equally plugged into the household finances isn’t just a matter of principle. It is, in itself, a matter of financial security. Through divorce or widowhood, 8 out of 10 women will end up solely responsible for their financial security during their lives. By abdicating responsibility for long-term financial decisions to a spouse or partner, women risk being unprepared to effectively deal with events that have a major impact on their quality of life.</a:t>
            </a:r>
          </a:p>
          <a:p>
            <a:pPr marL="0" indent="0">
              <a:buNone/>
            </a:pPr>
            <a:endParaRPr lang="en-GB" sz="1200" dirty="0"/>
          </a:p>
          <a:p>
            <a:pPr marL="0" indent="0">
              <a:buNone/>
            </a:pPr>
            <a:r>
              <a:rPr lang="en-GB" sz="1200" dirty="0"/>
              <a:t>Amongst t</a:t>
            </a: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he main reasons w</a:t>
            </a:r>
            <a:r>
              <a:rPr lang="en-GB" sz="1200" dirty="0"/>
              <a:t>hy are women ceding control of financial plans to a spouse are a lack of knowledge, lack of time, not wanting to upset the status quo, and lack of hands-on experience. While abdicating control may help keep the peace in a relationship for the near term, there are dangerous long-term consequences.</a:t>
            </a:r>
          </a:p>
          <a:p>
            <a:pPr marL="0" indent="0">
              <a:buNone/>
            </a:pPr>
            <a:endParaRPr lang="en-GB" sz="1200" dirty="0"/>
          </a:p>
          <a:p>
            <a:pPr marL="0" indent="0">
              <a:buNone/>
            </a:pPr>
            <a:r>
              <a:rPr lang="en-GB" sz="1200" dirty="0"/>
              <a:t>The concept of doing this 50-50 is not necessarily the ultimate goal, as you don’t have to make all the decisions or be there to review every small detail. But you should be aware of all the financial decisions and make sure you have agency to have an influence on them. To do that:</a:t>
            </a:r>
          </a:p>
          <a:p>
            <a:pPr marL="0" indent="0">
              <a:buNone/>
            </a:pPr>
            <a:endParaRPr lang="en-GB" sz="1200" dirty="0"/>
          </a:p>
          <a:p>
            <a:pPr>
              <a:lnSpc>
                <a:spcPct val="100000"/>
              </a:lnSpc>
            </a:pPr>
            <a:r>
              <a:rPr lang="en-GB" b="1" dirty="0"/>
              <a:t>Bring finances into the real world: </a:t>
            </a:r>
            <a:r>
              <a:rPr lang="en-GB" dirty="0"/>
              <a:t>Managing money isn’t just about the numbers. To make it more engaging, take financial concepts out of the abstract - for example, investing for a child’s education costs or saving to take care of an elderly relative.</a:t>
            </a:r>
          </a:p>
          <a:p>
            <a:pPr>
              <a:lnSpc>
                <a:spcPct val="100000"/>
              </a:lnSpc>
            </a:pPr>
            <a:endParaRPr lang="en-GB" dirty="0"/>
          </a:p>
          <a:p>
            <a:pPr>
              <a:lnSpc>
                <a:spcPct val="100000"/>
              </a:lnSpc>
            </a:pPr>
            <a:r>
              <a:rPr lang="en-GB" b="1" dirty="0"/>
              <a:t>Schedule a formal meeting to cover long-term planning with your spouse or yourself:</a:t>
            </a:r>
            <a:r>
              <a:rPr lang="en-GB" dirty="0"/>
              <a:t> Designate a time to address some of the specifics to ensure that you’re both equally plugged into how you’re doing. Some questions to get started: Do you feel confident and prepared financially for the next year? What about the next two to five years? Are you contributing to your retirement accounts? What are we invested in?</a:t>
            </a:r>
          </a:p>
          <a:p>
            <a:pPr>
              <a:lnSpc>
                <a:spcPct val="100000"/>
              </a:lnSpc>
            </a:pPr>
            <a:endParaRPr lang="en-GB" dirty="0"/>
          </a:p>
          <a:p>
            <a:pPr>
              <a:lnSpc>
                <a:spcPct val="100000"/>
              </a:lnSpc>
            </a:pPr>
            <a:r>
              <a:rPr lang="en-GB" b="1" dirty="0"/>
              <a:t>Go through your emergency plans: </a:t>
            </a:r>
            <a:r>
              <a:rPr lang="en-GB" dirty="0"/>
              <a:t>Make sure all of your financial affairs are in order. Those include making sure you have the necessary estate planning documents, insurance coverage, emergency savings and a plan for unexpected expenses. Identify any gaps and work together to fill them in.  </a:t>
            </a:r>
          </a:p>
          <a:p>
            <a:pPr>
              <a:lnSpc>
                <a:spcPct val="100000"/>
              </a:lnSpc>
            </a:pPr>
            <a:endParaRPr lang="en-GB" dirty="0"/>
          </a:p>
          <a:p>
            <a:pPr>
              <a:lnSpc>
                <a:spcPct val="100000"/>
              </a:lnSpc>
            </a:pPr>
            <a:r>
              <a:rPr lang="en-GB" b="1" dirty="0"/>
              <a:t>Delegate but don’t abdicate:</a:t>
            </a:r>
            <a:r>
              <a:rPr lang="en-GB" dirty="0"/>
              <a:t> It’s fine to delegate some of the work to your partner or work with a financial professional to get things done. But you need to be aware of any decisions that impact your family. You can do that by attending any meetings with financial professional. Or, if you can’t be there, set up time to have your spouse walk you through key financial decisions. </a:t>
            </a:r>
          </a:p>
          <a:p>
            <a:pPr marL="0" indent="0">
              <a:buNone/>
            </a:pPr>
            <a:endParaRPr lang="en-GB" sz="12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EADB1930-6E1B-35FA-B76A-AA33AF5D4C32}"/>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1D3D6B72-94C3-685C-11C9-6839805E28E2}"/>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6863E5A6-E4FF-BA04-115F-FEA0930D731E}"/>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3EDD64D3-0B21-7036-F39B-A75F082DFB6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22A574EA-7191-6E25-C0D9-9DC1F8310330}"/>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A862BF3B-DE74-3D1B-4A8A-2EC2C357DCE9}"/>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0495AC50-C7EE-91D2-4434-69B4BE133257}"/>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29D5E725-6AF1-5797-487E-A94369CE507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5EC49041-FAD2-6B04-9E39-3EFE6D4CB466}"/>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80CD2A3A-7051-D1D8-CE5F-C75BE78E710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FC354472-262F-8629-CE18-63A3A0240C05}"/>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D8D92DA8-79A0-1CF5-6EB8-00DF3BB5C884}"/>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6436C705-38A7-B354-647A-0E67A05B0B49}"/>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5B154B70-B6F1-A789-CDBF-807836A792B4}"/>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AE92C72B-14A9-D3FB-1E7B-7CF2AF727C6F}"/>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D44DDC35-428B-A0B8-37A1-8D0797C334D7}"/>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CC803BE3-A77F-0EB0-6013-ADEED58A712A}"/>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65C21FB7-525B-ACB3-EA60-9ACCB317F224}"/>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626209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D29F7-A1AB-9494-9E86-7C2A73362597}"/>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65D015F-CE92-BC0C-07A6-2CA828AF3522}"/>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2A222946-C43B-2E93-06D7-09CA96804B8A}"/>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1BB42E1-60F8-48F4-F57D-E0294BB84F24}"/>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4F38DEFC-D3D6-3AEA-D689-B58E81753E0D}"/>
              </a:ext>
            </a:extLst>
          </p:cNvPr>
          <p:cNvSpPr>
            <a:spLocks noGrp="1"/>
          </p:cNvSpPr>
          <p:nvPr>
            <p:ph type="body" sz="quarter" idx="64"/>
          </p:nvPr>
        </p:nvSpPr>
        <p:spPr>
          <a:xfrm>
            <a:off x="1704813" y="1874521"/>
            <a:ext cx="5238428" cy="8305799"/>
          </a:xfrm>
        </p:spPr>
        <p:txBody>
          <a:bodyPr/>
          <a:lstStyle/>
          <a:p>
            <a:pPr marL="0" indent="0">
              <a:buNone/>
            </a:pPr>
            <a:r>
              <a:rPr lang="en-GB" sz="1400" b="1" dirty="0"/>
              <a:t>Formative Assessment: </a:t>
            </a:r>
          </a:p>
          <a:p>
            <a:pPr marL="0" indent="0">
              <a:buNone/>
            </a:pPr>
            <a:endParaRPr lang="en-GB" sz="1400" b="1" dirty="0"/>
          </a:p>
          <a:p>
            <a:r>
              <a:rPr lang="en-GB" sz="1200" b="1" dirty="0"/>
              <a:t>Reflection: How would you approach financial planning in a new relationship? </a:t>
            </a:r>
          </a:p>
          <a:p>
            <a:endParaRPr lang="en-GB" sz="1400" b="1" dirty="0"/>
          </a:p>
          <a:p>
            <a:pPr marL="0" indent="0">
              <a:buNone/>
            </a:pPr>
            <a:r>
              <a:rPr lang="en-GB" sz="1200" dirty="0"/>
              <a:t>This exercise will help you build a clear plan with honest expectations in a new relationship, by going through a complete list of considerations, including income, existing debts, and financial goals.</a:t>
            </a:r>
          </a:p>
          <a:p>
            <a:pPr marL="0" indent="0">
              <a:buNone/>
            </a:pPr>
            <a:endParaRPr lang="en-GB" sz="1200" dirty="0"/>
          </a:p>
          <a:p>
            <a:pPr marL="0" indent="0">
              <a:buNone/>
            </a:pPr>
            <a:r>
              <a:rPr lang="en-GB" sz="1200" b="1" dirty="0"/>
              <a:t>Things to consider</a:t>
            </a:r>
          </a:p>
          <a:p>
            <a:pPr marL="0" indent="0">
              <a:buNone/>
            </a:pPr>
            <a:endParaRPr lang="en-GB" sz="1200" dirty="0"/>
          </a:p>
          <a:p>
            <a:pPr marL="0" indent="0">
              <a:buNone/>
            </a:pPr>
            <a:r>
              <a:rPr lang="en-GB" sz="1200" b="1" dirty="0"/>
              <a:t>1. Decide on joint or separate accounts </a:t>
            </a:r>
          </a:p>
          <a:p>
            <a:pPr marL="0" indent="0">
              <a:buNone/>
            </a:pPr>
            <a:endParaRPr lang="en-GB" sz="1200" dirty="0"/>
          </a:p>
          <a:p>
            <a:pPr>
              <a:lnSpc>
                <a:spcPct val="100000"/>
              </a:lnSpc>
            </a:pPr>
            <a:r>
              <a:rPr lang="en-GB" sz="1200" dirty="0"/>
              <a:t>Deciding on whether to rely on a joint account, separate accounts, or a combination of both is a good starting point for financial planning as a couple. </a:t>
            </a:r>
          </a:p>
          <a:p>
            <a:pPr>
              <a:lnSpc>
                <a:spcPct val="100000"/>
              </a:lnSpc>
            </a:pPr>
            <a:r>
              <a:rPr lang="en-GB" sz="1200" dirty="0"/>
              <a:t>Having separate current accounts can help you maintain your financial independence and keep your personal spending separate. </a:t>
            </a:r>
          </a:p>
          <a:p>
            <a:pPr>
              <a:lnSpc>
                <a:spcPct val="100000"/>
              </a:lnSpc>
            </a:pPr>
            <a:r>
              <a:rPr lang="en-GB" sz="1200" dirty="0"/>
              <a:t>A joint account can make it easier to manage shared expenses, such as bill payments, groceries, meals out, and any other things that you both pay for. Often, it can be useful to open a joint account to manage your shared expenses and keep your personal account separate for individual spending. </a:t>
            </a:r>
          </a:p>
          <a:p>
            <a:pPr>
              <a:lnSpc>
                <a:spcPct val="100000"/>
              </a:lnSpc>
            </a:pPr>
            <a:r>
              <a:rPr lang="en-GB" sz="1200" dirty="0"/>
              <a:t>As you work through your budget and figure out how to share expenses, consider both options and decide which makes the most sense for your situation.</a:t>
            </a:r>
          </a:p>
          <a:p>
            <a:pPr marL="0" indent="0">
              <a:buNone/>
            </a:pPr>
            <a:endParaRPr lang="en-GB" sz="1200" dirty="0"/>
          </a:p>
          <a:p>
            <a:pPr marL="0" indent="0">
              <a:buNone/>
            </a:pPr>
            <a:r>
              <a:rPr lang="en-GB" sz="1200" b="1" dirty="0"/>
              <a:t>2. Find a way to share expenses</a:t>
            </a:r>
          </a:p>
          <a:p>
            <a:pPr marL="0" indent="0">
              <a:buNone/>
            </a:pPr>
            <a:endParaRPr lang="en-GB" sz="1200" dirty="0"/>
          </a:p>
          <a:p>
            <a:pPr>
              <a:lnSpc>
                <a:spcPct val="100000"/>
              </a:lnSpc>
            </a:pPr>
            <a:r>
              <a:rPr lang="en-GB" sz="1200" dirty="0"/>
              <a:t>Deciding how to share expenses will depend on your lifestyle, income, and personal preferences. Some couples choose to split expenses equally, while others may pay different amounts based on their individual incomes. </a:t>
            </a:r>
          </a:p>
          <a:p>
            <a:pPr>
              <a:lnSpc>
                <a:spcPct val="100000"/>
              </a:lnSpc>
            </a:pPr>
            <a:r>
              <a:rPr lang="en-GB" sz="1200" dirty="0"/>
              <a:t>There may also be some household expenses that you or your partner are solely responsible for paying, while others may be divided. </a:t>
            </a:r>
          </a:p>
          <a:p>
            <a:pPr>
              <a:lnSpc>
                <a:spcPct val="100000"/>
              </a:lnSpc>
            </a:pPr>
            <a:r>
              <a:rPr lang="en-GB" sz="1200" dirty="0"/>
              <a:t>However, you choose to pay for shared expenses, clearly define each partner’s financial responsibility. This will help you to avoid confusion or misunderstandings, while making sure that you are paying for things in a way that feels fair and fits your household budget. </a:t>
            </a:r>
          </a:p>
          <a:p>
            <a:pPr>
              <a:lnSpc>
                <a:spcPct val="100000"/>
              </a:lnSpc>
            </a:pPr>
            <a:r>
              <a:rPr lang="en-GB" sz="1200" dirty="0"/>
              <a:t>If you share responsibility for items and are unsure how to split payments, consider seeking independent legal advice for help.</a:t>
            </a:r>
          </a:p>
          <a:p>
            <a:pPr marL="0" indent="0">
              <a:buNone/>
            </a:pPr>
            <a:endParaRPr lang="en-GB" sz="1200" dirty="0"/>
          </a:p>
          <a:p>
            <a:pPr marL="0" indent="0">
              <a:buNone/>
            </a:pPr>
            <a:r>
              <a:rPr lang="en-GB" sz="1200" b="1" dirty="0"/>
              <a:t>3. Set financial goals together </a:t>
            </a:r>
          </a:p>
          <a:p>
            <a:pPr marL="0" indent="0">
              <a:buNone/>
            </a:pPr>
            <a:endParaRPr lang="en-GB" sz="1200" dirty="0"/>
          </a:p>
          <a:p>
            <a:pPr>
              <a:lnSpc>
                <a:spcPct val="100000"/>
              </a:lnSpc>
            </a:pPr>
            <a:r>
              <a:rPr lang="en-GB" sz="1200" dirty="0"/>
              <a:t>Whatever your goals look like, work together to create a plan for how you’re going to get there. </a:t>
            </a:r>
          </a:p>
          <a:p>
            <a:pPr>
              <a:lnSpc>
                <a:spcPct val="100000"/>
              </a:lnSpc>
            </a:pPr>
            <a:r>
              <a:rPr lang="en-GB" sz="1200" dirty="0"/>
              <a:t>This might involve starting a joint savings account and agreeing to pay a certain amount of money into it each month. </a:t>
            </a:r>
          </a:p>
          <a:p>
            <a:pPr>
              <a:lnSpc>
                <a:spcPct val="100000"/>
              </a:lnSpc>
            </a:pPr>
            <a:r>
              <a:rPr lang="en-GB" sz="1200" dirty="0"/>
              <a:t>If one person already owns a property or has a mortgage on it and someone else is moving in, it’s a good idea to look into protecting rights to the property and seek advice on how to do so. </a:t>
            </a:r>
          </a:p>
          <a:p>
            <a:pPr marL="0" indent="0">
              <a:buNone/>
            </a:pPr>
            <a:endParaRPr lang="en-GB" sz="1200" dirty="0"/>
          </a:p>
          <a:p>
            <a:pPr marL="0" indent="0">
              <a:buNone/>
            </a:pPr>
            <a:endParaRPr lang="en-GB" sz="12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50F3909E-834A-BD82-425D-8D9C658AB8F1}"/>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92529628-0DB4-2EFD-4424-0DF13AF1EBA6}"/>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5A71482-AC02-1183-09F3-AD10ADB7847D}"/>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DB013FA5-1ED4-2A18-7E29-977F1ED6EA6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4984C893-AF06-71E8-F149-30AC7DEEC0E5}"/>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2C738E3F-9681-2DB3-9139-6D46C953F6C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971E55A5-4A39-255E-A5D1-D24A443F93B5}"/>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774E2D09-FB5E-91C7-BA46-47B3CF302E54}"/>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93D8D46D-A556-0058-F89D-87C0C2B35178}"/>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5762326F-2128-DA9A-78D7-2E9D413C680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D1259F88-2C61-8658-6224-4BD28304BC9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2ABE3A97-EE0F-0B58-568E-455F9AC4B41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F58B4778-F670-15C9-A6D3-2B5F9A08081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7C165260-D6F9-12D8-93FF-72A13AAD5FBA}"/>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D0C23297-304B-6881-2198-D8610A44CA4C}"/>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C52F2805-03AB-F0B8-E606-7C438328166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803D53BD-0E43-B779-6634-230A8AFB291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1D2ACD16-F0BE-7933-6312-01EFB3BA0BC7}"/>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346073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E5BAF-F53C-5F5B-AD57-65C5AB77CB5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CC00FED-4A0B-B24C-597F-803C17477BF8}"/>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B2EC01AB-A52D-77CE-CEFE-4689DCFD8D38}"/>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5959BBBC-1F71-FD02-3121-4C135CF9183F}"/>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7B9A4AF3-7570-EB6B-5F7C-8719BC585C76}"/>
              </a:ext>
            </a:extLst>
          </p:cNvPr>
          <p:cNvSpPr>
            <a:spLocks noGrp="1"/>
          </p:cNvSpPr>
          <p:nvPr>
            <p:ph type="body" sz="quarter" idx="64"/>
          </p:nvPr>
        </p:nvSpPr>
        <p:spPr>
          <a:xfrm>
            <a:off x="1704813" y="1874521"/>
            <a:ext cx="5238428" cy="8422639"/>
          </a:xfrm>
        </p:spPr>
        <p:txBody>
          <a:bodyPr/>
          <a:lstStyle/>
          <a:p>
            <a:pPr>
              <a:lnSpc>
                <a:spcPct val="100000"/>
              </a:lnSpc>
            </a:pPr>
            <a:r>
              <a:rPr lang="en-GB" sz="1200" dirty="0"/>
              <a:t>Be sure that you’re both clear on your role in this plan and committed to it. </a:t>
            </a:r>
          </a:p>
          <a:p>
            <a:pPr>
              <a:lnSpc>
                <a:spcPct val="100000"/>
              </a:lnSpc>
            </a:pPr>
            <a:r>
              <a:rPr lang="en-GB" sz="1200" dirty="0"/>
              <a:t>Having separate current accounts can help you maintain your financial independence and keep your personal spending separate. </a:t>
            </a:r>
          </a:p>
          <a:p>
            <a:pPr>
              <a:lnSpc>
                <a:spcPct val="100000"/>
              </a:lnSpc>
            </a:pPr>
            <a:r>
              <a:rPr lang="en-GB" sz="1200" dirty="0"/>
              <a:t>A joint account can make it easier to manage shared expenses, such as bill payments, groceries, meals out, and any other things that you both pay for. Often, it can be useful to open a joint account to manage your shared expenses and keep your personal account separate for individual spending. </a:t>
            </a:r>
          </a:p>
          <a:p>
            <a:pPr>
              <a:lnSpc>
                <a:spcPct val="100000"/>
              </a:lnSpc>
            </a:pPr>
            <a:r>
              <a:rPr lang="en-GB" sz="1200" dirty="0"/>
              <a:t>As you work through your budget and figure out how to share expenses, consider both options and decide which makes the most sense for your situation.</a:t>
            </a:r>
          </a:p>
          <a:p>
            <a:pPr marL="0" indent="0">
              <a:buNone/>
            </a:pPr>
            <a:endParaRPr lang="en-GB" sz="1200" dirty="0"/>
          </a:p>
          <a:p>
            <a:pPr marL="0" indent="0">
              <a:buNone/>
            </a:pPr>
            <a:r>
              <a:rPr lang="en-GB" sz="1200" b="1" dirty="0"/>
              <a:t>4. Create a budget for household expenses </a:t>
            </a:r>
          </a:p>
          <a:p>
            <a:pPr marL="0" indent="0">
              <a:buNone/>
            </a:pPr>
            <a:endParaRPr lang="en-GB" sz="1200" dirty="0"/>
          </a:p>
          <a:p>
            <a:pPr>
              <a:lnSpc>
                <a:spcPct val="100000"/>
              </a:lnSpc>
            </a:pPr>
            <a:r>
              <a:rPr lang="en-GB" sz="1200" dirty="0"/>
              <a:t>Take some time to understand: Income from you and your partner, including monthly income, benefits, and any other money that you regularly get each month. Outgoings for your household, such as rent or mortgage payments, bills, groceries, and any other regular shared monthly expenses. Outgoings for you as individuals, such as recreational spending, gym memberships, car payments, or anything that you might spend on your personal account. </a:t>
            </a:r>
          </a:p>
          <a:p>
            <a:pPr>
              <a:lnSpc>
                <a:spcPct val="100000"/>
              </a:lnSpc>
            </a:pPr>
            <a:r>
              <a:rPr lang="en-GB" sz="1200" dirty="0"/>
              <a:t>Once you have mapped out your income and outgoings, you can work together to create a plan for managing your household finances. This includes deciding who is responsible for paying bills and setting up a Direct Debit to make sure they’re paid on time. </a:t>
            </a:r>
          </a:p>
          <a:p>
            <a:pPr>
              <a:lnSpc>
                <a:spcPct val="100000"/>
              </a:lnSpc>
            </a:pPr>
            <a:r>
              <a:rPr lang="en-GB" sz="1200" dirty="0"/>
              <a:t>You may also need to talk about monthly spending limits, to make sure you’re both sticking to the budget that you create. This is also a good time to look at your outgoings and find areas where you can cut back and save money. </a:t>
            </a:r>
          </a:p>
          <a:p>
            <a:pPr marL="0" indent="0">
              <a:buNone/>
            </a:pPr>
            <a:endParaRPr lang="en-GB" sz="1200" dirty="0"/>
          </a:p>
          <a:p>
            <a:pPr marL="0" indent="0">
              <a:buNone/>
            </a:pPr>
            <a:r>
              <a:rPr lang="en-GB" sz="1200" b="1" dirty="0"/>
              <a:t>5. Give yourself a safety net </a:t>
            </a:r>
          </a:p>
          <a:p>
            <a:pPr marL="0" indent="0">
              <a:buNone/>
            </a:pPr>
            <a:endParaRPr lang="en-GB" sz="1200" dirty="0"/>
          </a:p>
          <a:p>
            <a:pPr>
              <a:lnSpc>
                <a:spcPct val="100000"/>
              </a:lnSpc>
            </a:pPr>
            <a:r>
              <a:rPr lang="en-GB" sz="1200" dirty="0"/>
              <a:t>Having a savings account for an emergency fund can be useful if something unexpected happens, such as a broken appliance or a change to your monthly income. </a:t>
            </a:r>
          </a:p>
          <a:p>
            <a:pPr>
              <a:lnSpc>
                <a:spcPct val="100000"/>
              </a:lnSpc>
            </a:pPr>
            <a:r>
              <a:rPr lang="en-GB" sz="1200" dirty="0"/>
              <a:t>It’s worth thinking about how you can build an emergency fund for your shared expenses as well as your individual ones, so that you’re covered in case anything happens that might affect your expenses. </a:t>
            </a:r>
          </a:p>
          <a:p>
            <a:pPr>
              <a:lnSpc>
                <a:spcPct val="100000"/>
              </a:lnSpc>
            </a:pPr>
            <a:r>
              <a:rPr lang="en-GB" sz="1200" dirty="0"/>
              <a:t>As part of your household planning, be sure to include a financial safety net in your budget. This could be a joint account that you both pay into each month or money that you set aside in your separate accounts in case you need to use it in the future.</a:t>
            </a:r>
          </a:p>
          <a:p>
            <a:pPr marL="0" indent="0">
              <a:buNone/>
            </a:pPr>
            <a:endParaRPr lang="en-GB" sz="1200" dirty="0"/>
          </a:p>
          <a:p>
            <a:pPr marL="0" indent="0">
              <a:buNone/>
            </a:pPr>
            <a:r>
              <a:rPr lang="en-GB" sz="1200" b="1" dirty="0"/>
              <a:t>6. Address existing debt </a:t>
            </a:r>
          </a:p>
          <a:p>
            <a:pPr marL="0" indent="0">
              <a:buNone/>
            </a:pPr>
            <a:endParaRPr lang="en-GB" sz="1200" dirty="0"/>
          </a:p>
          <a:p>
            <a:pPr>
              <a:lnSpc>
                <a:spcPct val="100000"/>
              </a:lnSpc>
            </a:pPr>
            <a:r>
              <a:rPr lang="en-GB" sz="1200" dirty="0"/>
              <a:t>Don’t forget to address any existing debt. This could be money that you owe, your partner owes, or that you both owe together. </a:t>
            </a:r>
          </a:p>
          <a:p>
            <a:pPr>
              <a:lnSpc>
                <a:spcPct val="100000"/>
              </a:lnSpc>
            </a:pPr>
            <a:r>
              <a:rPr lang="en-GB" sz="1200" dirty="0"/>
              <a:t>Decide which of you is responsible for the debt or if it’s a shared balance. From there, you can work out how to build a repayment plan into your household budget. </a:t>
            </a:r>
          </a:p>
          <a:p>
            <a:pPr marL="0" indent="0">
              <a:buNone/>
            </a:pPr>
            <a:endParaRPr lang="en-GB" sz="12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0E18C801-FCA6-9443-5772-9E4BEE16E7F4}"/>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5A382331-3AB8-87F3-9A89-F326753DD9E8}"/>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8529742F-88F8-50F7-5C10-1BBBD372185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35031EA-2D1B-AC1D-AE49-3055A64B81DD}"/>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B96EBB7B-8E61-252C-7E96-4746A6EBFCE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AE86ED2E-3379-F7E4-9C07-FDD8BE49BE3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C064B5B2-DA28-0E0E-004F-61B66825655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D2C9681D-7C72-A95C-CE4E-37B53BF668F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CF26E2DE-979B-95CC-6280-BE7B25C4DD14}"/>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E615ECA9-7990-8DDE-6A55-AC393FDF32B4}"/>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C99BD79B-FD28-1472-F761-6734BE419F37}"/>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24FF5E11-9779-D6D6-A635-33B07CABDF7D}"/>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A8B8C7F9-11E3-531A-C7D3-EA353293E7F5}"/>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EC217B6E-E501-C582-0613-68CA4B0773BA}"/>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5BA16E5C-293C-ACC6-A7D3-FB3B47AC28FB}"/>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1D9675AD-71EC-FE64-B629-C3DA6C1B4AD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AB0EAF93-5E34-1F34-EECD-808A880F4EC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A85EC069-2BAF-F066-A39C-5C218F039AE1}"/>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946898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2D5C4-1356-1431-B1E0-05BF505EBE8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B33204D-838A-041E-CFBE-AA24E9E1851A}"/>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EB1B3018-568D-BD52-9AAA-19BCA25ECF2B}"/>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086574C2-836C-C5A2-0A29-91C0527DB42C}"/>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D2A081BF-5A2B-6722-6D0C-C0F85F743227}"/>
              </a:ext>
            </a:extLst>
          </p:cNvPr>
          <p:cNvSpPr>
            <a:spLocks noGrp="1"/>
          </p:cNvSpPr>
          <p:nvPr>
            <p:ph type="body" sz="quarter" idx="64"/>
          </p:nvPr>
        </p:nvSpPr>
        <p:spPr>
          <a:xfrm>
            <a:off x="1704813" y="1874521"/>
            <a:ext cx="5238428" cy="7972339"/>
          </a:xfrm>
        </p:spPr>
        <p:txBody>
          <a:bodyPr/>
          <a:lstStyle/>
          <a:p>
            <a:pPr marR="0" lvl="0" algn="l" defTabSz="755934" rtl="0" eaLnBrk="1" fontAlgn="auto" latinLnBrk="0" hangingPunct="1">
              <a:lnSpc>
                <a:spcPct val="100000"/>
              </a:lnSpc>
              <a:spcBef>
                <a:spcPts val="0"/>
              </a:spcBef>
              <a:spcAft>
                <a:spcPts val="0"/>
              </a:spcAft>
              <a:buClr>
                <a:srgbClr val="4763AE"/>
              </a:buClr>
              <a:buSzTx/>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This might involve both of you making regular repayments or changing your budget to accommodate each other’s repayment plans. </a:t>
            </a:r>
          </a:p>
          <a:p>
            <a:pPr marR="0" lvl="0" algn="l" defTabSz="755934" rtl="0" eaLnBrk="1" fontAlgn="auto" latinLnBrk="0" hangingPunct="1">
              <a:lnSpc>
                <a:spcPct val="100000"/>
              </a:lnSpc>
              <a:spcBef>
                <a:spcPts val="0"/>
              </a:spcBef>
              <a:spcAft>
                <a:spcPts val="0"/>
              </a:spcAft>
              <a:buClr>
                <a:srgbClr val="4763AE"/>
              </a:buClr>
              <a:buSzTx/>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Being clear, open, and honest is the key to finding the right balance. </a:t>
            </a:r>
            <a:endParaRPr lang="en-GB" sz="1200" dirty="0"/>
          </a:p>
          <a:p>
            <a:pPr>
              <a:lnSpc>
                <a:spcPct val="100000"/>
              </a:lnSpc>
            </a:pPr>
            <a:endParaRPr lang="en-GB" sz="1200" dirty="0"/>
          </a:p>
          <a:p>
            <a:pPr marL="0" indent="0">
              <a:buNone/>
            </a:pPr>
            <a:r>
              <a:rPr lang="en-GB" sz="1200" b="1" dirty="0"/>
              <a:t>7. Plan for the long term </a:t>
            </a:r>
          </a:p>
          <a:p>
            <a:pPr marL="0" indent="0">
              <a:buNone/>
            </a:pPr>
            <a:endParaRPr lang="en-GB" sz="1200" dirty="0"/>
          </a:p>
          <a:p>
            <a:pPr>
              <a:lnSpc>
                <a:spcPct val="100000"/>
              </a:lnSpc>
            </a:pPr>
            <a:r>
              <a:rPr lang="en-GB" sz="1200" dirty="0"/>
              <a:t>Planning for your future will look different depending on where you’re at in your relationship and what your long-term goals are. </a:t>
            </a:r>
          </a:p>
          <a:p>
            <a:pPr>
              <a:lnSpc>
                <a:spcPct val="100000"/>
              </a:lnSpc>
            </a:pPr>
            <a:r>
              <a:rPr lang="en-GB" sz="1200" dirty="0"/>
              <a:t>Be sure to talk about the things you hope to achieve both together and individually, and how these plans fit in with your current financial situation. Opening a savings account can help with future planning. This might be something you choose to do together, such as buying a house, or something you might want to do on your own, such as buying a car. </a:t>
            </a:r>
          </a:p>
          <a:p>
            <a:pPr>
              <a:lnSpc>
                <a:spcPct val="100000"/>
              </a:lnSpc>
            </a:pPr>
            <a:r>
              <a:rPr lang="en-GB" sz="1200" dirty="0"/>
              <a:t>Either way, talk about your goals and check that you are both comfortable with how these plans might affect your current budget and savings plan.</a:t>
            </a:r>
          </a:p>
          <a:p>
            <a:pPr marL="0" indent="0">
              <a:buNone/>
            </a:pPr>
            <a:endParaRPr lang="en-GB" sz="1200" dirty="0"/>
          </a:p>
          <a:p>
            <a:pPr marL="0" indent="0">
              <a:buNone/>
            </a:pPr>
            <a:r>
              <a:rPr lang="en-GB" sz="1200" b="1" dirty="0"/>
              <a:t>8. Prepare for relationship changes </a:t>
            </a:r>
          </a:p>
          <a:p>
            <a:pPr marL="0" indent="0">
              <a:buNone/>
            </a:pPr>
            <a:endParaRPr lang="en-GB" sz="1200" dirty="0"/>
          </a:p>
          <a:p>
            <a:pPr>
              <a:lnSpc>
                <a:spcPct val="100000"/>
              </a:lnSpc>
            </a:pPr>
            <a:r>
              <a:rPr lang="en-GB" sz="1200" dirty="0"/>
              <a:t>Just as with anything in life, relationships will change over time. This could include changes to your joint household income, your outgoings, or your partnership in general. </a:t>
            </a:r>
          </a:p>
          <a:p>
            <a:pPr>
              <a:lnSpc>
                <a:spcPct val="100000"/>
              </a:lnSpc>
            </a:pPr>
            <a:r>
              <a:rPr lang="en-GB" sz="1200" dirty="0"/>
              <a:t>While nobody wants to think about a relationship ending for any reason, it’s also important to have an open and honest conversation about how you might split joint assets and responsibilities should the unthinkable happen. </a:t>
            </a:r>
          </a:p>
          <a:p>
            <a:pPr>
              <a:lnSpc>
                <a:spcPct val="100000"/>
              </a:lnSpc>
            </a:pPr>
            <a:r>
              <a:rPr lang="en-GB" sz="1200" dirty="0"/>
              <a:t>This might be a difficult and uncomfortable conversation, but it is important. </a:t>
            </a:r>
          </a:p>
          <a:p>
            <a:pPr marL="0" indent="0">
              <a:buNone/>
            </a:pPr>
            <a:endParaRPr lang="en-GB" sz="1200" dirty="0"/>
          </a:p>
          <a:p>
            <a:pPr marL="0" indent="0">
              <a:buNone/>
            </a:pPr>
            <a:endParaRPr lang="en-GB" sz="12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9138C4C6-0FF2-E79A-F1D2-319601A47071}"/>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61DE6AEA-E655-677E-5B74-DC19BF5BCC4B}"/>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56B07BD5-9E2D-9639-2BB7-A4BF1F408C7B}"/>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11372A24-A32E-EC8A-B367-2024E7B95625}"/>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F8F249C3-F45E-6E6B-4243-5EF70201CC6A}"/>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4819F6BD-D380-75F7-E31D-D16FE602C0D6}"/>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44CDF01C-5340-3E5E-DF76-8CB062AC32CD}"/>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E7FF03F1-E344-74E3-2319-9BF762CC93BA}"/>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9CB8DC90-F304-15E0-7824-1DEBCFAD10A1}"/>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1874BE08-92E9-A7CC-71BC-64E30F0842A6}"/>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7856846E-97D7-A259-9FD3-7968EC885C50}"/>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0DF3795C-8A9C-FF1A-19D2-78D851002A2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E0C0784F-4969-064A-53D0-1982B51872A3}"/>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F9DF268F-8098-ECFB-7E2E-9F89FE44AC8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82AD555C-1F3D-664E-E666-FCBEAA1CA397}"/>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DCB9067A-E9BF-86FE-EDA9-420F99FEB978}"/>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65EF31EB-4126-CE7B-13F2-FEE7C3E2E1D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FC91F051-11B1-AF8E-D5F1-02780CAD6A60}"/>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608882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61DFC-5CEE-C4C1-6066-D161EF03872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7EE61F1-2DF8-F2CE-A4F4-84BDFFC5B4FE}"/>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2DCEA2F4-591C-0746-5310-45335573AA18}"/>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B29F1C80-EFAC-AA5F-C712-084F6AC2E4F5}"/>
              </a:ext>
            </a:extLst>
          </p:cNvPr>
          <p:cNvSpPr>
            <a:spLocks noGrp="1"/>
          </p:cNvSpPr>
          <p:nvPr>
            <p:ph type="body" sz="quarter" idx="61"/>
          </p:nvPr>
        </p:nvSpPr>
        <p:spPr/>
        <p:txBody>
          <a:bodyPr/>
          <a:lstStyle/>
          <a:p>
            <a:r>
              <a:rPr lang="en-US" dirty="0"/>
              <a:t>Women in Early Career</a:t>
            </a:r>
          </a:p>
        </p:txBody>
      </p:sp>
      <p:grpSp>
        <p:nvGrpSpPr>
          <p:cNvPr id="4" name="Graphic 2">
            <a:extLst>
              <a:ext uri="{FF2B5EF4-FFF2-40B4-BE49-F238E27FC236}">
                <a16:creationId xmlns:a16="http://schemas.microsoft.com/office/drawing/2014/main" id="{47624011-84C3-1AFC-1A8C-3BE88CD881C7}"/>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4A40D977-A921-1F7A-DD6C-479D56BC3327}"/>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9BABFD25-198B-600D-409C-2D0CE6D03A0D}"/>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B827297-A11F-1F21-048B-64D40B17C56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AB37B03C-31AC-9BD5-E024-406EDC7A68D9}"/>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D1F673F4-8A7B-2610-292F-EA6E534C817F}"/>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086E1E5E-E917-5555-3085-B5581857F32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F1F47240-91B1-1A92-AC81-106C15A48264}"/>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604F808D-E025-56EB-6F23-83B37BCB52C4}"/>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B60A752F-BA93-B1ED-0297-3F874D6851E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00054F0-9E8A-2BBF-B6FD-5D566E41D1B3}"/>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6FAC72B9-5A06-3C9E-F5FF-03542D44920C}"/>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B345BF61-83E4-FDD0-CB67-1A26032489F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375859CD-0A1F-B2F8-41D7-2975C360F6F6}"/>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2A72A019-D06A-E874-8105-B2F750A279C4}"/>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2B455DD4-B913-7F39-C5A4-41F83A2FFE56}"/>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EC6EEA76-A96A-DB1A-D196-93FEC74CA2D2}"/>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grpSp>
        <p:nvGrpSpPr>
          <p:cNvPr id="87" name="Graphic 2">
            <a:extLst>
              <a:ext uri="{FF2B5EF4-FFF2-40B4-BE49-F238E27FC236}">
                <a16:creationId xmlns:a16="http://schemas.microsoft.com/office/drawing/2014/main" id="{4F0F6A39-5C2B-1D9F-7198-A1C2FAE1C716}"/>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C8C256E9-7B30-CCFE-90EE-651D44872A5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F0B5CA59-20DC-D22B-30ED-2557A3A36068}"/>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74A6160F-9C97-D0E7-DB5C-D6482887C013}"/>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4BAB96E2-107B-52DA-E3D6-B9BBE82C5FCE}"/>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8D4175EB-EBBD-F603-270B-476BA09B5AE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8D18C4BD-077A-40E6-DD15-170E55B8278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D830999A-A8A1-6260-EC94-303333F829F6}"/>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31" name="Rounded Rectangle 30">
            <a:extLst>
              <a:ext uri="{FF2B5EF4-FFF2-40B4-BE49-F238E27FC236}">
                <a16:creationId xmlns:a16="http://schemas.microsoft.com/office/drawing/2014/main" id="{0C375E89-CE6D-0DA6-D4E2-C325A2BB2E18}"/>
              </a:ext>
            </a:extLst>
          </p:cNvPr>
          <p:cNvSpPr/>
          <p:nvPr/>
        </p:nvSpPr>
        <p:spPr>
          <a:xfrm>
            <a:off x="4518429" y="6870549"/>
            <a:ext cx="1981199" cy="248976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1" name="Group 50">
            <a:extLst>
              <a:ext uri="{FF2B5EF4-FFF2-40B4-BE49-F238E27FC236}">
                <a16:creationId xmlns:a16="http://schemas.microsoft.com/office/drawing/2014/main" id="{C3E2E524-8E3E-35ED-947B-7EB959F87BC3}"/>
              </a:ext>
            </a:extLst>
          </p:cNvPr>
          <p:cNvGrpSpPr/>
          <p:nvPr/>
        </p:nvGrpSpPr>
        <p:grpSpPr>
          <a:xfrm>
            <a:off x="4630123" y="6702061"/>
            <a:ext cx="1408796" cy="406400"/>
            <a:chOff x="1597263" y="8431923"/>
            <a:chExt cx="1408796" cy="406400"/>
          </a:xfrm>
        </p:grpSpPr>
        <p:sp>
          <p:nvSpPr>
            <p:cNvPr id="56" name="Rectangle 55">
              <a:extLst>
                <a:ext uri="{FF2B5EF4-FFF2-40B4-BE49-F238E27FC236}">
                  <a16:creationId xmlns:a16="http://schemas.microsoft.com/office/drawing/2014/main" id="{2EE0D9AA-6939-C010-4CFA-00DEADEF5D60}"/>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4A2DA22D-5670-3D78-7D9C-B720F4C5D92D}"/>
                </a:ext>
              </a:extLst>
            </p:cNvPr>
            <p:cNvSpPr/>
            <p:nvPr/>
          </p:nvSpPr>
          <p:spPr>
            <a:xfrm>
              <a:off x="1791227" y="8491959"/>
              <a:ext cx="1176733"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 Placeholder 122">
              <a:extLst>
                <a:ext uri="{FF2B5EF4-FFF2-40B4-BE49-F238E27FC236}">
                  <a16:creationId xmlns:a16="http://schemas.microsoft.com/office/drawing/2014/main" id="{E675D35A-6EE3-3F4B-A5BF-0B85DFFB5412}"/>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Quiz</a:t>
              </a:r>
            </a:p>
          </p:txBody>
        </p:sp>
        <p:sp>
          <p:nvSpPr>
            <p:cNvPr id="59" name="Oval 58">
              <a:extLst>
                <a:ext uri="{FF2B5EF4-FFF2-40B4-BE49-F238E27FC236}">
                  <a16:creationId xmlns:a16="http://schemas.microsoft.com/office/drawing/2014/main" id="{6CC21E30-8671-3126-BBD0-F194030BB68C}"/>
                </a:ext>
              </a:extLst>
            </p:cNvPr>
            <p:cNvSpPr/>
            <p:nvPr/>
          </p:nvSpPr>
          <p:spPr>
            <a:xfrm>
              <a:off x="1597263" y="8431923"/>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0" name="Graphic 37">
              <a:extLst>
                <a:ext uri="{FF2B5EF4-FFF2-40B4-BE49-F238E27FC236}">
                  <a16:creationId xmlns:a16="http://schemas.microsoft.com/office/drawing/2014/main" id="{B5743AEB-D643-BB5D-5FF8-82E5407CAA11}"/>
                </a:ext>
              </a:extLst>
            </p:cNvPr>
            <p:cNvGrpSpPr/>
            <p:nvPr/>
          </p:nvGrpSpPr>
          <p:grpSpPr>
            <a:xfrm>
              <a:off x="1707260" y="8524537"/>
              <a:ext cx="229440" cy="229437"/>
              <a:chOff x="3797784" y="3095426"/>
              <a:chExt cx="1030844" cy="1030831"/>
            </a:xfrm>
            <a:solidFill>
              <a:schemeClr val="bg1"/>
            </a:solidFill>
          </p:grpSpPr>
          <p:sp>
            <p:nvSpPr>
              <p:cNvPr id="61" name="Freeform 60">
                <a:extLst>
                  <a:ext uri="{FF2B5EF4-FFF2-40B4-BE49-F238E27FC236}">
                    <a16:creationId xmlns:a16="http://schemas.microsoft.com/office/drawing/2014/main" id="{165C4C58-B148-4482-5167-A9BFBE7F6400}"/>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en-US" dirty="0"/>
              </a:p>
            </p:txBody>
          </p:sp>
          <p:sp>
            <p:nvSpPr>
              <p:cNvPr id="75" name="Freeform 74">
                <a:extLst>
                  <a:ext uri="{FF2B5EF4-FFF2-40B4-BE49-F238E27FC236}">
                    <a16:creationId xmlns:a16="http://schemas.microsoft.com/office/drawing/2014/main" id="{043F5C40-AA10-1F3E-E2C7-C89C75A08EF5}"/>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en-US" dirty="0"/>
              </a:p>
            </p:txBody>
          </p:sp>
          <p:sp>
            <p:nvSpPr>
              <p:cNvPr id="76" name="Freeform 75">
                <a:extLst>
                  <a:ext uri="{FF2B5EF4-FFF2-40B4-BE49-F238E27FC236}">
                    <a16:creationId xmlns:a16="http://schemas.microsoft.com/office/drawing/2014/main" id="{69717330-2AA8-E87E-3CC9-E3948B1E97BE}"/>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en-US" dirty="0"/>
              </a:p>
            </p:txBody>
          </p:sp>
          <p:sp>
            <p:nvSpPr>
              <p:cNvPr id="78" name="Freeform 77">
                <a:extLst>
                  <a:ext uri="{FF2B5EF4-FFF2-40B4-BE49-F238E27FC236}">
                    <a16:creationId xmlns:a16="http://schemas.microsoft.com/office/drawing/2014/main" id="{F0D9E2E4-5BE6-5353-74C2-F908F4274783}"/>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en-US" dirty="0"/>
              </a:p>
            </p:txBody>
          </p:sp>
          <p:sp>
            <p:nvSpPr>
              <p:cNvPr id="79" name="Freeform 78">
                <a:extLst>
                  <a:ext uri="{FF2B5EF4-FFF2-40B4-BE49-F238E27FC236}">
                    <a16:creationId xmlns:a16="http://schemas.microsoft.com/office/drawing/2014/main" id="{0A3E10AC-6DF1-F953-2DEB-C98E99E12CC8}"/>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en-US" dirty="0"/>
              </a:p>
            </p:txBody>
          </p:sp>
        </p:grpSp>
      </p:grpSp>
      <p:sp>
        <p:nvSpPr>
          <p:cNvPr id="82" name="Text Placeholder 7">
            <a:extLst>
              <a:ext uri="{FF2B5EF4-FFF2-40B4-BE49-F238E27FC236}">
                <a16:creationId xmlns:a16="http://schemas.microsoft.com/office/drawing/2014/main" id="{A90ABDCF-FF82-D60C-78CC-2CE94933635A}"/>
              </a:ext>
            </a:extLst>
          </p:cNvPr>
          <p:cNvSpPr txBox="1">
            <a:spLocks/>
          </p:cNvSpPr>
          <p:nvPr/>
        </p:nvSpPr>
        <p:spPr>
          <a:xfrm>
            <a:off x="4709082" y="7147937"/>
            <a:ext cx="1642085" cy="2343614"/>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000" dirty="0"/>
              <a:t>The </a:t>
            </a:r>
            <a:r>
              <a:rPr lang="en-GB" sz="1000" i="1" dirty="0"/>
              <a:t>Interactive Quiz: Are You Experiencing Financial Abuse?</a:t>
            </a:r>
            <a:r>
              <a:rPr lang="en-GB" sz="1000" dirty="0"/>
              <a:t> is designed for those who think they may be experiencing financial abuse or those who want to help someone in their life identify patterns of financial abuse. </a:t>
            </a:r>
            <a:r>
              <a:rPr lang="en-US" sz="1000" dirty="0"/>
              <a:t>Please follow the link below to complete the quiz:</a:t>
            </a:r>
          </a:p>
          <a:p>
            <a:pPr marL="0" indent="0">
              <a:buNone/>
            </a:pPr>
            <a:endParaRPr lang="en-US" sz="1000" dirty="0"/>
          </a:p>
          <a:p>
            <a:pPr marL="0" indent="0">
              <a:buNone/>
            </a:pPr>
            <a:r>
              <a:rPr lang="en-US" sz="1000" dirty="0">
                <a:hlinkClick r:id="rId2"/>
              </a:rPr>
              <a:t>https://ginabee.co.uk/quillforms/financial-abuse-quiz/</a:t>
            </a:r>
            <a:r>
              <a:rPr lang="en-US" sz="1000" dirty="0"/>
              <a:t> </a:t>
            </a:r>
          </a:p>
          <a:p>
            <a:pPr marL="0" indent="0">
              <a:buNone/>
            </a:pPr>
            <a:r>
              <a:rPr lang="en-US" dirty="0"/>
              <a:t> </a:t>
            </a:r>
          </a:p>
          <a:p>
            <a:pPr marL="0" indent="0">
              <a:buNone/>
            </a:pPr>
            <a:endParaRPr lang="en-US" dirty="0"/>
          </a:p>
        </p:txBody>
      </p:sp>
      <p:sp>
        <p:nvSpPr>
          <p:cNvPr id="3" name="Text Placeholder 7">
            <a:extLst>
              <a:ext uri="{FF2B5EF4-FFF2-40B4-BE49-F238E27FC236}">
                <a16:creationId xmlns:a16="http://schemas.microsoft.com/office/drawing/2014/main" id="{76460B42-2846-4169-81D5-02061A542587}"/>
              </a:ext>
            </a:extLst>
          </p:cNvPr>
          <p:cNvSpPr txBox="1">
            <a:spLocks/>
          </p:cNvSpPr>
          <p:nvPr/>
        </p:nvSpPr>
        <p:spPr>
          <a:xfrm>
            <a:off x="1403995" y="1574165"/>
            <a:ext cx="5633413" cy="5079184"/>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r>
              <a:rPr lang="en-GB" sz="1400" b="1" dirty="0"/>
              <a:t>Formative Assessment: </a:t>
            </a:r>
          </a:p>
          <a:p>
            <a:pPr marL="0" indent="0">
              <a:buFont typeface="Arial" panose="020B0604020202020204" pitchFamily="34" charset="0"/>
              <a:buNone/>
            </a:pPr>
            <a:endParaRPr lang="en-GB" sz="1400" b="1" dirty="0"/>
          </a:p>
          <a:p>
            <a:r>
              <a:rPr lang="en-GB" sz="1200" b="1" dirty="0">
                <a:ea typeface="Calibri" panose="020F0502020204030204" pitchFamily="34" charset="0"/>
              </a:rPr>
              <a:t>Mini-quiz: Signs of financial abuse</a:t>
            </a:r>
          </a:p>
          <a:p>
            <a:pPr marL="0" indent="0">
              <a:buNone/>
            </a:pPr>
            <a:endParaRPr lang="en-GB" sz="1200" dirty="0"/>
          </a:p>
          <a:p>
            <a:pPr marL="0" indent="0">
              <a:buNone/>
            </a:pPr>
            <a:r>
              <a:rPr lang="en-GB" sz="1200" dirty="0"/>
              <a:t>Financial abuse, or economic abuse, is when one partner has control and power over the other partner’s ability to gain or access financial resources. It occurs in a very large proportion of abusive relationships and is often amongst the main reasons for why victims stay in abusive relationships. Financial abuse is regularly the first form of abuse in a relationship - and victims often don’t know that they’re experiencing it until it escalates. Anyone can experience financial abuse as it is based in power dynamics and control. </a:t>
            </a:r>
          </a:p>
          <a:p>
            <a:pPr marL="0" indent="0">
              <a:buFont typeface="Arial" panose="020B0604020202020204" pitchFamily="34" charset="0"/>
              <a:buNone/>
            </a:pPr>
            <a:endParaRPr lang="en-GB" sz="1200" dirty="0"/>
          </a:p>
          <a:p>
            <a:pPr marL="0" indent="0">
              <a:buNone/>
            </a:pPr>
            <a:r>
              <a:rPr lang="en-GB" sz="1200" b="1" dirty="0"/>
              <a:t>Examples of financial abuse</a:t>
            </a:r>
          </a:p>
          <a:p>
            <a:pPr marL="0" indent="0">
              <a:buNone/>
            </a:pPr>
            <a:endParaRPr lang="en-GB" sz="1200" dirty="0"/>
          </a:p>
          <a:p>
            <a:pPr>
              <a:lnSpc>
                <a:spcPct val="100000"/>
              </a:lnSpc>
            </a:pPr>
            <a:r>
              <a:rPr lang="en-GB" sz="1200" dirty="0"/>
              <a:t>Deliberately withholding money or financial support</a:t>
            </a:r>
          </a:p>
          <a:p>
            <a:pPr>
              <a:lnSpc>
                <a:spcPct val="100000"/>
              </a:lnSpc>
            </a:pPr>
            <a:r>
              <a:rPr lang="en-GB" sz="1200" dirty="0"/>
              <a:t>Tracking every penny you spend</a:t>
            </a:r>
          </a:p>
          <a:p>
            <a:pPr>
              <a:lnSpc>
                <a:spcPct val="100000"/>
              </a:lnSpc>
            </a:pPr>
            <a:r>
              <a:rPr lang="en-GB" sz="1200" dirty="0"/>
              <a:t>Encouraging you to quit a job or work-study because they will provide you with financial support</a:t>
            </a:r>
          </a:p>
          <a:p>
            <a:pPr>
              <a:lnSpc>
                <a:spcPct val="100000"/>
              </a:lnSpc>
            </a:pPr>
            <a:r>
              <a:rPr lang="en-GB" sz="1200" dirty="0"/>
              <a:t>Sabotaging your success by making you late for work and/or preventing you from getting to your job</a:t>
            </a:r>
          </a:p>
          <a:p>
            <a:pPr>
              <a:lnSpc>
                <a:spcPct val="100000"/>
              </a:lnSpc>
            </a:pPr>
            <a:r>
              <a:rPr lang="en-GB" sz="1200" dirty="0"/>
              <a:t>Controlling your access to your credit and debit cards</a:t>
            </a:r>
          </a:p>
          <a:p>
            <a:pPr>
              <a:lnSpc>
                <a:spcPct val="100000"/>
              </a:lnSpc>
            </a:pPr>
            <a:r>
              <a:rPr lang="en-GB" sz="1200" dirty="0"/>
              <a:t>Threatening to cut off your financial support</a:t>
            </a:r>
          </a:p>
          <a:p>
            <a:pPr>
              <a:lnSpc>
                <a:spcPct val="100000"/>
              </a:lnSpc>
            </a:pPr>
            <a:r>
              <a:rPr lang="en-GB" sz="1200" dirty="0"/>
              <a:t>Making unilateral financial decisions without consulting or involving you</a:t>
            </a:r>
          </a:p>
          <a:p>
            <a:pPr>
              <a:lnSpc>
                <a:spcPct val="100000"/>
              </a:lnSpc>
            </a:pPr>
            <a:r>
              <a:rPr lang="en-GB" sz="1200" dirty="0"/>
              <a:t>Demanding you cover their tuition, bills, rent, etc., through coercion, guilt, and threats </a:t>
            </a:r>
          </a:p>
          <a:p>
            <a:pPr>
              <a:lnSpc>
                <a:spcPct val="100000"/>
              </a:lnSpc>
            </a:pPr>
            <a:r>
              <a:rPr lang="en-GB" sz="1200" dirty="0"/>
              <a:t>Requiring you to co-sign a loan for them </a:t>
            </a:r>
          </a:p>
          <a:p>
            <a:pPr>
              <a:lnSpc>
                <a:spcPct val="100000"/>
              </a:lnSpc>
            </a:pPr>
            <a:r>
              <a:rPr lang="en-GB" sz="1200" dirty="0"/>
              <a:t>Moving in with your partner but their name is the only one on the lease or mortgage, enabling them to control your access to housing and other basic needs</a:t>
            </a:r>
          </a:p>
          <a:p>
            <a:pPr marL="0" indent="0">
              <a:buNone/>
            </a:pPr>
            <a:endParaRPr lang="en-US" sz="1200" dirty="0"/>
          </a:p>
          <a:p>
            <a:endParaRPr lang="en-US" dirty="0"/>
          </a:p>
        </p:txBody>
      </p:sp>
    </p:spTree>
    <p:extLst>
      <p:ext uri="{BB962C8B-B14F-4D97-AF65-F5344CB8AC3E}">
        <p14:creationId xmlns:p14="http://schemas.microsoft.com/office/powerpoint/2010/main" val="18562151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08803-730D-9AA7-DDBE-ABAEAA7DB34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B2DE7E0-4BEA-A2FE-039A-EB670E071C13}"/>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1CE8C2FC-3C50-1609-4F5F-AB07A174827E}"/>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8A7B39BD-22C8-6900-A750-D72BF3844253}"/>
              </a:ext>
            </a:extLst>
          </p:cNvPr>
          <p:cNvSpPr>
            <a:spLocks noGrp="1"/>
          </p:cNvSpPr>
          <p:nvPr>
            <p:ph type="body" sz="quarter" idx="61"/>
          </p:nvPr>
        </p:nvSpPr>
        <p:spPr/>
        <p:txBody>
          <a:bodyPr/>
          <a:lstStyle/>
          <a:p>
            <a:r>
              <a:rPr lang="en-US" dirty="0"/>
              <a:t>Resources</a:t>
            </a:r>
          </a:p>
        </p:txBody>
      </p:sp>
      <p:sp>
        <p:nvSpPr>
          <p:cNvPr id="8" name="Text Placeholder 7">
            <a:extLst>
              <a:ext uri="{FF2B5EF4-FFF2-40B4-BE49-F238E27FC236}">
                <a16:creationId xmlns:a16="http://schemas.microsoft.com/office/drawing/2014/main" id="{6ADFD525-DF03-6E1F-57D2-0280571D4E96}"/>
              </a:ext>
            </a:extLst>
          </p:cNvPr>
          <p:cNvSpPr>
            <a:spLocks noGrp="1"/>
          </p:cNvSpPr>
          <p:nvPr>
            <p:ph type="body" sz="quarter" idx="64"/>
          </p:nvPr>
        </p:nvSpPr>
        <p:spPr>
          <a:xfrm>
            <a:off x="1704813" y="1874520"/>
            <a:ext cx="5238428" cy="8280770"/>
          </a:xfrm>
        </p:spPr>
        <p:txBody>
          <a:bodyPr/>
          <a:lstStyle/>
          <a:p>
            <a:r>
              <a:rPr lang="en-GB" sz="1400" b="1" dirty="0"/>
              <a:t>Relationship money checklists</a:t>
            </a:r>
          </a:p>
          <a:p>
            <a:pPr marL="0" indent="0">
              <a:buNone/>
            </a:pPr>
            <a:endParaRPr lang="en-GB" sz="1400" b="1" dirty="0">
              <a:ea typeface="Calibri" panose="020F0502020204030204" pitchFamily="34" charset="0"/>
            </a:endParaRPr>
          </a:p>
          <a:p>
            <a:pPr marL="0" indent="0">
              <a:buNone/>
            </a:pPr>
            <a:r>
              <a:rPr lang="en-GB" sz="1200" b="1" dirty="0">
                <a:ea typeface="Calibri" panose="020F0502020204030204" pitchFamily="34" charset="0"/>
              </a:rPr>
              <a:t>Love is in the Air: A Financial Checklist for Couples</a:t>
            </a:r>
            <a:endParaRPr lang="en-GB" sz="1200" b="1" dirty="0"/>
          </a:p>
          <a:p>
            <a:endParaRPr lang="en-GB" sz="1600" b="1" dirty="0"/>
          </a:p>
          <a:p>
            <a:pPr marL="0" indent="0">
              <a:buNone/>
            </a:pPr>
            <a:r>
              <a:rPr lang="en-GB" sz="1200" dirty="0"/>
              <a:t>About to get married? Congratulations! As you step into this exciting new chapter, talking openly about your finances can help you start strong. By having honest conversations now, you can set the tone for a marriage built on trust. Here’s a helpful checklist to guide those discussions, both before and after you say “I do” (</a:t>
            </a:r>
            <a:r>
              <a:rPr lang="en-GB" sz="1200" dirty="0">
                <a:hlinkClick r:id="rId2"/>
              </a:rPr>
              <a:t>https://www.boh.com/blog/love-is-in-the-air-the-ultimate-financial-checklist-for-newlyweds</a:t>
            </a:r>
            <a:r>
              <a:rPr lang="en-GB" sz="1200" dirty="0"/>
              <a:t>). </a:t>
            </a:r>
          </a:p>
          <a:p>
            <a:pPr marL="0" indent="0">
              <a:buNone/>
            </a:pPr>
            <a:endParaRPr lang="en-GB" sz="1200" dirty="0"/>
          </a:p>
          <a:p>
            <a:pPr marL="0" indent="0">
              <a:buNone/>
            </a:pPr>
            <a:r>
              <a:rPr lang="en-GB" sz="1200" b="1" dirty="0">
                <a:ea typeface="Calibri" panose="020F0502020204030204" pitchFamily="34" charset="0"/>
              </a:rPr>
              <a:t>Sweethearts &amp; Spending: A Financial Checklist for Couples</a:t>
            </a:r>
            <a:endParaRPr lang="en-GB" sz="1200" b="1" dirty="0"/>
          </a:p>
          <a:p>
            <a:endParaRPr lang="en-GB" sz="1600" b="1" dirty="0"/>
          </a:p>
          <a:p>
            <a:pPr marL="0" indent="0">
              <a:buNone/>
            </a:pPr>
            <a:r>
              <a:rPr lang="en-GB" sz="1200" dirty="0"/>
              <a:t>Whether you’re newly married, balancing careers and family life, or planning for retirement, these guidelines are designed to help you build a stronger financial foundation together (</a:t>
            </a:r>
            <a:r>
              <a:rPr lang="en-GB" sz="1200" dirty="0">
                <a:hlinkClick r:id="rId3"/>
              </a:rPr>
              <a:t>https://welchgroup.com/sweethearts-spending-a-financial-checklist-for-couples/</a:t>
            </a:r>
            <a:r>
              <a:rPr lang="en-GB" sz="1200" dirty="0"/>
              <a:t>). </a:t>
            </a:r>
          </a:p>
          <a:p>
            <a:pPr marL="0" indent="0">
              <a:buNone/>
            </a:pPr>
            <a:endParaRPr lang="en-GB" sz="1200" dirty="0"/>
          </a:p>
          <a:p>
            <a:pPr marL="0" indent="0">
              <a:buNone/>
            </a:pPr>
            <a:r>
              <a:rPr lang="en-GB" sz="1200" b="1" dirty="0">
                <a:ea typeface="Calibri" panose="020F0502020204030204" pitchFamily="34" charset="0"/>
              </a:rPr>
              <a:t>Getting ready to get married checklist</a:t>
            </a:r>
            <a:endParaRPr lang="en-GB" sz="1200" b="1" dirty="0"/>
          </a:p>
          <a:p>
            <a:endParaRPr lang="en-GB" sz="1600" b="1" dirty="0"/>
          </a:p>
          <a:p>
            <a:pPr marL="0" indent="0">
              <a:buNone/>
            </a:pPr>
            <a:r>
              <a:rPr lang="en-GB" sz="1200" dirty="0"/>
              <a:t>The opportunity to go through life with a loving partner may be the greatest benefit of a successful marriage or domestic partnership. That said, marriage may affect your finances in many ways. It can shape your ability to save for financial goals, to plan for retirement, to plan your estate, and to capitalize on tax and insurance-related benefits. Follow the link to read the detailed checklist (</a:t>
            </a:r>
            <a:r>
              <a:rPr lang="en-GB" sz="1200" dirty="0">
                <a:hlinkClick r:id="rId4"/>
              </a:rPr>
              <a:t>https://www.merrilledge.com/article/getting-ready-get-married-checklist</a:t>
            </a:r>
            <a:r>
              <a:rPr lang="en-GB" sz="1200" dirty="0"/>
              <a:t>). </a:t>
            </a:r>
          </a:p>
          <a:p>
            <a:pPr marL="0" marR="0" lvl="0" indent="0" algn="l" defTabSz="755934" rtl="0" eaLnBrk="1" fontAlgn="auto" latinLnBrk="0" hangingPunct="1">
              <a:lnSpc>
                <a:spcPct val="100000"/>
              </a:lnSpc>
              <a:spcBef>
                <a:spcPts val="0"/>
              </a:spcBef>
              <a:spcAft>
                <a:spcPts val="0"/>
              </a:spcAft>
              <a:buClr>
                <a:srgbClr val="4763AE"/>
              </a:buClr>
              <a:buSzTx/>
              <a:buNone/>
              <a:tabLst/>
              <a:defRPr/>
            </a:pPr>
            <a:endParaRPr lang="en-GB" sz="1200" dirty="0"/>
          </a:p>
          <a:p>
            <a:pPr marL="0" indent="0">
              <a:buNone/>
            </a:pPr>
            <a:endParaRPr lang="en-GB" sz="1200" dirty="0"/>
          </a:p>
          <a:p>
            <a:r>
              <a:rPr lang="en-GB" sz="1400" b="1" dirty="0"/>
              <a:t>Domestic violence support organisations</a:t>
            </a:r>
          </a:p>
          <a:p>
            <a:endParaRPr lang="en-GB" sz="1200" b="1" dirty="0">
              <a:ea typeface="Calibri" panose="020F0502020204030204" pitchFamily="34" charset="0"/>
            </a:endParaRPr>
          </a:p>
          <a:p>
            <a:pPr marL="0" indent="0">
              <a:buNone/>
            </a:pPr>
            <a:r>
              <a:rPr lang="en-GB" sz="1200" b="1" dirty="0">
                <a:ea typeface="Calibri" panose="020F0502020204030204" pitchFamily="34" charset="0"/>
              </a:rPr>
              <a:t>Help For Victims Info for cross border victims</a:t>
            </a:r>
            <a:endParaRPr lang="en-GB" sz="1600" b="1" dirty="0"/>
          </a:p>
          <a:p>
            <a:pPr marL="0" indent="0">
              <a:buNone/>
            </a:pPr>
            <a:r>
              <a:rPr lang="en-GB" sz="1200" dirty="0">
                <a:hlinkClick r:id="rId5"/>
              </a:rPr>
              <a:t>https://victim-support.eu/help-for-victims/info-on-specific-types-of-victims/domestic-violence-victims/ </a:t>
            </a:r>
          </a:p>
          <a:p>
            <a:pPr marL="0" indent="0">
              <a:buNone/>
            </a:pPr>
            <a:endParaRPr lang="en-US" dirty="0"/>
          </a:p>
          <a:p>
            <a:pPr marL="0" indent="0">
              <a:buNone/>
            </a:pPr>
            <a:r>
              <a:rPr lang="en-GB" sz="1200" b="1" dirty="0">
                <a:ea typeface="Calibri" panose="020F0502020204030204" pitchFamily="34" charset="0"/>
              </a:rPr>
              <a:t>Red Cross EU: Solace and support for survivors of domestic abuse</a:t>
            </a:r>
            <a:endParaRPr lang="en-GB" sz="1200" b="1" dirty="0"/>
          </a:p>
          <a:p>
            <a:pPr marL="0" indent="0">
              <a:buNone/>
            </a:pPr>
            <a:r>
              <a:rPr lang="en-GB" dirty="0">
                <a:hlinkClick r:id="rId5"/>
              </a:rPr>
              <a:t>https://redcross.eu/projects/solace-and-support-for-survivors-of-domestic-abuse-1</a:t>
            </a:r>
          </a:p>
          <a:p>
            <a:pPr marL="0" indent="0">
              <a:buNone/>
            </a:pPr>
            <a:endParaRPr lang="en-GB" dirty="0">
              <a:hlinkClick r:id="rId5"/>
            </a:endParaRPr>
          </a:p>
          <a:p>
            <a:pPr marL="0" indent="0">
              <a:buNone/>
            </a:pPr>
            <a:r>
              <a:rPr lang="en-GB" sz="1200" b="1" dirty="0">
                <a:ea typeface="Calibri" panose="020F0502020204030204" pitchFamily="34" charset="0"/>
              </a:rPr>
              <a:t>Women Against Violence Europe</a:t>
            </a:r>
            <a:endParaRPr lang="en-GB" sz="1200" b="1" dirty="0"/>
          </a:p>
          <a:p>
            <a:pPr marL="0" indent="0">
              <a:buNone/>
            </a:pPr>
            <a:r>
              <a:rPr lang="en-GB" dirty="0">
                <a:hlinkClick r:id="rId5"/>
              </a:rPr>
              <a:t>https://wave-network.org/</a:t>
            </a:r>
          </a:p>
          <a:p>
            <a:pPr marL="0" indent="0">
              <a:buNone/>
            </a:pPr>
            <a:endParaRPr lang="en-GB" sz="1200" b="1" dirty="0">
              <a:ea typeface="Calibri" panose="020F0502020204030204" pitchFamily="34" charset="0"/>
            </a:endParaRPr>
          </a:p>
          <a:p>
            <a:pPr marL="0" indent="0">
              <a:buNone/>
            </a:pPr>
            <a:r>
              <a:rPr lang="en-GB" sz="1200" b="1" dirty="0">
                <a:ea typeface="Calibri" panose="020F0502020204030204" pitchFamily="34" charset="0"/>
              </a:rPr>
              <a:t>Women's Shelter Coordination (Germany)</a:t>
            </a:r>
            <a:endParaRPr lang="en-GB" sz="1200" dirty="0">
              <a:hlinkClick r:id="rId5"/>
            </a:endParaRPr>
          </a:p>
          <a:p>
            <a:pPr marL="0" indent="0">
              <a:buNone/>
            </a:pPr>
            <a:r>
              <a:rPr lang="en-US" dirty="0">
                <a:hlinkClick r:id="rId6"/>
              </a:rPr>
              <a:t>https://www.frauenhauskoordinierung.de/en/</a:t>
            </a:r>
            <a:r>
              <a:rPr lang="en-US" dirty="0"/>
              <a:t> </a:t>
            </a:r>
          </a:p>
          <a:p>
            <a:pPr marL="0" indent="0">
              <a:buNone/>
            </a:pPr>
            <a:endParaRPr lang="en-GB" sz="1200" b="1" dirty="0">
              <a:ea typeface="Calibri" panose="020F0502020204030204" pitchFamily="34" charset="0"/>
            </a:endParaRPr>
          </a:p>
          <a:p>
            <a:pPr marL="0" indent="0">
              <a:buNone/>
            </a:pPr>
            <a:r>
              <a:rPr lang="en-GB" sz="1200" b="1" dirty="0">
                <a:ea typeface="Calibri" panose="020F0502020204030204" pitchFamily="34" charset="0"/>
              </a:rPr>
              <a:t>Support Groups (Ireland)</a:t>
            </a:r>
          </a:p>
          <a:p>
            <a:pPr marL="0" indent="0">
              <a:buNone/>
            </a:pPr>
            <a:r>
              <a:rPr lang="en-GB" dirty="0">
                <a:ea typeface="Calibri" panose="020F0502020204030204" pitchFamily="34" charset="0"/>
                <a:hlinkClick r:id="rId7"/>
              </a:rPr>
              <a:t>https://teachtearmainn.ie/support-groups/</a:t>
            </a:r>
            <a:endParaRPr lang="en-GB" dirty="0">
              <a:ea typeface="Calibri" panose="020F0502020204030204" pitchFamily="34" charset="0"/>
            </a:endParaRPr>
          </a:p>
          <a:p>
            <a:pPr marL="0" indent="0">
              <a:buNone/>
            </a:pPr>
            <a:r>
              <a:rPr lang="en-GB" sz="1200" dirty="0">
                <a:ea typeface="Calibri" panose="020F0502020204030204" pitchFamily="34" charset="0"/>
              </a:rPr>
              <a:t> </a:t>
            </a:r>
            <a:endParaRPr lang="en-GB" sz="1200" b="1" dirty="0">
              <a:ea typeface="Calibri" panose="020F0502020204030204" pitchFamily="34" charset="0"/>
            </a:endParaRPr>
          </a:p>
          <a:p>
            <a:pPr marL="0" indent="0">
              <a:buNone/>
            </a:pPr>
            <a:r>
              <a:rPr lang="en-GB" sz="1200" b="1" dirty="0">
                <a:ea typeface="Calibri" panose="020F0502020204030204" pitchFamily="34" charset="0"/>
              </a:rPr>
              <a:t>Association for the Prevention and Handling of Violence in the Family (Cyprus)</a:t>
            </a:r>
            <a:endParaRPr lang="en-GB" sz="1200" b="1" dirty="0"/>
          </a:p>
          <a:p>
            <a:pPr marL="0" indent="0">
              <a:buNone/>
            </a:pPr>
            <a:r>
              <a:rPr lang="en-GB" dirty="0">
                <a:hlinkClick r:id="rId5"/>
              </a:rPr>
              <a:t>https://victim-support.eu/members/association-for-the-prevention-and-handling-of-violence-in-the-family-spavo/</a:t>
            </a:r>
            <a:endParaRPr lang="en-GB" dirty="0"/>
          </a:p>
          <a:p>
            <a:pPr marL="0" indent="0">
              <a:buNone/>
            </a:pPr>
            <a:endParaRPr lang="en-GB" sz="1200" b="1" dirty="0">
              <a:ea typeface="Calibri" panose="020F0502020204030204" pitchFamily="34" charset="0"/>
            </a:endParaRPr>
          </a:p>
          <a:p>
            <a:pPr marL="0" indent="0">
              <a:buNone/>
            </a:pPr>
            <a:r>
              <a:rPr lang="en-GB" sz="1200" b="1" dirty="0" err="1">
                <a:ea typeface="Calibri" panose="020F0502020204030204" pitchFamily="34" charset="0"/>
              </a:rPr>
              <a:t>Blijf</a:t>
            </a:r>
            <a:r>
              <a:rPr lang="en-GB" sz="1200" b="1" dirty="0">
                <a:ea typeface="Calibri" panose="020F0502020204030204" pitchFamily="34" charset="0"/>
              </a:rPr>
              <a:t> Groep Help for domestic violence (The Netherlands)</a:t>
            </a:r>
          </a:p>
          <a:p>
            <a:pPr marL="0" indent="0">
              <a:buNone/>
            </a:pPr>
            <a:r>
              <a:rPr lang="en-GB" dirty="0">
                <a:ea typeface="Calibri" panose="020F0502020204030204" pitchFamily="34" charset="0"/>
                <a:hlinkClick r:id="rId8"/>
              </a:rPr>
              <a:t>https://www.blijfgroep.nl/english-information/</a:t>
            </a:r>
            <a:r>
              <a:rPr lang="en-GB" dirty="0">
                <a:ea typeface="Calibri" panose="020F0502020204030204" pitchFamily="34" charset="0"/>
              </a:rPr>
              <a:t> </a:t>
            </a:r>
          </a:p>
          <a:p>
            <a:pPr marL="0" indent="0">
              <a:buNone/>
            </a:pPr>
            <a:endParaRPr lang="en-GB" sz="1200" b="1" dirty="0">
              <a:ea typeface="Calibri" panose="020F0502020204030204" pitchFamily="34" charset="0"/>
            </a:endParaRPr>
          </a:p>
          <a:p>
            <a:pPr marL="0" indent="0">
              <a:buNone/>
            </a:pPr>
            <a:endParaRPr lang="en-GB" dirty="0">
              <a:hlinkClick r:id="rId5"/>
            </a:endParaRPr>
          </a:p>
          <a:p>
            <a:pPr marL="0" indent="0">
              <a:buNone/>
            </a:pPr>
            <a:endParaRPr lang="en-GB" dirty="0">
              <a:hlinkClick r:id="rId5"/>
            </a:endParaRPr>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22C68998-5A91-6876-07C3-448C6F0939DA}"/>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9AB15ECA-DDBE-10DF-A58C-09F945C7A900}"/>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2904F5B8-F113-B248-9FD4-EA47BA103BC1}"/>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B53C5A42-9F95-AA74-94A0-9BA988FB540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64AB978C-18F8-99B9-F82F-8F7C8C9C7455}"/>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9433F2A6-444B-4203-01DE-BB7764A0FDB8}"/>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1A898A74-61E3-F858-8B56-021EA17E6C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FBD4E739-327E-8790-9706-2F6FB891710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866EB958-BF4C-6A1A-1CFC-D7A43BCCBD7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8A4F4054-2317-921E-EA99-6C409E11F99F}"/>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80EE6B1D-C7EB-E5C0-B2E5-23FC00ED7A4E}"/>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A9FF7F00-986A-3E40-CAF9-4B77148B8C83}"/>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73C7D519-E6E2-B2C2-5989-63E333CDAFB5}"/>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9F277E19-883A-6710-FAD8-7AEE2CA51C5A}"/>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29538110-307A-9399-B5A1-17EF428AEDC3}"/>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A741817A-1C54-6755-87AF-B25020315D54}"/>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C8DF85FE-9964-F509-292A-27A93CE91FE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E9C99731-8B04-D687-EBA1-B1B880178040}"/>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486736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310ED-8FEB-FE6E-6C48-F256E3788C0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01A0085-447F-33EB-FB0F-12CDC1B8E057}"/>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B0E532D9-1088-D06F-3C33-6C40F2B9687C}"/>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5218B2A3-03E5-746B-491A-D9C6CC83E9CC}"/>
              </a:ext>
            </a:extLst>
          </p:cNvPr>
          <p:cNvSpPr>
            <a:spLocks noGrp="1"/>
          </p:cNvSpPr>
          <p:nvPr>
            <p:ph type="body" sz="quarter" idx="61"/>
          </p:nvPr>
        </p:nvSpPr>
        <p:spPr/>
        <p:txBody>
          <a:bodyPr/>
          <a:lstStyle/>
          <a:p>
            <a:r>
              <a:rPr lang="en-US" dirty="0"/>
              <a:t>Resources</a:t>
            </a:r>
          </a:p>
        </p:txBody>
      </p:sp>
      <p:sp>
        <p:nvSpPr>
          <p:cNvPr id="8" name="Text Placeholder 7">
            <a:extLst>
              <a:ext uri="{FF2B5EF4-FFF2-40B4-BE49-F238E27FC236}">
                <a16:creationId xmlns:a16="http://schemas.microsoft.com/office/drawing/2014/main" id="{0CC40498-0D46-5961-A250-990D1B5A05EB}"/>
              </a:ext>
            </a:extLst>
          </p:cNvPr>
          <p:cNvSpPr>
            <a:spLocks noGrp="1"/>
          </p:cNvSpPr>
          <p:nvPr>
            <p:ph type="body" sz="quarter" idx="64"/>
          </p:nvPr>
        </p:nvSpPr>
        <p:spPr>
          <a:xfrm>
            <a:off x="1704813" y="1874520"/>
            <a:ext cx="5238428" cy="8498030"/>
          </a:xfrm>
        </p:spPr>
        <p:txBody>
          <a:bodyPr/>
          <a:lstStyle/>
          <a:p>
            <a:r>
              <a:rPr lang="en-GB" sz="1400" b="1" dirty="0"/>
              <a:t>Articles or podcasts on financial equality</a:t>
            </a:r>
          </a:p>
          <a:p>
            <a:pPr marL="0" indent="0">
              <a:buNone/>
            </a:pPr>
            <a:endParaRPr lang="en-GB" sz="1400" b="1" dirty="0"/>
          </a:p>
          <a:p>
            <a:pPr marL="0" indent="0">
              <a:buNone/>
            </a:pPr>
            <a:endParaRPr lang="en-GB" sz="1400" b="1" dirty="0">
              <a:highlight>
                <a:srgbClr val="FFFF00"/>
              </a:highlight>
              <a:ea typeface="Calibri" panose="020F0502020204030204" pitchFamily="34" charset="0"/>
            </a:endParaRPr>
          </a:p>
          <a:p>
            <a:pPr marL="0" indent="0">
              <a:buNone/>
            </a:pPr>
            <a:r>
              <a:rPr lang="en-GB" sz="1200" b="1" dirty="0">
                <a:ea typeface="Calibri" panose="020F0502020204030204" pitchFamily="34" charset="0"/>
              </a:rPr>
              <a:t>Reaching Financial Equality for Women - A 10-point action plan</a:t>
            </a:r>
            <a:endParaRPr lang="en-GB" sz="1200" b="1" dirty="0"/>
          </a:p>
          <a:p>
            <a:endParaRPr lang="en-GB" sz="1600" b="1" dirty="0">
              <a:highlight>
                <a:srgbClr val="FFFF00"/>
              </a:highlight>
            </a:endParaRPr>
          </a:p>
          <a:p>
            <a:pPr marL="0" indent="0">
              <a:buNone/>
            </a:pPr>
            <a:r>
              <a:rPr lang="en-GB" sz="1200" dirty="0"/>
              <a:t>This 10 -point action plan aims to end the continued economic exclusion of women, remove structural barriers to women’s active participation in the formal economy and achieve equality in access to responsible and sustainable financial services (</a:t>
            </a:r>
            <a:r>
              <a:rPr lang="en-GB" sz="1200" dirty="0">
                <a:hlinkClick r:id="rId2"/>
              </a:rPr>
              <a:t>https://www.wfp.org/publications/reaching-financial-equality-women-10-point-action-plan</a:t>
            </a:r>
            <a:r>
              <a:rPr lang="en-GB" sz="1200" dirty="0"/>
              <a:t>).</a:t>
            </a:r>
          </a:p>
          <a:p>
            <a:pPr marL="0" indent="0">
              <a:buNone/>
            </a:pPr>
            <a:endParaRPr lang="en-GB" sz="1200" dirty="0"/>
          </a:p>
          <a:p>
            <a:pPr marL="0" indent="0">
              <a:buNone/>
            </a:pPr>
            <a:r>
              <a:rPr lang="en-GB" sz="1200" b="1" dirty="0">
                <a:ea typeface="Calibri" panose="020F0502020204030204" pitchFamily="34" charset="0"/>
              </a:rPr>
              <a:t>Blog Equality Hub. In Her Words: Get comfy talking about money</a:t>
            </a:r>
            <a:endParaRPr lang="en-GB" sz="1200" b="1" dirty="0"/>
          </a:p>
          <a:p>
            <a:endParaRPr lang="en-GB" sz="1600" b="1" dirty="0">
              <a:highlight>
                <a:srgbClr val="FFFF00"/>
              </a:highlight>
            </a:endParaRPr>
          </a:p>
          <a:p>
            <a:pPr marL="0" indent="0">
              <a:buNone/>
            </a:pPr>
            <a:r>
              <a:rPr lang="en-GB" sz="1200" dirty="0"/>
              <a:t>Lia Loewenthal, founder of Get Comfy With Money, discusses the importance of having real, deep, and honest conversations about money with your spouse (</a:t>
            </a:r>
            <a:r>
              <a:rPr lang="en-GB" sz="1200" dirty="0">
                <a:hlinkClick r:id="rId3"/>
              </a:rPr>
              <a:t>https://equalities.blog.gov.uk/2020/11/12/in-her-words-get-comfy-talking-about-money/</a:t>
            </a:r>
            <a:r>
              <a:rPr lang="en-GB" sz="1200" dirty="0"/>
              <a:t>).</a:t>
            </a:r>
          </a:p>
          <a:p>
            <a:pPr marL="0" indent="0">
              <a:buNone/>
            </a:pPr>
            <a:endParaRPr lang="en-GB" sz="1200" dirty="0"/>
          </a:p>
          <a:p>
            <a:pPr marL="0" indent="0">
              <a:buNone/>
            </a:pPr>
            <a:r>
              <a:rPr lang="en-GB" sz="1200" b="1" dirty="0">
                <a:ea typeface="Calibri" panose="020F0502020204030204" pitchFamily="34" charset="0"/>
              </a:rPr>
              <a:t>Financial independence and gender equality: Joining the dots between income, wealth, and power</a:t>
            </a:r>
          </a:p>
          <a:p>
            <a:pPr marL="0" indent="0">
              <a:buNone/>
            </a:pPr>
            <a:endParaRPr lang="en-GB" sz="1200" dirty="0"/>
          </a:p>
          <a:p>
            <a:pPr marL="0" indent="0">
              <a:buNone/>
            </a:pPr>
            <a:r>
              <a:rPr lang="en-GB" sz="1200" dirty="0"/>
              <a:t>This report, published by the </a:t>
            </a:r>
            <a:r>
              <a:rPr lang="en-GB" sz="1200" i="1" dirty="0"/>
              <a:t>European Institute for Gender Equality</a:t>
            </a:r>
            <a:r>
              <a:rPr lang="en-GB" sz="1200" dirty="0"/>
              <a:t>, presents evidence on gender inequalities in financial independence in the EU, with a particular focus on how financial independence has been defined and measured. It also presents evidence on the impact of tax–benefit systems in EU Member States on gender inequalities in financial independence and explores consequences associated with financial dependence, including economic violence (</a:t>
            </a:r>
            <a:r>
              <a:rPr lang="en-GB" sz="1200" dirty="0">
                <a:hlinkClick r:id="rId4"/>
              </a:rPr>
              <a:t>https://eige.europa.eu/publications-resources/publications/financial-independence-and-gender-equality-joining-dots-between-income-wealth-and-power?language_content_entity=en</a:t>
            </a:r>
            <a:r>
              <a:rPr lang="en-GB" sz="1200" dirty="0"/>
              <a:t>).</a:t>
            </a:r>
          </a:p>
          <a:p>
            <a:pPr marL="0" indent="0">
              <a:buNone/>
            </a:pPr>
            <a:endParaRPr lang="en-GB" sz="1200" dirty="0"/>
          </a:p>
          <a:p>
            <a:pPr marL="0" indent="0">
              <a:buNone/>
            </a:pPr>
            <a:endParaRPr lang="en-GB" sz="1200" dirty="0"/>
          </a:p>
          <a:p>
            <a:pPr marL="0" indent="0">
              <a:buNone/>
            </a:pPr>
            <a:r>
              <a:rPr lang="en-GB" sz="1200" b="1" dirty="0">
                <a:ea typeface="Calibri" panose="020F0502020204030204" pitchFamily="34" charset="0"/>
              </a:rPr>
              <a:t>Women In Conversation: Creating Financial Equality In A Relationship</a:t>
            </a:r>
          </a:p>
          <a:p>
            <a:pPr marL="0" indent="0">
              <a:buNone/>
            </a:pPr>
            <a:endParaRPr lang="en-GB" sz="1200" dirty="0"/>
          </a:p>
          <a:p>
            <a:pPr marL="0" indent="0">
              <a:buNone/>
            </a:pPr>
            <a:r>
              <a:rPr lang="en-GB" sz="1200" dirty="0"/>
              <a:t>In this video conversation women’s money stories are shared with financial planner </a:t>
            </a:r>
            <a:r>
              <a:rPr lang="en-GB" sz="1200" dirty="0" err="1"/>
              <a:t>Sunél</a:t>
            </a:r>
            <a:r>
              <a:rPr lang="en-GB" sz="1200" dirty="0"/>
              <a:t> </a:t>
            </a:r>
            <a:r>
              <a:rPr lang="en-GB" sz="1200" dirty="0" err="1"/>
              <a:t>Veldtman</a:t>
            </a:r>
            <a:r>
              <a:rPr lang="en-GB" sz="1200" dirty="0"/>
              <a:t>, founder of </a:t>
            </a:r>
            <a:r>
              <a:rPr lang="en-GB" sz="1200" i="1" dirty="0"/>
              <a:t>Foundation Family Wealth</a:t>
            </a:r>
            <a:r>
              <a:rPr lang="en-GB" sz="1200" dirty="0"/>
              <a:t> (</a:t>
            </a:r>
            <a:r>
              <a:rPr lang="en-GB" sz="1200" dirty="0">
                <a:hlinkClick r:id="rId5"/>
              </a:rPr>
              <a:t>https://www.youtube.com/watch?v=OXFNeOjFRIY</a:t>
            </a:r>
            <a:r>
              <a:rPr lang="en-GB" sz="1200" dirty="0"/>
              <a:t>).</a:t>
            </a:r>
          </a:p>
          <a:p>
            <a:pPr marL="0" indent="0">
              <a:buNone/>
            </a:pPr>
            <a:endParaRPr lang="en-GB" sz="1200" dirty="0"/>
          </a:p>
          <a:p>
            <a:pPr marL="0" indent="0">
              <a:buNone/>
            </a:pPr>
            <a:endParaRPr lang="en-GB" sz="1200" dirty="0"/>
          </a:p>
          <a:p>
            <a:pPr marL="0" indent="0">
              <a:buNone/>
            </a:pPr>
            <a:endParaRPr lang="en-GB" sz="1200"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75C08994-2290-1BA8-CF1D-FFAA84A4C937}"/>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D6C7E230-6CE0-3EAB-D43D-162AD6661893}"/>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DDD6C33F-79D9-DFF8-CCFB-C49DE3E8015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5C58B45C-C000-08A7-208C-7A5CC5395206}"/>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76DBE2EA-9DB8-491D-AA42-E485B6F908D9}"/>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70D1D123-12BD-C8E3-41DC-E7A35601A583}"/>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40A3E8AB-F2D1-4947-6BCE-51480904B32D}"/>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7C768129-E9EB-D0AD-D707-39CE5FD98B37}"/>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D37EE462-C8CE-3563-6FBC-F3C3DABC860B}"/>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BE006F2F-5F0F-5456-FDA6-C40C21C58840}"/>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7551F27A-E138-FAA7-84B9-7287689528C4}"/>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A91C395E-1346-A0D2-6199-E81C2ADF8B57}"/>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DEF1007B-9A95-BC4C-2721-8B484F676660}"/>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B6429A2A-0D13-02FE-CFD8-8D7C6C808F84}"/>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4101F324-AF5D-9D22-AA2D-099DA1265797}"/>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C7E5F072-63DC-42CB-2CA4-74CD29F59C5B}"/>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F498CB1E-02C9-945B-CB13-C2FA26AEF87D}"/>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5372BD7C-7C64-9AC9-809C-82E769F9AB6F}"/>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1751912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A3012-8A59-F624-79D0-37A6417A6311}"/>
            </a:ext>
          </a:extLst>
        </p:cNvPr>
        <p:cNvGrpSpPr/>
        <p:nvPr/>
      </p:nvGrpSpPr>
      <p:grpSpPr>
        <a:xfrm>
          <a:off x="0" y="0"/>
          <a:ext cx="0" cy="0"/>
          <a:chOff x="0" y="0"/>
          <a:chExt cx="0" cy="0"/>
        </a:xfrm>
      </p:grpSpPr>
      <p:sp>
        <p:nvSpPr>
          <p:cNvPr id="81" name="Text Placeholder 80">
            <a:extLst>
              <a:ext uri="{FF2B5EF4-FFF2-40B4-BE49-F238E27FC236}">
                <a16:creationId xmlns:a16="http://schemas.microsoft.com/office/drawing/2014/main" id="{D3C33F3F-B4E5-A9B1-61C7-EDEABAA1BD7B}"/>
              </a:ext>
            </a:extLst>
          </p:cNvPr>
          <p:cNvSpPr>
            <a:spLocks noGrp="1"/>
          </p:cNvSpPr>
          <p:nvPr>
            <p:ph type="body" sz="quarter" idx="60"/>
          </p:nvPr>
        </p:nvSpPr>
        <p:spPr/>
        <p:txBody>
          <a:bodyPr/>
          <a:lstStyle/>
          <a:p>
            <a:r>
              <a:rPr lang="en-US" dirty="0"/>
              <a:t>03</a:t>
            </a:r>
          </a:p>
        </p:txBody>
      </p:sp>
      <p:sp>
        <p:nvSpPr>
          <p:cNvPr id="82" name="Rectangle 81">
            <a:extLst>
              <a:ext uri="{FF2B5EF4-FFF2-40B4-BE49-F238E27FC236}">
                <a16:creationId xmlns:a16="http://schemas.microsoft.com/office/drawing/2014/main" id="{C48965F3-F218-C8C9-0E94-D3EC5EE53021}"/>
              </a:ext>
            </a:extLst>
          </p:cNvPr>
          <p:cNvSpPr/>
          <p:nvPr/>
        </p:nvSpPr>
        <p:spPr>
          <a:xfrm>
            <a:off x="2777891" y="4910405"/>
            <a:ext cx="3025691"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3" name="TextBox 82">
            <a:extLst>
              <a:ext uri="{FF2B5EF4-FFF2-40B4-BE49-F238E27FC236}">
                <a16:creationId xmlns:a16="http://schemas.microsoft.com/office/drawing/2014/main" id="{0EB259D3-4711-9E1E-889E-E6AF7A84BBFF}"/>
              </a:ext>
            </a:extLst>
          </p:cNvPr>
          <p:cNvSpPr txBox="1"/>
          <p:nvPr/>
        </p:nvSpPr>
        <p:spPr>
          <a:xfrm>
            <a:off x="2909998" y="4890088"/>
            <a:ext cx="2707536"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WOMEN IN</a:t>
            </a:r>
          </a:p>
        </p:txBody>
      </p:sp>
      <p:sp>
        <p:nvSpPr>
          <p:cNvPr id="84" name="Rectangle 83">
            <a:extLst>
              <a:ext uri="{FF2B5EF4-FFF2-40B4-BE49-F238E27FC236}">
                <a16:creationId xmlns:a16="http://schemas.microsoft.com/office/drawing/2014/main" id="{98D37BF4-228D-1E0D-697A-E2795CD8A0D5}"/>
              </a:ext>
            </a:extLst>
          </p:cNvPr>
          <p:cNvSpPr/>
          <p:nvPr/>
        </p:nvSpPr>
        <p:spPr>
          <a:xfrm>
            <a:off x="2777891" y="5587495"/>
            <a:ext cx="3192603"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5" name="TextBox 84">
            <a:extLst>
              <a:ext uri="{FF2B5EF4-FFF2-40B4-BE49-F238E27FC236}">
                <a16:creationId xmlns:a16="http://schemas.microsoft.com/office/drawing/2014/main" id="{B6FE1776-0F00-B6E4-7CFE-03BCDA923C78}"/>
              </a:ext>
            </a:extLst>
          </p:cNvPr>
          <p:cNvSpPr txBox="1"/>
          <p:nvPr/>
        </p:nvSpPr>
        <p:spPr>
          <a:xfrm>
            <a:off x="2909998" y="5567178"/>
            <a:ext cx="3161635"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MID CAREER </a:t>
            </a:r>
          </a:p>
        </p:txBody>
      </p:sp>
    </p:spTree>
    <p:extLst>
      <p:ext uri="{BB962C8B-B14F-4D97-AF65-F5344CB8AC3E}">
        <p14:creationId xmlns:p14="http://schemas.microsoft.com/office/powerpoint/2010/main" val="2941177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F9C1C-9155-8C76-0C04-6B3EB825285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0766C75-5604-B86B-D8EA-C1A7A22DDF1F}"/>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E4459764-5D0B-7854-48A3-9698413652E7}"/>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269D48EA-DC19-14BD-F29F-80CC5F92FA4E}"/>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6E72862E-C533-8C1B-7902-D1B57B07C55F}"/>
              </a:ext>
            </a:extLst>
          </p:cNvPr>
          <p:cNvSpPr>
            <a:spLocks noGrp="1"/>
          </p:cNvSpPr>
          <p:nvPr>
            <p:ph type="body" sz="quarter" idx="64"/>
          </p:nvPr>
        </p:nvSpPr>
        <p:spPr>
          <a:xfrm>
            <a:off x="1704812" y="1652866"/>
            <a:ext cx="5238428" cy="2624166"/>
          </a:xfrm>
        </p:spPr>
        <p:txBody>
          <a:bodyPr/>
          <a:lstStyle/>
          <a:p>
            <a:pPr marL="0" indent="0">
              <a:buNone/>
            </a:pPr>
            <a:r>
              <a:rPr lang="en-US" sz="1400" b="1" dirty="0">
                <a:solidFill>
                  <a:srgbClr val="F16024"/>
                </a:solidFill>
              </a:rPr>
              <a:t>Introduction</a:t>
            </a:r>
          </a:p>
          <a:p>
            <a:pPr marL="0" indent="0">
              <a:buNone/>
            </a:pPr>
            <a:endParaRPr lang="en-US" sz="1400" b="1" dirty="0"/>
          </a:p>
          <a:p>
            <a:pPr marL="0" indent="0">
              <a:buNone/>
            </a:pPr>
            <a:r>
              <a:rPr lang="en-GB" sz="1200" dirty="0"/>
              <a:t>Mid career is a period characterised by more financial complexity. Women in this stage often balance multiple responsibilities: childcare, eldercare, career progression, home ownership, and longer-term planning such as pension accumulation. Partnership finances become more intricate as joint commitments deepen: mortgages, savings plans, family expenses, and potentially significant life transitions such as separation or career changes. </a:t>
            </a:r>
          </a:p>
          <a:p>
            <a:pPr marL="0" indent="0">
              <a:buNone/>
            </a:pPr>
            <a:endParaRPr lang="en-GB" sz="1200" dirty="0"/>
          </a:p>
          <a:p>
            <a:pPr marL="0" indent="0">
              <a:buNone/>
            </a:pPr>
            <a:r>
              <a:rPr lang="en-GB" sz="1200" dirty="0"/>
              <a:t>This life stage also exposes gendered disparities that may have developed earlier. For example, if one partner (often the woman) has paused or reduced employment for caregiving, her long-term financial security may be compromised. </a:t>
            </a:r>
          </a:p>
          <a:p>
            <a:pPr marL="0" indent="0">
              <a:buNone/>
            </a:pPr>
            <a:endParaRPr lang="en-GB" sz="1200" dirty="0"/>
          </a:p>
          <a:p>
            <a:pPr marL="0" indent="0">
              <a:buNone/>
            </a:pPr>
            <a:r>
              <a:rPr lang="en-GB" sz="1200" dirty="0"/>
              <a:t>Therefore, understanding how partnership finances evolve and renegotiating responsibilities becomes essential for maintaining both equality and financial resilience.</a:t>
            </a:r>
            <a:endParaRPr lang="en-US" sz="1200" dirty="0"/>
          </a:p>
          <a:p>
            <a:pPr marL="0" indent="0">
              <a:buNone/>
            </a:pPr>
            <a:endParaRPr lang="en-US" dirty="0"/>
          </a:p>
          <a:p>
            <a:pPr marL="0" indent="0">
              <a:buNone/>
            </a:pPr>
            <a:endParaRPr lang="en-US" dirty="0"/>
          </a:p>
        </p:txBody>
      </p:sp>
      <p:cxnSp>
        <p:nvCxnSpPr>
          <p:cNvPr id="24" name="Straight Connector 23">
            <a:extLst>
              <a:ext uri="{FF2B5EF4-FFF2-40B4-BE49-F238E27FC236}">
                <a16:creationId xmlns:a16="http://schemas.microsoft.com/office/drawing/2014/main" id="{8D8EB065-D841-8BD9-17A8-9FBEB1CEB76C}"/>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EE986F79-903D-7C9D-8E4C-1BB5B1036734}"/>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56F47DB2-69C3-3A68-B319-F7B1BAE96A5D}"/>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E6D3B448-7AB2-0BB2-910A-CFCAB150027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B043FFBF-4EFD-66BE-EBA3-EF594A6FF7D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081DAA11-6EED-A0E9-B398-160CFB10F1EA}"/>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FCD2803A-A6C3-5875-64B8-76F6B968A47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8533E6B8-CBED-E214-7B6B-9905454E8D86}"/>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977B183A-D8AE-233F-BEA4-1745E1070576}"/>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41BCB709-B1EB-AB51-CA9F-AEF6B0C52B56}"/>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6E7AA1AF-5D34-B5ED-A7BF-C33E5CDBCE8F}"/>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F550CC7B-9D46-A9A5-E4DA-D62CF1486560}"/>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09DEF1D1-A449-0750-E6C3-03AE7DE4844D}"/>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27A3CEC4-B7DA-647E-CFEB-8DD9F18E1D2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A3A03C59-B362-886B-304A-CC5BC02AEFC1}"/>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61A13AFB-0444-ACF9-D4FA-2E0D6D2CE1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D098007-6E73-CFA1-586C-BF3D106C821B}"/>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4EC1052F-63D7-4581-30FB-EC10660AA74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884EB1F9-2155-486B-8CDE-83E6235DC51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31AB39BD-2C7C-3D5A-E21C-34CDA4ED0341}"/>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EE1AAFCA-C168-0AFC-92DE-C65B283B0A5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0479C41E-AD74-1EB1-2ED8-ED19750A7FD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3BC505C6-AAD3-C344-364C-72F2EA98996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5B3B4ABC-A89D-D0F2-5389-A370AD908A57}"/>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459FAEB2-BA8A-90D5-0B44-AEFC3DC8DD3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7C287925-1355-30A4-8832-C5C27BE93891}"/>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A26227E9-065E-E506-BF90-E872751ABEF0}"/>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2F4BA5A4-5462-FB7B-2695-4CC14D24CE9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9" name="Rounded Rectangle 67">
            <a:extLst>
              <a:ext uri="{FF2B5EF4-FFF2-40B4-BE49-F238E27FC236}">
                <a16:creationId xmlns:a16="http://schemas.microsoft.com/office/drawing/2014/main" id="{A36D3CF6-5105-4CCE-262A-F7DF7C9E93D9}"/>
              </a:ext>
            </a:extLst>
          </p:cNvPr>
          <p:cNvSpPr/>
          <p:nvPr/>
        </p:nvSpPr>
        <p:spPr>
          <a:xfrm>
            <a:off x="1758889" y="4529792"/>
            <a:ext cx="3872640" cy="2324465"/>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5CCC4A07-97E0-5779-7494-E9144038E85D}"/>
              </a:ext>
            </a:extLst>
          </p:cNvPr>
          <p:cNvSpPr txBox="1">
            <a:spLocks/>
          </p:cNvSpPr>
          <p:nvPr/>
        </p:nvSpPr>
        <p:spPr>
          <a:xfrm>
            <a:off x="1867388" y="4654668"/>
            <a:ext cx="3673929" cy="2249733"/>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F16024"/>
                </a:solidFill>
              </a:rPr>
              <a:t>Learning Objectives:</a:t>
            </a:r>
          </a:p>
          <a:p>
            <a:pPr marL="0" indent="0">
              <a:buNone/>
            </a:pPr>
            <a:endParaRPr lang="en-GB" sz="1200" dirty="0"/>
          </a:p>
          <a:p>
            <a:pPr lvl="0">
              <a:buClr>
                <a:srgbClr val="F16024"/>
              </a:buClr>
            </a:pPr>
            <a:r>
              <a:rPr lang="en-GB" sz="1200" dirty="0"/>
              <a:t>Reassess financial roles and habits in long-term partnerships.</a:t>
            </a:r>
          </a:p>
          <a:p>
            <a:pPr lvl="0">
              <a:buClr>
                <a:srgbClr val="F16024"/>
              </a:buClr>
            </a:pPr>
            <a:endParaRPr lang="en-GB" sz="1200" dirty="0"/>
          </a:p>
          <a:p>
            <a:pPr lvl="0">
              <a:buClr>
                <a:srgbClr val="F16024"/>
              </a:buClr>
            </a:pPr>
            <a:r>
              <a:rPr lang="en-GB" sz="1200" dirty="0"/>
              <a:t>Plan for family-related costs (e.g., children, homeownership).</a:t>
            </a:r>
          </a:p>
          <a:p>
            <a:pPr lvl="0">
              <a:buClr>
                <a:srgbClr val="F16024"/>
              </a:buClr>
            </a:pPr>
            <a:endParaRPr lang="en-GB" sz="1200" dirty="0"/>
          </a:p>
          <a:p>
            <a:pPr lvl="0">
              <a:buClr>
                <a:srgbClr val="F16024"/>
              </a:buClr>
            </a:pPr>
            <a:r>
              <a:rPr lang="en-GB" sz="1200" dirty="0"/>
              <a:t>Understand the financial impact of divorce or separation.</a:t>
            </a:r>
          </a:p>
          <a:p>
            <a:pPr lvl="0">
              <a:buClr>
                <a:srgbClr val="F16024"/>
              </a:buClr>
            </a:pPr>
            <a:endParaRPr lang="en-GB" sz="1200" dirty="0"/>
          </a:p>
          <a:p>
            <a:pPr lvl="0">
              <a:buClr>
                <a:srgbClr val="F16024"/>
              </a:buClr>
            </a:pPr>
            <a:r>
              <a:rPr lang="en-GB" sz="1200" dirty="0"/>
              <a:t>Maintain autonomy while sharing financial responsibilities.</a:t>
            </a:r>
          </a:p>
        </p:txBody>
      </p:sp>
      <p:sp>
        <p:nvSpPr>
          <p:cNvPr id="15" name="Text Placeholder 7">
            <a:extLst>
              <a:ext uri="{FF2B5EF4-FFF2-40B4-BE49-F238E27FC236}">
                <a16:creationId xmlns:a16="http://schemas.microsoft.com/office/drawing/2014/main" id="{9DC2861D-07BD-2AF8-EC7C-CDCD6FD5390A}"/>
              </a:ext>
            </a:extLst>
          </p:cNvPr>
          <p:cNvSpPr txBox="1">
            <a:spLocks/>
          </p:cNvSpPr>
          <p:nvPr/>
        </p:nvSpPr>
        <p:spPr>
          <a:xfrm>
            <a:off x="1641504" y="7037921"/>
            <a:ext cx="5238428" cy="297131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F16024"/>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sz="1400" b="1" dirty="0">
              <a:solidFill>
                <a:srgbClr val="F16024"/>
              </a:solidFill>
            </a:endParaRPr>
          </a:p>
          <a:p>
            <a:pPr marL="0" indent="0">
              <a:buFont typeface="Arial" panose="020B0604020202020204" pitchFamily="34" charset="0"/>
              <a:buNone/>
            </a:pPr>
            <a:r>
              <a:rPr lang="en-GB" sz="1200" dirty="0"/>
              <a:t>At this stage, the concept of financial “fairness” often shifts from equal contributions to equitable contributions based on income, caregiving responsibilities, and opportunity costs. Women may find that their unpaid labour subsidises household functioning, yet this labour is seldom financially recognised. Couples must therefore acknowledge that non-monetary contributions are economically valuable and should influence financial decision-making.</a:t>
            </a:r>
          </a:p>
          <a:p>
            <a:pPr marL="0" indent="0">
              <a:buFont typeface="Arial" panose="020B0604020202020204" pitchFamily="34" charset="0"/>
              <a:buNone/>
            </a:pPr>
            <a:endParaRPr lang="en-GB" sz="1200" dirty="0"/>
          </a:p>
          <a:p>
            <a:pPr marL="0" indent="0">
              <a:buFont typeface="Arial" panose="020B0604020202020204" pitchFamily="34" charset="0"/>
              <a:buNone/>
            </a:pPr>
            <a:r>
              <a:rPr lang="en-GB" sz="1200" b="1" dirty="0">
                <a:solidFill>
                  <a:srgbClr val="F16024"/>
                </a:solidFill>
              </a:rPr>
              <a:t>Key considerations for mid-career women include:</a:t>
            </a:r>
          </a:p>
          <a:p>
            <a:pPr marL="0" indent="0">
              <a:buFont typeface="Arial" panose="020B0604020202020204" pitchFamily="34" charset="0"/>
              <a:buNone/>
            </a:pPr>
            <a:endParaRPr lang="en-GB" sz="1200" b="1" dirty="0">
              <a:solidFill>
                <a:srgbClr val="F16024"/>
              </a:solidFill>
            </a:endParaRPr>
          </a:p>
          <a:p>
            <a:pPr marL="0" indent="0">
              <a:buFont typeface="Arial" panose="020B0604020202020204" pitchFamily="34" charset="0"/>
              <a:buNone/>
            </a:pPr>
            <a:r>
              <a:rPr lang="en-GB" sz="1200" dirty="0">
                <a:solidFill>
                  <a:srgbClr val="F16024"/>
                </a:solidFill>
              </a:rPr>
              <a:t>•</a:t>
            </a:r>
            <a:r>
              <a:rPr lang="en-GB" sz="1200" dirty="0"/>
              <a:t> Transparency about income changes (e.g., career breaks, freelance transitions).</a:t>
            </a:r>
          </a:p>
          <a:p>
            <a:pPr marL="0" indent="0">
              <a:buFont typeface="Arial" panose="020B0604020202020204" pitchFamily="34" charset="0"/>
              <a:buNone/>
            </a:pPr>
            <a:r>
              <a:rPr lang="en-GB" sz="1200" dirty="0">
                <a:solidFill>
                  <a:srgbClr val="F16024"/>
                </a:solidFill>
              </a:rPr>
              <a:t>•</a:t>
            </a:r>
            <a:r>
              <a:rPr lang="en-GB" sz="1200" dirty="0"/>
              <a:t> Planning for major expenses such as children's education or home renovations.</a:t>
            </a:r>
          </a:p>
          <a:p>
            <a:pPr marL="0" indent="0">
              <a:buFont typeface="Arial" panose="020B0604020202020204" pitchFamily="34" charset="0"/>
              <a:buNone/>
            </a:pPr>
            <a:r>
              <a:rPr lang="en-GB" sz="1200" dirty="0">
                <a:solidFill>
                  <a:srgbClr val="F16024"/>
                </a:solidFill>
              </a:rPr>
              <a:t>•</a:t>
            </a:r>
            <a:r>
              <a:rPr lang="en-GB" sz="1200" dirty="0"/>
              <a:t> Balancing individual and joint savings to maintain autonomy.</a:t>
            </a:r>
          </a:p>
          <a:p>
            <a:pPr marL="0" indent="0">
              <a:buFont typeface="Arial" panose="020B0604020202020204" pitchFamily="34" charset="0"/>
              <a:buNone/>
            </a:pPr>
            <a:r>
              <a:rPr lang="en-GB" sz="1200" dirty="0">
                <a:solidFill>
                  <a:srgbClr val="F16024"/>
                </a:solidFill>
              </a:rPr>
              <a:t>•</a:t>
            </a:r>
            <a:r>
              <a:rPr lang="en-GB" sz="1200" dirty="0"/>
              <a:t> Evaluating pension implications when a partner undertakes more unpaid labour.</a:t>
            </a:r>
          </a:p>
          <a:p>
            <a:pPr marL="0" indent="0">
              <a:buFont typeface="Arial" panose="020B0604020202020204" pitchFamily="34" charset="0"/>
              <a:buNone/>
            </a:pPr>
            <a:r>
              <a:rPr lang="en-GB" sz="1200" dirty="0">
                <a:solidFill>
                  <a:srgbClr val="F16024"/>
                </a:solidFill>
              </a:rPr>
              <a:t>•</a:t>
            </a:r>
            <a:r>
              <a:rPr lang="en-GB" sz="1200" dirty="0"/>
              <a:t> Renegotiating obligations during financially stressful periods.</a:t>
            </a:r>
          </a:p>
          <a:p>
            <a:pPr marL="0" indent="0">
              <a:buFont typeface="Arial" panose="020B0604020202020204" pitchFamily="34" charset="0"/>
              <a:buNone/>
            </a:pPr>
            <a:endParaRPr lang="en-GB" sz="1200" dirty="0"/>
          </a:p>
          <a:p>
            <a:pPr marL="0" indent="0">
              <a:buFont typeface="Arial" panose="020B0604020202020204" pitchFamily="34" charset="0"/>
              <a:buNone/>
            </a:pPr>
            <a:r>
              <a:rPr lang="en-GB" sz="1200" dirty="0"/>
              <a:t>Effective financial communication becomes increasingly crucial, particularly when roles shift or when long-term goals require joint commitment and coordination.</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525722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3AA1B-33BF-6348-64D1-D5041C8F4D0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EA80903-E95E-D4DA-F505-77E835DD4A5E}"/>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C6BF74EB-F490-3319-CBA3-A7415DF5B9EA}"/>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64DBAE47-3526-ED9B-7715-59907BDF2BB5}"/>
              </a:ext>
            </a:extLst>
          </p:cNvPr>
          <p:cNvSpPr>
            <a:spLocks noGrp="1"/>
          </p:cNvSpPr>
          <p:nvPr>
            <p:ph type="body" sz="quarter" idx="61"/>
          </p:nvPr>
        </p:nvSpPr>
        <p:spPr/>
        <p:txBody>
          <a:bodyPr/>
          <a:lstStyle/>
          <a:p>
            <a:r>
              <a:rPr lang="en-US" dirty="0"/>
              <a:t>Women in Mid Career</a:t>
            </a:r>
          </a:p>
        </p:txBody>
      </p:sp>
      <p:cxnSp>
        <p:nvCxnSpPr>
          <p:cNvPr id="24" name="Straight Connector 23">
            <a:extLst>
              <a:ext uri="{FF2B5EF4-FFF2-40B4-BE49-F238E27FC236}">
                <a16:creationId xmlns:a16="http://schemas.microsoft.com/office/drawing/2014/main" id="{DD7AF8B2-3D86-4B5A-F2E2-25849FE06583}"/>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7E171910-ADC9-EB03-F6CB-B372F105D0E1}"/>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8E72A6FE-848D-02AD-1418-320E042057A8}"/>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A0489B08-165A-920E-216D-400465F7CB73}"/>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AE658B6E-D44F-1391-CE5B-138ADD0311B8}"/>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D12487C-3242-0AB9-FD36-6E63ADA7FAA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C6EF8989-83C5-BA5A-A585-C7EEC399B8E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FD1F5C9F-A64D-868B-7B35-2D9328BBBD3F}"/>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E3C2BF3B-3420-A52F-B421-8B74415AA9FF}"/>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927A4C59-01CA-26EF-10CA-D4DB2D6D95F4}"/>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8B1E3417-F0E3-F982-BC90-55DE2AB6149A}"/>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040EA2D6-35C3-1A48-2285-D2AC4AD444B1}"/>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84C5BA9D-9497-B7A0-7D9B-8318B5ADB89F}"/>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AF1BD175-1291-4299-6027-429C2F28E41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009B34F2-B303-5B56-7357-E0BFBA7B6B67}"/>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46CADE7B-A909-F980-1B52-708D0D9D2FA7}"/>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EEC9DF8-4C08-EF78-ED44-CB1CC96AE600}"/>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32DDDF91-CF3A-7901-8DDB-5B76DB8B777E}"/>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37007F98-B51E-4101-527A-58EFD4C421FA}"/>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B904C96D-97DA-015F-10BE-2F2C78D0E3EC}"/>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E6A79E14-6860-ECF4-A1BC-5D805118C69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F08AD15A-FC54-2F30-2A61-272303EF5C25}"/>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7FAABEB8-0C3E-8826-2621-0E33DA6A10D1}"/>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7153BA31-AE81-7418-B1C1-F6DAD59C30E2}"/>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65C4719E-0FFF-245F-78CE-2B6E3FEC714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58A8D4F2-1425-2192-37A2-5F7DEC68B13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7503A8D7-5DF8-375A-8159-8B04BFDD535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C495D350-6995-70A6-167C-9A705FAE5733}"/>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9" name="Rounded Rectangle 67">
            <a:extLst>
              <a:ext uri="{FF2B5EF4-FFF2-40B4-BE49-F238E27FC236}">
                <a16:creationId xmlns:a16="http://schemas.microsoft.com/office/drawing/2014/main" id="{22BBCE1D-35D7-C678-50E8-2E9BFB7D5FA1}"/>
              </a:ext>
            </a:extLst>
          </p:cNvPr>
          <p:cNvSpPr/>
          <p:nvPr/>
        </p:nvSpPr>
        <p:spPr>
          <a:xfrm>
            <a:off x="1704812" y="4330760"/>
            <a:ext cx="4880718" cy="4396840"/>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7">
            <a:extLst>
              <a:ext uri="{FF2B5EF4-FFF2-40B4-BE49-F238E27FC236}">
                <a16:creationId xmlns:a16="http://schemas.microsoft.com/office/drawing/2014/main" id="{B669CEEB-FD97-CA0B-365E-D51AA981820A}"/>
              </a:ext>
            </a:extLst>
          </p:cNvPr>
          <p:cNvSpPr txBox="1">
            <a:spLocks/>
          </p:cNvSpPr>
          <p:nvPr/>
        </p:nvSpPr>
        <p:spPr>
          <a:xfrm>
            <a:off x="1728060" y="1827531"/>
            <a:ext cx="5238428" cy="2022093"/>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F16024"/>
                </a:solidFill>
              </a:rPr>
              <a:t>Financially Equitable Partnership</a:t>
            </a:r>
          </a:p>
          <a:p>
            <a:pPr marL="0" indent="0">
              <a:buNone/>
            </a:pPr>
            <a:endParaRPr lang="en-US" sz="1200" b="1" dirty="0"/>
          </a:p>
          <a:p>
            <a:pPr marL="0" indent="0">
              <a:buNone/>
            </a:pPr>
            <a:r>
              <a:rPr lang="en-GB" sz="1200" dirty="0"/>
              <a:t>Financial risk also becomes more visible in midlife. Divorce, redundancy, illness, or eldercare responsibilities can dramatically affect financial stability. </a:t>
            </a:r>
          </a:p>
          <a:p>
            <a:pPr marL="0" indent="0">
              <a:buNone/>
            </a:pPr>
            <a:endParaRPr lang="en-GB" sz="1200" dirty="0"/>
          </a:p>
          <a:p>
            <a:pPr marL="0" indent="0">
              <a:buNone/>
            </a:pPr>
            <a:r>
              <a:rPr lang="en-GB" sz="1200" dirty="0"/>
              <a:t>Women who have deferred financial decision-making to a partner may experience heightened vulnerability if unexpected changes arise.</a:t>
            </a:r>
          </a:p>
          <a:p>
            <a:pPr marL="0" indent="0">
              <a:buNone/>
            </a:pPr>
            <a:endParaRPr lang="en-GB" sz="1200" dirty="0"/>
          </a:p>
          <a:p>
            <a:pPr marL="0" indent="0">
              <a:buNone/>
            </a:pPr>
            <a:r>
              <a:rPr lang="en-GB" sz="1200" dirty="0"/>
              <a:t>By reassessing partnership finances holistically, women at this stage can strengthen their long-term security and ensure that their contributions, both monetary and non-monetary, are valued.</a:t>
            </a:r>
          </a:p>
        </p:txBody>
      </p:sp>
      <p:grpSp>
        <p:nvGrpSpPr>
          <p:cNvPr id="12" name="Group 11">
            <a:extLst>
              <a:ext uri="{FF2B5EF4-FFF2-40B4-BE49-F238E27FC236}">
                <a16:creationId xmlns:a16="http://schemas.microsoft.com/office/drawing/2014/main" id="{31A5E46E-AC6D-BFEB-A140-B86D1FD389AE}"/>
              </a:ext>
            </a:extLst>
          </p:cNvPr>
          <p:cNvGrpSpPr/>
          <p:nvPr/>
        </p:nvGrpSpPr>
        <p:grpSpPr>
          <a:xfrm>
            <a:off x="1641504" y="4127561"/>
            <a:ext cx="926198" cy="406400"/>
            <a:chOff x="1997756" y="3611831"/>
            <a:chExt cx="926198" cy="406400"/>
          </a:xfrm>
        </p:grpSpPr>
        <p:grpSp>
          <p:nvGrpSpPr>
            <p:cNvPr id="13" name="Group 12">
              <a:extLst>
                <a:ext uri="{FF2B5EF4-FFF2-40B4-BE49-F238E27FC236}">
                  <a16:creationId xmlns:a16="http://schemas.microsoft.com/office/drawing/2014/main" id="{3F5CEF5B-5C25-FA2D-7FDB-C825F175051A}"/>
                </a:ext>
              </a:extLst>
            </p:cNvPr>
            <p:cNvGrpSpPr/>
            <p:nvPr/>
          </p:nvGrpSpPr>
          <p:grpSpPr>
            <a:xfrm>
              <a:off x="1997756" y="3611831"/>
              <a:ext cx="926198" cy="406400"/>
              <a:chOff x="1590175" y="6032510"/>
              <a:chExt cx="926198" cy="406400"/>
            </a:xfrm>
          </p:grpSpPr>
          <p:sp>
            <p:nvSpPr>
              <p:cNvPr id="22" name="Rectangle 21">
                <a:extLst>
                  <a:ext uri="{FF2B5EF4-FFF2-40B4-BE49-F238E27FC236}">
                    <a16:creationId xmlns:a16="http://schemas.microsoft.com/office/drawing/2014/main" id="{F8A90187-4C8A-921F-8C61-D27BC9AF4202}"/>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C3EE4F0A-EE99-D4C9-981B-70DCC0872730}"/>
                  </a:ext>
                </a:extLst>
              </p:cNvPr>
              <p:cNvSpPr/>
              <p:nvPr/>
            </p:nvSpPr>
            <p:spPr>
              <a:xfrm>
                <a:off x="1784140" y="6092546"/>
                <a:ext cx="691180"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 Placeholder 122">
                <a:extLst>
                  <a:ext uri="{FF2B5EF4-FFF2-40B4-BE49-F238E27FC236}">
                    <a16:creationId xmlns:a16="http://schemas.microsoft.com/office/drawing/2014/main" id="{DB0F3B9B-35E6-92F1-4097-3A9CAF84C95B}"/>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53" name="Oval 52">
                <a:extLst>
                  <a:ext uri="{FF2B5EF4-FFF2-40B4-BE49-F238E27FC236}">
                    <a16:creationId xmlns:a16="http://schemas.microsoft.com/office/drawing/2014/main" id="{B5923279-3723-23EF-E2C2-84B8A6C5B829}"/>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104">
                <a:extLst>
                  <a:ext uri="{FF2B5EF4-FFF2-40B4-BE49-F238E27FC236}">
                    <a16:creationId xmlns:a16="http://schemas.microsoft.com/office/drawing/2014/main" id="{BCD2A014-0382-5D7B-BB60-2FFC0182A00B}"/>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4" name="Graphic 2">
              <a:extLst>
                <a:ext uri="{FF2B5EF4-FFF2-40B4-BE49-F238E27FC236}">
                  <a16:creationId xmlns:a16="http://schemas.microsoft.com/office/drawing/2014/main" id="{D20D40B9-91F7-F354-4307-2BB4F01D53FA}"/>
                </a:ext>
              </a:extLst>
            </p:cNvPr>
            <p:cNvGrpSpPr/>
            <p:nvPr/>
          </p:nvGrpSpPr>
          <p:grpSpPr>
            <a:xfrm>
              <a:off x="2066238" y="3681850"/>
              <a:ext cx="283418" cy="283423"/>
              <a:chOff x="8736336" y="773976"/>
              <a:chExt cx="925001" cy="925018"/>
            </a:xfrm>
            <a:solidFill>
              <a:schemeClr val="bg1"/>
            </a:solidFill>
          </p:grpSpPr>
          <p:sp>
            <p:nvSpPr>
              <p:cNvPr id="15" name="Freeform 85">
                <a:extLst>
                  <a:ext uri="{FF2B5EF4-FFF2-40B4-BE49-F238E27FC236}">
                    <a16:creationId xmlns:a16="http://schemas.microsoft.com/office/drawing/2014/main" id="{D6B8A73D-9A7C-DC5E-5471-22FE9EE765D0}"/>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94">
                <a:extLst>
                  <a:ext uri="{FF2B5EF4-FFF2-40B4-BE49-F238E27FC236}">
                    <a16:creationId xmlns:a16="http://schemas.microsoft.com/office/drawing/2014/main" id="{4FC9F36B-AE2C-236C-A6E5-0DC1C23F5271}"/>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95">
                <a:extLst>
                  <a:ext uri="{FF2B5EF4-FFF2-40B4-BE49-F238E27FC236}">
                    <a16:creationId xmlns:a16="http://schemas.microsoft.com/office/drawing/2014/main" id="{0CE2CC27-5F56-700C-9910-2CAD46C2FE51}"/>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96">
                <a:extLst>
                  <a:ext uri="{FF2B5EF4-FFF2-40B4-BE49-F238E27FC236}">
                    <a16:creationId xmlns:a16="http://schemas.microsoft.com/office/drawing/2014/main" id="{65705B66-D750-EB90-017D-695DBF5D91E6}"/>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9" name="Freeform 97">
                <a:extLst>
                  <a:ext uri="{FF2B5EF4-FFF2-40B4-BE49-F238E27FC236}">
                    <a16:creationId xmlns:a16="http://schemas.microsoft.com/office/drawing/2014/main" id="{111A9A4F-FB31-8439-1F54-035D8F74B5FB}"/>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0" name="Freeform 98">
                <a:extLst>
                  <a:ext uri="{FF2B5EF4-FFF2-40B4-BE49-F238E27FC236}">
                    <a16:creationId xmlns:a16="http://schemas.microsoft.com/office/drawing/2014/main" id="{C61F4C19-02F0-CCD1-2CB3-491A1CF50C34}"/>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1" name="Freeform 99">
                <a:extLst>
                  <a:ext uri="{FF2B5EF4-FFF2-40B4-BE49-F238E27FC236}">
                    <a16:creationId xmlns:a16="http://schemas.microsoft.com/office/drawing/2014/main" id="{1C9F7F84-740E-F427-EFEC-248DB652B1D6}"/>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57" name="Text Placeholder 7">
            <a:extLst>
              <a:ext uri="{FF2B5EF4-FFF2-40B4-BE49-F238E27FC236}">
                <a16:creationId xmlns:a16="http://schemas.microsoft.com/office/drawing/2014/main" id="{A0D67330-0E52-B29B-AB81-3C4B920DF444}"/>
              </a:ext>
            </a:extLst>
          </p:cNvPr>
          <p:cNvSpPr txBox="1">
            <a:spLocks/>
          </p:cNvSpPr>
          <p:nvPr/>
        </p:nvSpPr>
        <p:spPr>
          <a:xfrm>
            <a:off x="1961082" y="4751696"/>
            <a:ext cx="4362333" cy="3702751"/>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F16024"/>
                </a:solidFill>
              </a:rPr>
              <a:t>A financially equitable partnership during midlife requires:</a:t>
            </a:r>
          </a:p>
          <a:p>
            <a:pPr lvl="0"/>
            <a:endParaRPr lang="en-GB" dirty="0"/>
          </a:p>
          <a:p>
            <a:pPr marL="0" lvl="0" indent="0">
              <a:buNone/>
            </a:pPr>
            <a:r>
              <a:rPr lang="en-GB" dirty="0">
                <a:solidFill>
                  <a:srgbClr val="F16024"/>
                </a:solidFill>
              </a:rPr>
              <a:t>•</a:t>
            </a:r>
            <a:r>
              <a:rPr lang="en-GB" dirty="0"/>
              <a:t> </a:t>
            </a:r>
            <a:r>
              <a:rPr lang="en-GB" sz="1200" dirty="0"/>
              <a:t>Active participation by both partners in major financial decisions, ensuring that choices about loans, investments, pensions, or large expenditures are discussed jointly rather than delegated to one person.</a:t>
            </a:r>
          </a:p>
          <a:p>
            <a:pPr lvl="0"/>
            <a:endParaRPr lang="en-GB" sz="1200" dirty="0"/>
          </a:p>
          <a:p>
            <a:pPr marL="0" lvl="0" indent="0">
              <a:buNone/>
            </a:pPr>
            <a:r>
              <a:rPr lang="en-GB" sz="1200" dirty="0">
                <a:solidFill>
                  <a:srgbClr val="F16024"/>
                </a:solidFill>
              </a:rPr>
              <a:t>•</a:t>
            </a:r>
            <a:r>
              <a:rPr lang="en-GB" sz="1200" dirty="0"/>
              <a:t> Shared access to financial information, accounts, and documentation, so that both partners understand the household’s financial position and are not dependent on the other for essential knowledge.</a:t>
            </a:r>
          </a:p>
          <a:p>
            <a:pPr lvl="0"/>
            <a:endParaRPr lang="en-GB" sz="1200" dirty="0"/>
          </a:p>
          <a:p>
            <a:pPr marL="0" lvl="0" indent="0">
              <a:buNone/>
            </a:pPr>
            <a:r>
              <a:rPr lang="en-GB" sz="1200" dirty="0">
                <a:solidFill>
                  <a:srgbClr val="F16024"/>
                </a:solidFill>
              </a:rPr>
              <a:t>•</a:t>
            </a:r>
            <a:r>
              <a:rPr lang="en-GB" sz="1200" dirty="0"/>
              <a:t> Awareness of legal rights in marital property regimes, including how assets, debts, and pensions are treated in cases of separation, divorce, or widowhood.</a:t>
            </a:r>
          </a:p>
          <a:p>
            <a:pPr lvl="0"/>
            <a:endParaRPr lang="en-GB" sz="1200" dirty="0"/>
          </a:p>
          <a:p>
            <a:pPr marL="0" lvl="0" indent="0">
              <a:buNone/>
            </a:pPr>
            <a:r>
              <a:rPr lang="en-GB" sz="1200" dirty="0">
                <a:solidFill>
                  <a:srgbClr val="F16024"/>
                </a:solidFill>
              </a:rPr>
              <a:t>•</a:t>
            </a:r>
            <a:r>
              <a:rPr lang="en-GB" sz="1200" dirty="0"/>
              <a:t> Joint contingency planning for unexpected events, such as illness, job loss, or caregiving responsibilities, to reduce financial stress during periods of crisis.</a:t>
            </a:r>
          </a:p>
          <a:p>
            <a:pPr lvl="0"/>
            <a:endParaRPr lang="en-GB" sz="1200" dirty="0"/>
          </a:p>
          <a:p>
            <a:pPr marL="0" lvl="0" indent="0">
              <a:buNone/>
            </a:pPr>
            <a:r>
              <a:rPr lang="en-GB" sz="1200" dirty="0">
                <a:solidFill>
                  <a:srgbClr val="F16024"/>
                </a:solidFill>
              </a:rPr>
              <a:t>•</a:t>
            </a:r>
            <a:r>
              <a:rPr lang="en-GB" sz="1200" dirty="0"/>
              <a:t> Continuous dialogue about shifting expectations and needs, recognising that financial priorities and capacities may change over time as life circumstances evolve.</a:t>
            </a:r>
          </a:p>
          <a:p>
            <a:pPr marL="0" lvl="0" indent="0">
              <a:buNone/>
            </a:pPr>
            <a:endParaRPr lang="en-GB" dirty="0"/>
          </a:p>
          <a:p>
            <a:pPr marL="0" indent="0">
              <a:buNone/>
            </a:pPr>
            <a:endParaRPr lang="en-US" dirty="0"/>
          </a:p>
        </p:txBody>
      </p:sp>
    </p:spTree>
    <p:extLst>
      <p:ext uri="{BB962C8B-B14F-4D97-AF65-F5344CB8AC3E}">
        <p14:creationId xmlns:p14="http://schemas.microsoft.com/office/powerpoint/2010/main" val="1178015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D88D7-7740-577E-06A0-8C9C7781F46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BD95446-70C0-F861-F030-765137CD10AF}"/>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4C69BEAB-F85F-4461-4609-99091C136ABB}"/>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5DA7B17F-B22D-4BA4-F832-37835C4BF76E}"/>
              </a:ext>
            </a:extLst>
          </p:cNvPr>
          <p:cNvSpPr>
            <a:spLocks noGrp="1"/>
          </p:cNvSpPr>
          <p:nvPr>
            <p:ph type="body" sz="quarter" idx="61"/>
          </p:nvPr>
        </p:nvSpPr>
        <p:spPr/>
        <p:txBody>
          <a:bodyPr/>
          <a:lstStyle/>
          <a:p>
            <a:r>
              <a:rPr lang="en-US" dirty="0"/>
              <a:t>Women in Mid Career</a:t>
            </a:r>
          </a:p>
        </p:txBody>
      </p:sp>
      <p:cxnSp>
        <p:nvCxnSpPr>
          <p:cNvPr id="24" name="Straight Connector 23">
            <a:extLst>
              <a:ext uri="{FF2B5EF4-FFF2-40B4-BE49-F238E27FC236}">
                <a16:creationId xmlns:a16="http://schemas.microsoft.com/office/drawing/2014/main" id="{562D878B-8C99-738A-DAD4-0529249719BB}"/>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C7EDD2F4-F275-FDDE-90B6-9A44E9E6EC56}"/>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CB0EECCC-6F97-E3BB-00AE-C6BD926E216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47B71C1D-AF1D-1BCA-9951-5B82477D3F4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BADF7E86-93AD-D85E-D4E3-23925DD3E674}"/>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C93CF27A-F76D-0859-9DAF-D67F95136925}"/>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3DF5CFAB-CC42-E39C-B238-A5DB18FBAADE}"/>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F551FA68-C21A-65CF-2C8F-B18D8FB375B2}"/>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65AA9869-BD11-1363-355C-43C55BB5F6B0}"/>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8B68F5BB-A753-0AE8-D19E-6DFA116E86E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D6104AFC-6692-752E-5359-2D6F3506D499}"/>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02E1BE4B-B8B1-03FF-8A7F-08B718C6DF0E}"/>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C3948C03-AD47-8983-DEA4-474DF2D6A115}"/>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E51FBD14-8866-5331-92DE-AEC11F1004E8}"/>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280F58A3-B083-D43C-B14A-BDB6E3F8681A}"/>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E4EF8D82-9679-3E46-5DAC-AA909337A320}"/>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0530FA4-025F-A111-9963-37F736EBF1E3}"/>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ADFB9FD8-D1A2-E55F-E357-769046AA43FC}"/>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61997E84-1D64-BD41-6F13-37A0F89A8C6D}"/>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460C45D5-FCB4-7558-FD8F-FF8114C65ACE}"/>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36FAB45D-C0B1-BBF4-7CFF-D00234AAC20E}"/>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02F3C02C-7840-CFA6-2776-9F08E0B4DB16}"/>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1597E091-62DD-9E59-99D9-8EFC948FFCED}"/>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050BBC75-2855-74E8-1234-9568E35A26F8}"/>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645E5A6F-549E-45B9-05B3-3B8AE0D2AC93}"/>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020BFBC9-DC70-35D2-BD5F-0E11EEC0A2F1}"/>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B8A1D4B4-7873-452B-A4ED-3808E1E8574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3BB63A6F-B40A-B5CD-35DD-6DF48772822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9" name="Rounded Rectangle 67">
            <a:extLst>
              <a:ext uri="{FF2B5EF4-FFF2-40B4-BE49-F238E27FC236}">
                <a16:creationId xmlns:a16="http://schemas.microsoft.com/office/drawing/2014/main" id="{6E913019-3D64-8AE6-8764-FDEACF06CE79}"/>
              </a:ext>
            </a:extLst>
          </p:cNvPr>
          <p:cNvSpPr/>
          <p:nvPr/>
        </p:nvSpPr>
        <p:spPr>
          <a:xfrm>
            <a:off x="1704812" y="5135055"/>
            <a:ext cx="4880718" cy="3196649"/>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7">
            <a:extLst>
              <a:ext uri="{FF2B5EF4-FFF2-40B4-BE49-F238E27FC236}">
                <a16:creationId xmlns:a16="http://schemas.microsoft.com/office/drawing/2014/main" id="{A6E9A4ED-6009-6E87-56FC-C2D1963137AA}"/>
              </a:ext>
            </a:extLst>
          </p:cNvPr>
          <p:cNvSpPr txBox="1">
            <a:spLocks/>
          </p:cNvSpPr>
          <p:nvPr/>
        </p:nvSpPr>
        <p:spPr>
          <a:xfrm>
            <a:off x="1728060" y="1827531"/>
            <a:ext cx="5238428" cy="2743660"/>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F16024"/>
                </a:solidFill>
              </a:rPr>
              <a:t>Renegotiating Financial Roles</a:t>
            </a:r>
          </a:p>
          <a:p>
            <a:pPr marL="0" indent="0">
              <a:buNone/>
            </a:pPr>
            <a:endParaRPr lang="en-US" sz="1200" b="1" dirty="0"/>
          </a:p>
          <a:p>
            <a:pPr marL="0" indent="0">
              <a:buNone/>
            </a:pPr>
            <a:r>
              <a:rPr lang="en-GB" sz="1200" dirty="0"/>
              <a:t>As partnerships mature, financial roles established in early adulthood often become outdated or misaligned with current realities. </a:t>
            </a:r>
          </a:p>
          <a:p>
            <a:pPr marL="0" indent="0">
              <a:buNone/>
            </a:pPr>
            <a:endParaRPr lang="en-GB" sz="1200" dirty="0"/>
          </a:p>
          <a:p>
            <a:pPr marL="0" indent="0">
              <a:buNone/>
            </a:pPr>
            <a:r>
              <a:rPr lang="en-GB" sz="1200" dirty="0"/>
              <a:t>Mid career is typically marked by significant transitions,</a:t>
            </a:r>
            <a:r>
              <a:rPr lang="el-GR" sz="1200" dirty="0"/>
              <a:t> </a:t>
            </a:r>
            <a:r>
              <a:rPr lang="en-GB" sz="1200" dirty="0"/>
              <a:t>such as career progression, caregiving responsibilities, health changes, or shifts in income, which can alter each partner’s financial capacity and availability. </a:t>
            </a:r>
          </a:p>
          <a:p>
            <a:pPr marL="0" indent="0">
              <a:buNone/>
            </a:pPr>
            <a:endParaRPr lang="en-GB" sz="1200" dirty="0"/>
          </a:p>
          <a:p>
            <a:pPr marL="0" indent="0">
              <a:buNone/>
            </a:pPr>
            <a:r>
              <a:rPr lang="en-GB" sz="1200" dirty="0"/>
              <a:t>Renegotiating financial roles is therefore not a sign of instability, but a necessary adaptation to evolving life circumstances. </a:t>
            </a:r>
          </a:p>
          <a:p>
            <a:pPr marL="0" indent="0">
              <a:buNone/>
            </a:pPr>
            <a:endParaRPr lang="en-GB" sz="1200" dirty="0"/>
          </a:p>
          <a:p>
            <a:pPr marL="0" indent="0">
              <a:buNone/>
            </a:pPr>
            <a:r>
              <a:rPr lang="en-GB" sz="1200" dirty="0"/>
              <a:t>When roles remain fixed despite changing conditions, inequalities may deepen and strain both the relationship and individual well-being.</a:t>
            </a:r>
          </a:p>
          <a:p>
            <a:pPr marL="0" indent="0">
              <a:buNone/>
            </a:pPr>
            <a:endParaRPr lang="en-GB" sz="1200" dirty="0"/>
          </a:p>
          <a:p>
            <a:pPr marL="0" indent="0">
              <a:buNone/>
            </a:pPr>
            <a:r>
              <a:rPr lang="en-GB" sz="1200" dirty="0"/>
              <a:t>Proactive renegotiation helps partnerships remain fair, resilient, and responsive to real-life complexity.</a:t>
            </a:r>
          </a:p>
        </p:txBody>
      </p:sp>
      <p:grpSp>
        <p:nvGrpSpPr>
          <p:cNvPr id="12" name="Group 11">
            <a:extLst>
              <a:ext uri="{FF2B5EF4-FFF2-40B4-BE49-F238E27FC236}">
                <a16:creationId xmlns:a16="http://schemas.microsoft.com/office/drawing/2014/main" id="{97AAAEE2-05BD-A310-300E-64B043BC40DD}"/>
              </a:ext>
            </a:extLst>
          </p:cNvPr>
          <p:cNvGrpSpPr/>
          <p:nvPr/>
        </p:nvGrpSpPr>
        <p:grpSpPr>
          <a:xfrm>
            <a:off x="1641504" y="4939506"/>
            <a:ext cx="926198" cy="406400"/>
            <a:chOff x="1997756" y="3611831"/>
            <a:chExt cx="926198" cy="406400"/>
          </a:xfrm>
        </p:grpSpPr>
        <p:grpSp>
          <p:nvGrpSpPr>
            <p:cNvPr id="13" name="Group 12">
              <a:extLst>
                <a:ext uri="{FF2B5EF4-FFF2-40B4-BE49-F238E27FC236}">
                  <a16:creationId xmlns:a16="http://schemas.microsoft.com/office/drawing/2014/main" id="{2BB27B70-7EA8-224A-D8CB-147F82BD8C54}"/>
                </a:ext>
              </a:extLst>
            </p:cNvPr>
            <p:cNvGrpSpPr/>
            <p:nvPr/>
          </p:nvGrpSpPr>
          <p:grpSpPr>
            <a:xfrm>
              <a:off x="1997756" y="3611831"/>
              <a:ext cx="926198" cy="406400"/>
              <a:chOff x="1590175" y="6032510"/>
              <a:chExt cx="926198" cy="406400"/>
            </a:xfrm>
          </p:grpSpPr>
          <p:sp>
            <p:nvSpPr>
              <p:cNvPr id="22" name="Rectangle 21">
                <a:extLst>
                  <a:ext uri="{FF2B5EF4-FFF2-40B4-BE49-F238E27FC236}">
                    <a16:creationId xmlns:a16="http://schemas.microsoft.com/office/drawing/2014/main" id="{F30EC195-9825-179C-5D15-D12DFE57C7FE}"/>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44C148ED-0891-88B7-F4AA-748B1549A022}"/>
                  </a:ext>
                </a:extLst>
              </p:cNvPr>
              <p:cNvSpPr/>
              <p:nvPr/>
            </p:nvSpPr>
            <p:spPr>
              <a:xfrm>
                <a:off x="1784140" y="6092546"/>
                <a:ext cx="691180"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 Placeholder 122">
                <a:extLst>
                  <a:ext uri="{FF2B5EF4-FFF2-40B4-BE49-F238E27FC236}">
                    <a16:creationId xmlns:a16="http://schemas.microsoft.com/office/drawing/2014/main" id="{069642A3-9AA1-A242-1C2C-9A7305F81C8E}"/>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53" name="Oval 52">
                <a:extLst>
                  <a:ext uri="{FF2B5EF4-FFF2-40B4-BE49-F238E27FC236}">
                    <a16:creationId xmlns:a16="http://schemas.microsoft.com/office/drawing/2014/main" id="{0151911E-79CA-7632-1A99-C9D56523E360}"/>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104">
                <a:extLst>
                  <a:ext uri="{FF2B5EF4-FFF2-40B4-BE49-F238E27FC236}">
                    <a16:creationId xmlns:a16="http://schemas.microsoft.com/office/drawing/2014/main" id="{3412CF0B-458E-D9DE-D77A-529C7CD0EAC2}"/>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4" name="Graphic 2">
              <a:extLst>
                <a:ext uri="{FF2B5EF4-FFF2-40B4-BE49-F238E27FC236}">
                  <a16:creationId xmlns:a16="http://schemas.microsoft.com/office/drawing/2014/main" id="{6C254F06-FC81-E404-A7C9-6FE542D79E2C}"/>
                </a:ext>
              </a:extLst>
            </p:cNvPr>
            <p:cNvGrpSpPr/>
            <p:nvPr/>
          </p:nvGrpSpPr>
          <p:grpSpPr>
            <a:xfrm>
              <a:off x="2066238" y="3681850"/>
              <a:ext cx="283418" cy="283423"/>
              <a:chOff x="8736336" y="773976"/>
              <a:chExt cx="925001" cy="925018"/>
            </a:xfrm>
            <a:solidFill>
              <a:schemeClr val="bg1"/>
            </a:solidFill>
          </p:grpSpPr>
          <p:sp>
            <p:nvSpPr>
              <p:cNvPr id="15" name="Freeform 85">
                <a:extLst>
                  <a:ext uri="{FF2B5EF4-FFF2-40B4-BE49-F238E27FC236}">
                    <a16:creationId xmlns:a16="http://schemas.microsoft.com/office/drawing/2014/main" id="{9259E03B-4BC4-2721-92DB-AA1F816C33F9}"/>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94">
                <a:extLst>
                  <a:ext uri="{FF2B5EF4-FFF2-40B4-BE49-F238E27FC236}">
                    <a16:creationId xmlns:a16="http://schemas.microsoft.com/office/drawing/2014/main" id="{517466CA-4EB7-ED8F-3799-E828BD55E0AD}"/>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95">
                <a:extLst>
                  <a:ext uri="{FF2B5EF4-FFF2-40B4-BE49-F238E27FC236}">
                    <a16:creationId xmlns:a16="http://schemas.microsoft.com/office/drawing/2014/main" id="{E0CBA093-D7D4-6C57-D75A-53182A0895A2}"/>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96">
                <a:extLst>
                  <a:ext uri="{FF2B5EF4-FFF2-40B4-BE49-F238E27FC236}">
                    <a16:creationId xmlns:a16="http://schemas.microsoft.com/office/drawing/2014/main" id="{69E88877-0D92-4793-A66D-E84224674A0E}"/>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9" name="Freeform 97">
                <a:extLst>
                  <a:ext uri="{FF2B5EF4-FFF2-40B4-BE49-F238E27FC236}">
                    <a16:creationId xmlns:a16="http://schemas.microsoft.com/office/drawing/2014/main" id="{A2C14B6D-D864-B745-4B0D-46BDDF7C784B}"/>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0" name="Freeform 98">
                <a:extLst>
                  <a:ext uri="{FF2B5EF4-FFF2-40B4-BE49-F238E27FC236}">
                    <a16:creationId xmlns:a16="http://schemas.microsoft.com/office/drawing/2014/main" id="{361FBC05-85D6-9F5A-3328-2839EA71C6D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1" name="Freeform 99">
                <a:extLst>
                  <a:ext uri="{FF2B5EF4-FFF2-40B4-BE49-F238E27FC236}">
                    <a16:creationId xmlns:a16="http://schemas.microsoft.com/office/drawing/2014/main" id="{D9941027-48FB-F6C2-34D1-FC11DDF14BA4}"/>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57" name="Text Placeholder 7">
            <a:extLst>
              <a:ext uri="{FF2B5EF4-FFF2-40B4-BE49-F238E27FC236}">
                <a16:creationId xmlns:a16="http://schemas.microsoft.com/office/drawing/2014/main" id="{933353F5-3CC6-6300-F075-F28006D6A3B2}"/>
              </a:ext>
            </a:extLst>
          </p:cNvPr>
          <p:cNvSpPr txBox="1">
            <a:spLocks/>
          </p:cNvSpPr>
          <p:nvPr/>
        </p:nvSpPr>
        <p:spPr>
          <a:xfrm>
            <a:off x="1947027" y="5488496"/>
            <a:ext cx="4362333" cy="2675807"/>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F16024"/>
                </a:solidFill>
              </a:rPr>
              <a:t>Renegotiating financial roles may involve:</a:t>
            </a:r>
          </a:p>
          <a:p>
            <a:pPr marL="0" lvl="0" indent="0">
              <a:buNone/>
            </a:pPr>
            <a:endParaRPr lang="en-GB" dirty="0"/>
          </a:p>
          <a:p>
            <a:pPr marL="0" lvl="0" indent="0">
              <a:buNone/>
            </a:pPr>
            <a:r>
              <a:rPr lang="en-GB" sz="1200" dirty="0">
                <a:solidFill>
                  <a:srgbClr val="F16024"/>
                </a:solidFill>
              </a:rPr>
              <a:t>•</a:t>
            </a:r>
            <a:r>
              <a:rPr lang="en-GB" sz="1200" dirty="0"/>
              <a:t> Revisiting earlier agreements about who manages which financial responsibilities.</a:t>
            </a:r>
          </a:p>
          <a:p>
            <a:pPr marL="0" lvl="0" indent="0">
              <a:buNone/>
            </a:pPr>
            <a:endParaRPr lang="en-GB" sz="1200" dirty="0"/>
          </a:p>
          <a:p>
            <a:pPr marL="0" lvl="0" indent="0">
              <a:buNone/>
            </a:pPr>
            <a:r>
              <a:rPr lang="en-GB" sz="1200" dirty="0">
                <a:solidFill>
                  <a:srgbClr val="F16024"/>
                </a:solidFill>
              </a:rPr>
              <a:t>•</a:t>
            </a:r>
            <a:r>
              <a:rPr lang="en-GB" sz="1200" dirty="0"/>
              <a:t> Acknowledging new constraints, such as reduced working hours due to caregiving or health issues.</a:t>
            </a:r>
          </a:p>
          <a:p>
            <a:pPr marL="0" lvl="0" indent="0">
              <a:buNone/>
            </a:pPr>
            <a:endParaRPr lang="en-GB" sz="1200" dirty="0"/>
          </a:p>
          <a:p>
            <a:pPr marL="0" lvl="0" indent="0">
              <a:buNone/>
            </a:pPr>
            <a:r>
              <a:rPr lang="en-GB" sz="1200" dirty="0">
                <a:solidFill>
                  <a:srgbClr val="F16024"/>
                </a:solidFill>
              </a:rPr>
              <a:t>•</a:t>
            </a:r>
            <a:r>
              <a:rPr lang="en-GB" sz="1200" dirty="0"/>
              <a:t> Redistributing financial tasks, including budgeting, bill management, and long-term planning.</a:t>
            </a:r>
          </a:p>
          <a:p>
            <a:pPr marL="0" lvl="0" indent="0">
              <a:buNone/>
            </a:pPr>
            <a:endParaRPr lang="en-GB" sz="1200" dirty="0"/>
          </a:p>
          <a:p>
            <a:pPr marL="0" lvl="0" indent="0">
              <a:buNone/>
            </a:pPr>
            <a:r>
              <a:rPr lang="en-GB" sz="1200" dirty="0">
                <a:solidFill>
                  <a:srgbClr val="F16024"/>
                </a:solidFill>
              </a:rPr>
              <a:t>•</a:t>
            </a:r>
            <a:r>
              <a:rPr lang="en-GB" sz="1200" dirty="0"/>
              <a:t> Ensuring both partners develop financial competence, rather than one partner remaining dependent.</a:t>
            </a:r>
          </a:p>
          <a:p>
            <a:pPr marL="0" lvl="0" indent="0">
              <a:buNone/>
            </a:pPr>
            <a:endParaRPr lang="en-GB" sz="1200" dirty="0"/>
          </a:p>
          <a:p>
            <a:pPr marL="0" lvl="0" indent="0">
              <a:buNone/>
            </a:pPr>
            <a:r>
              <a:rPr lang="en-GB" sz="1200" dirty="0">
                <a:solidFill>
                  <a:srgbClr val="F16024"/>
                </a:solidFill>
              </a:rPr>
              <a:t>•</a:t>
            </a:r>
            <a:r>
              <a:rPr lang="en-GB" sz="1200" dirty="0"/>
              <a:t> Recognising the emotional dimension of role changes, including resistance, guilt, or loss of identity.</a:t>
            </a:r>
          </a:p>
          <a:p>
            <a:pPr marL="0" lvl="0" indent="0">
              <a:buNone/>
            </a:pPr>
            <a:endParaRPr lang="en-GB" dirty="0"/>
          </a:p>
          <a:p>
            <a:pPr marL="0" indent="0">
              <a:buNone/>
            </a:pPr>
            <a:endParaRPr lang="en-US" dirty="0"/>
          </a:p>
        </p:txBody>
      </p:sp>
    </p:spTree>
    <p:extLst>
      <p:ext uri="{BB962C8B-B14F-4D97-AF65-F5344CB8AC3E}">
        <p14:creationId xmlns:p14="http://schemas.microsoft.com/office/powerpoint/2010/main" val="25164058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132B1-3438-47FD-1F95-15738734EE0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C6F5A89-0E46-42E3-4C7F-D15C864C38C4}"/>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664CE86F-B4AB-3491-B152-0E01F744D3C7}"/>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824FA78D-415B-DCE1-7C6B-FE7F90803365}"/>
              </a:ext>
            </a:extLst>
          </p:cNvPr>
          <p:cNvSpPr>
            <a:spLocks noGrp="1"/>
          </p:cNvSpPr>
          <p:nvPr>
            <p:ph type="body" sz="quarter" idx="61"/>
          </p:nvPr>
        </p:nvSpPr>
        <p:spPr/>
        <p:txBody>
          <a:bodyPr/>
          <a:lstStyle/>
          <a:p>
            <a:r>
              <a:rPr lang="en-US" dirty="0"/>
              <a:t>Women in Mid Career</a:t>
            </a:r>
          </a:p>
        </p:txBody>
      </p:sp>
      <p:cxnSp>
        <p:nvCxnSpPr>
          <p:cNvPr id="24" name="Straight Connector 23">
            <a:extLst>
              <a:ext uri="{FF2B5EF4-FFF2-40B4-BE49-F238E27FC236}">
                <a16:creationId xmlns:a16="http://schemas.microsoft.com/office/drawing/2014/main" id="{1A31E7DC-B6E7-53C3-C177-2E5CD81E4DEA}"/>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3E21CC76-85ED-473F-372F-312D5F9166A7}"/>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555D89BD-9886-6DC0-C67C-9EF7B3419933}"/>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1B66FD25-FFB5-C208-C740-CB4D8C9FC0A3}"/>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91678A88-051C-37A2-F942-28DA232C126B}"/>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D6F2568-66C2-415F-D409-2720F6732C46}"/>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3268DC4E-F4F6-5C8D-FAA1-6B5C9831E2BA}"/>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7DA1ECC8-1708-1239-C811-47E77CD81C5B}"/>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D19D390E-66AE-874D-7840-F62BBE10753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0CF6A3D5-80E6-9232-6BAB-5C77558127DF}"/>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B2FD50CD-35D0-ECE8-D98B-20177C31656B}"/>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BD103AE8-C08B-FC4E-89EE-24035A0A7EE2}"/>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B0918562-4548-0833-E097-EFA95FA9D3ED}"/>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E39D55C0-DA60-C51F-B764-D688ABDF195C}"/>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31469FD7-7510-7BD9-D94D-B08D97013175}"/>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363086DE-9492-33F0-2B06-6CB995994E98}"/>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CDAC92B-6FC0-7408-1CC9-3C40152F24E0}"/>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8DCCCBC5-2941-731F-272E-1B6249991D3F}"/>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10CCD833-1749-41A1-6F80-1290972EFD0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1467BC6B-9EC6-8D65-70A5-7A8F848A9D6C}"/>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0A3C205C-15AC-F77D-3768-AB4908AB4ABB}"/>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15ACA7B4-5895-E50F-E54D-B810DE988E09}"/>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FC810E0A-967E-E311-F018-26584F579D6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1F0DD31B-87F8-A109-8702-677D86520A2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A7B2A24D-6F43-24CE-8D65-C9C01F383BE3}"/>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99D774B3-48B3-5A9E-58B6-77EB11B5AB73}"/>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B47DEA11-2E5A-830D-F972-8E1ADCD8A319}"/>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3FFF291D-4EA6-44D1-B92C-4B53AE19BBC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9" name="Rounded Rectangle 67">
            <a:extLst>
              <a:ext uri="{FF2B5EF4-FFF2-40B4-BE49-F238E27FC236}">
                <a16:creationId xmlns:a16="http://schemas.microsoft.com/office/drawing/2014/main" id="{3B346966-B0F9-50FF-F6E2-BB15F633EF72}"/>
              </a:ext>
            </a:extLst>
          </p:cNvPr>
          <p:cNvSpPr/>
          <p:nvPr/>
        </p:nvSpPr>
        <p:spPr>
          <a:xfrm>
            <a:off x="1725485" y="5479240"/>
            <a:ext cx="4880718" cy="4102645"/>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7">
            <a:extLst>
              <a:ext uri="{FF2B5EF4-FFF2-40B4-BE49-F238E27FC236}">
                <a16:creationId xmlns:a16="http://schemas.microsoft.com/office/drawing/2014/main" id="{E94354FE-BA9C-6807-8157-9645843C5321}"/>
              </a:ext>
            </a:extLst>
          </p:cNvPr>
          <p:cNvSpPr txBox="1">
            <a:spLocks/>
          </p:cNvSpPr>
          <p:nvPr/>
        </p:nvSpPr>
        <p:spPr>
          <a:xfrm>
            <a:off x="1728060" y="1827531"/>
            <a:ext cx="5238428" cy="3196648"/>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F16024"/>
                </a:solidFill>
              </a:rPr>
              <a:t>Equity, Caregiving, and Opportunity Costs</a:t>
            </a:r>
          </a:p>
          <a:p>
            <a:pPr marL="0" indent="0">
              <a:buNone/>
            </a:pPr>
            <a:endParaRPr lang="en-US" sz="1200" b="1" dirty="0"/>
          </a:p>
          <a:p>
            <a:pPr marL="0" indent="0">
              <a:buNone/>
            </a:pPr>
            <a:r>
              <a:rPr lang="en-GB" sz="1200" dirty="0"/>
              <a:t>Mid career is often the stage when the economic impact of unpaid labour becomes most visible within partnerships. </a:t>
            </a:r>
          </a:p>
          <a:p>
            <a:pPr marL="0" indent="0">
              <a:buNone/>
            </a:pPr>
            <a:endParaRPr lang="en-GB" sz="1200" dirty="0"/>
          </a:p>
          <a:p>
            <a:pPr marL="0" indent="0">
              <a:buNone/>
            </a:pPr>
            <a:r>
              <a:rPr lang="en-GB" sz="1200" dirty="0"/>
              <a:t>Women continue to disproportionately undertake childcare, eldercare, and household management, responsibilities that are essential to family functioning but frequently come at the expense of career progression, income growth, and professional development. </a:t>
            </a:r>
          </a:p>
          <a:p>
            <a:pPr marL="0" indent="0">
              <a:buNone/>
            </a:pPr>
            <a:endParaRPr lang="en-GB" sz="1200" dirty="0"/>
          </a:p>
          <a:p>
            <a:pPr marL="0" indent="0">
              <a:buNone/>
            </a:pPr>
            <a:r>
              <a:rPr lang="en-GB" sz="1200" dirty="0"/>
              <a:t>These opportunity costs are rarely recognised in formal financial arrangements, even though they shape long-term financial outcomes. </a:t>
            </a:r>
          </a:p>
          <a:p>
            <a:pPr marL="0" indent="0">
              <a:buNone/>
            </a:pPr>
            <a:endParaRPr lang="en-GB" sz="1200" dirty="0"/>
          </a:p>
          <a:p>
            <a:pPr marL="0" indent="0">
              <a:buNone/>
            </a:pPr>
            <a:r>
              <a:rPr lang="en-GB" sz="1200" dirty="0"/>
              <a:t>Over time, this imbalance can affect pension accumulation, savings capacity, and overall economic independence, making it especially important to understand how unpaid labour contributes to financial inequality within partnerships.</a:t>
            </a:r>
          </a:p>
          <a:p>
            <a:pPr marL="0" indent="0">
              <a:buNone/>
            </a:pPr>
            <a:endParaRPr lang="en-GB" sz="1200" dirty="0"/>
          </a:p>
          <a:p>
            <a:pPr marL="0" indent="0">
              <a:buNone/>
            </a:pPr>
            <a:r>
              <a:rPr lang="en-GB" sz="1200" dirty="0"/>
              <a:t>By explicitly valuing unpaid labour in this way, couples can reduce the risk of financial imbalance and prevent structural inequalities from becoming entrenched as the partnership and life circumstances evolve.</a:t>
            </a:r>
          </a:p>
        </p:txBody>
      </p:sp>
      <p:grpSp>
        <p:nvGrpSpPr>
          <p:cNvPr id="12" name="Group 11">
            <a:extLst>
              <a:ext uri="{FF2B5EF4-FFF2-40B4-BE49-F238E27FC236}">
                <a16:creationId xmlns:a16="http://schemas.microsoft.com/office/drawing/2014/main" id="{202FEA3E-2BE6-3999-7B6E-761F003BA356}"/>
              </a:ext>
            </a:extLst>
          </p:cNvPr>
          <p:cNvGrpSpPr/>
          <p:nvPr/>
        </p:nvGrpSpPr>
        <p:grpSpPr>
          <a:xfrm>
            <a:off x="1641504" y="5285296"/>
            <a:ext cx="926198" cy="406400"/>
            <a:chOff x="1997756" y="3611831"/>
            <a:chExt cx="926198" cy="406400"/>
          </a:xfrm>
        </p:grpSpPr>
        <p:grpSp>
          <p:nvGrpSpPr>
            <p:cNvPr id="13" name="Group 12">
              <a:extLst>
                <a:ext uri="{FF2B5EF4-FFF2-40B4-BE49-F238E27FC236}">
                  <a16:creationId xmlns:a16="http://schemas.microsoft.com/office/drawing/2014/main" id="{BF880BE9-D7C5-7ED2-8280-159D092A6CFA}"/>
                </a:ext>
              </a:extLst>
            </p:cNvPr>
            <p:cNvGrpSpPr/>
            <p:nvPr/>
          </p:nvGrpSpPr>
          <p:grpSpPr>
            <a:xfrm>
              <a:off x="1997756" y="3611831"/>
              <a:ext cx="926198" cy="406400"/>
              <a:chOff x="1590175" y="6032510"/>
              <a:chExt cx="926198" cy="406400"/>
            </a:xfrm>
          </p:grpSpPr>
          <p:sp>
            <p:nvSpPr>
              <p:cNvPr id="22" name="Rectangle 21">
                <a:extLst>
                  <a:ext uri="{FF2B5EF4-FFF2-40B4-BE49-F238E27FC236}">
                    <a16:creationId xmlns:a16="http://schemas.microsoft.com/office/drawing/2014/main" id="{99181A2A-77B7-977E-9D3A-F5B126FA97A6}"/>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841B6925-8253-B1B3-2FBE-16AA5581552B}"/>
                  </a:ext>
                </a:extLst>
              </p:cNvPr>
              <p:cNvSpPr/>
              <p:nvPr/>
            </p:nvSpPr>
            <p:spPr>
              <a:xfrm>
                <a:off x="1784140" y="6092546"/>
                <a:ext cx="691180"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 Placeholder 122">
                <a:extLst>
                  <a:ext uri="{FF2B5EF4-FFF2-40B4-BE49-F238E27FC236}">
                    <a16:creationId xmlns:a16="http://schemas.microsoft.com/office/drawing/2014/main" id="{2F5B0B0C-9ADF-3CD9-E9CF-E47E5C051651}"/>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53" name="Oval 52">
                <a:extLst>
                  <a:ext uri="{FF2B5EF4-FFF2-40B4-BE49-F238E27FC236}">
                    <a16:creationId xmlns:a16="http://schemas.microsoft.com/office/drawing/2014/main" id="{A863B964-4856-FA7B-FD57-783758E4A85D}"/>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104">
                <a:extLst>
                  <a:ext uri="{FF2B5EF4-FFF2-40B4-BE49-F238E27FC236}">
                    <a16:creationId xmlns:a16="http://schemas.microsoft.com/office/drawing/2014/main" id="{B13E6C76-8B2B-2382-00FC-242C7265F9B0}"/>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4" name="Graphic 2">
              <a:extLst>
                <a:ext uri="{FF2B5EF4-FFF2-40B4-BE49-F238E27FC236}">
                  <a16:creationId xmlns:a16="http://schemas.microsoft.com/office/drawing/2014/main" id="{AB26C5DD-594E-9284-D903-F3D70A58D846}"/>
                </a:ext>
              </a:extLst>
            </p:cNvPr>
            <p:cNvGrpSpPr/>
            <p:nvPr/>
          </p:nvGrpSpPr>
          <p:grpSpPr>
            <a:xfrm>
              <a:off x="2066238" y="3681850"/>
              <a:ext cx="283418" cy="283423"/>
              <a:chOff x="8736336" y="773976"/>
              <a:chExt cx="925001" cy="925018"/>
            </a:xfrm>
            <a:solidFill>
              <a:schemeClr val="bg1"/>
            </a:solidFill>
          </p:grpSpPr>
          <p:sp>
            <p:nvSpPr>
              <p:cNvPr id="15" name="Freeform 85">
                <a:extLst>
                  <a:ext uri="{FF2B5EF4-FFF2-40B4-BE49-F238E27FC236}">
                    <a16:creationId xmlns:a16="http://schemas.microsoft.com/office/drawing/2014/main" id="{063B9056-7999-8277-89A0-0D03AA32F6DB}"/>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94">
                <a:extLst>
                  <a:ext uri="{FF2B5EF4-FFF2-40B4-BE49-F238E27FC236}">
                    <a16:creationId xmlns:a16="http://schemas.microsoft.com/office/drawing/2014/main" id="{14CADF03-21F7-759C-2C4C-EEFDD0D1802F}"/>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95">
                <a:extLst>
                  <a:ext uri="{FF2B5EF4-FFF2-40B4-BE49-F238E27FC236}">
                    <a16:creationId xmlns:a16="http://schemas.microsoft.com/office/drawing/2014/main" id="{74BE786E-C482-9BD4-84F9-7A83A2009D5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96">
                <a:extLst>
                  <a:ext uri="{FF2B5EF4-FFF2-40B4-BE49-F238E27FC236}">
                    <a16:creationId xmlns:a16="http://schemas.microsoft.com/office/drawing/2014/main" id="{5CCE7636-9D89-4334-C773-1393D401C1D1}"/>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9" name="Freeform 97">
                <a:extLst>
                  <a:ext uri="{FF2B5EF4-FFF2-40B4-BE49-F238E27FC236}">
                    <a16:creationId xmlns:a16="http://schemas.microsoft.com/office/drawing/2014/main" id="{DAFFA591-7F48-A103-1375-AA34DF4B108C}"/>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0" name="Freeform 98">
                <a:extLst>
                  <a:ext uri="{FF2B5EF4-FFF2-40B4-BE49-F238E27FC236}">
                    <a16:creationId xmlns:a16="http://schemas.microsoft.com/office/drawing/2014/main" id="{74463353-AF94-D6C6-D9B2-D55C2D75E5DC}"/>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1" name="Freeform 99">
                <a:extLst>
                  <a:ext uri="{FF2B5EF4-FFF2-40B4-BE49-F238E27FC236}">
                    <a16:creationId xmlns:a16="http://schemas.microsoft.com/office/drawing/2014/main" id="{4C08821F-33EB-6D18-D730-458E4F8040AC}"/>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57" name="Text Placeholder 7">
            <a:extLst>
              <a:ext uri="{FF2B5EF4-FFF2-40B4-BE49-F238E27FC236}">
                <a16:creationId xmlns:a16="http://schemas.microsoft.com/office/drawing/2014/main" id="{EBC5FA39-3983-F88B-2C78-12310BBE7B67}"/>
              </a:ext>
            </a:extLst>
          </p:cNvPr>
          <p:cNvSpPr txBox="1">
            <a:spLocks/>
          </p:cNvSpPr>
          <p:nvPr/>
        </p:nvSpPr>
        <p:spPr>
          <a:xfrm>
            <a:off x="1947027" y="5488496"/>
            <a:ext cx="4362333" cy="3938397"/>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sz="1400" b="1" dirty="0">
              <a:solidFill>
                <a:srgbClr val="F16024"/>
              </a:solidFill>
            </a:endParaRPr>
          </a:p>
          <a:p>
            <a:pPr marL="0" indent="0">
              <a:buNone/>
            </a:pPr>
            <a:endParaRPr lang="en-GB" sz="1400" b="1" dirty="0">
              <a:solidFill>
                <a:srgbClr val="F16024"/>
              </a:solidFill>
            </a:endParaRPr>
          </a:p>
          <a:p>
            <a:pPr marL="0" indent="0">
              <a:buNone/>
            </a:pPr>
            <a:r>
              <a:rPr lang="en-GB" sz="1400" b="1" dirty="0">
                <a:solidFill>
                  <a:srgbClr val="F16024"/>
                </a:solidFill>
              </a:rPr>
              <a:t>Financial equity at this stage requires:</a:t>
            </a:r>
          </a:p>
          <a:p>
            <a:pPr marL="0" lvl="0" indent="0">
              <a:buNone/>
            </a:pPr>
            <a:endParaRPr lang="en-GB" dirty="0"/>
          </a:p>
          <a:p>
            <a:pPr marL="0" lvl="0" indent="0">
              <a:buNone/>
            </a:pPr>
            <a:r>
              <a:rPr lang="en-GB" sz="1200" dirty="0">
                <a:solidFill>
                  <a:srgbClr val="F16024"/>
                </a:solidFill>
              </a:rPr>
              <a:t>•</a:t>
            </a:r>
            <a:r>
              <a:rPr lang="en-GB" sz="1200" dirty="0"/>
              <a:t> Recognising caregiving as an economic contribution, not merely emotional or personal support, and acknowledging its role in sustaining the household and enabling the other partner’s paid employment.</a:t>
            </a:r>
          </a:p>
          <a:p>
            <a:pPr marL="0" lvl="0" indent="0">
              <a:buNone/>
            </a:pPr>
            <a:endParaRPr lang="en-GB" sz="1200" dirty="0"/>
          </a:p>
          <a:p>
            <a:pPr marL="0" lvl="0" indent="0">
              <a:buNone/>
            </a:pPr>
            <a:r>
              <a:rPr lang="en-GB" sz="1200" dirty="0">
                <a:solidFill>
                  <a:srgbClr val="F16024"/>
                </a:solidFill>
              </a:rPr>
              <a:t>•</a:t>
            </a:r>
            <a:r>
              <a:rPr lang="en-GB" sz="1200" dirty="0"/>
              <a:t> Adjusting financial contributions to reflect reduced earning capacity resulting from care responsibilities, rather than assuming equal financial input regardless of unequal opportunity costs.</a:t>
            </a:r>
          </a:p>
          <a:p>
            <a:pPr marL="0" lvl="0" indent="0">
              <a:buNone/>
            </a:pPr>
            <a:endParaRPr lang="en-GB" sz="1200" dirty="0"/>
          </a:p>
          <a:p>
            <a:pPr marL="0" lvl="0" indent="0">
              <a:buNone/>
            </a:pPr>
            <a:r>
              <a:rPr lang="en-GB" sz="1200" dirty="0">
                <a:solidFill>
                  <a:srgbClr val="F16024"/>
                </a:solidFill>
              </a:rPr>
              <a:t>•</a:t>
            </a:r>
            <a:r>
              <a:rPr lang="en-GB" sz="1200" dirty="0"/>
              <a:t> Compensating unpaid labour through joint savings, pension contributions, or asset ownership, helping to protect the long-term financial security of the partner undertaking caregiving work.</a:t>
            </a:r>
          </a:p>
          <a:p>
            <a:pPr marL="0" lvl="0" indent="0">
              <a:buNone/>
            </a:pPr>
            <a:endParaRPr lang="en-GB" sz="1200" dirty="0"/>
          </a:p>
          <a:p>
            <a:pPr marL="0" lvl="0" indent="0">
              <a:buNone/>
            </a:pPr>
            <a:r>
              <a:rPr lang="en-GB" sz="1200" dirty="0">
                <a:solidFill>
                  <a:srgbClr val="F16024"/>
                </a:solidFill>
              </a:rPr>
              <a:t>•</a:t>
            </a:r>
            <a:r>
              <a:rPr lang="en-GB" sz="1200" dirty="0"/>
              <a:t> Discussing the long-term implications of career breaks or part-time work, particularly in relation to pensions, future employability, and income in later life.</a:t>
            </a:r>
          </a:p>
          <a:p>
            <a:pPr marL="0" lvl="0" indent="0">
              <a:buNone/>
            </a:pPr>
            <a:endParaRPr lang="en-GB" sz="1200" dirty="0"/>
          </a:p>
          <a:p>
            <a:pPr marL="0" lvl="0" indent="0">
              <a:buNone/>
            </a:pPr>
            <a:r>
              <a:rPr lang="en-GB" sz="1200" dirty="0">
                <a:solidFill>
                  <a:srgbClr val="F16024"/>
                </a:solidFill>
              </a:rPr>
              <a:t>•</a:t>
            </a:r>
            <a:r>
              <a:rPr lang="en-GB" sz="1200" dirty="0"/>
              <a:t> Avoiding assumptions that caregiving is a “natural” or cost-free role for women, and instead treating it as a shared responsibility with measurable economic value.</a:t>
            </a:r>
          </a:p>
          <a:p>
            <a:pPr marL="0" lvl="0" indent="0">
              <a:buNone/>
            </a:pPr>
            <a:r>
              <a:rPr lang="en-GB" sz="1200" dirty="0"/>
              <a:t>.</a:t>
            </a:r>
          </a:p>
          <a:p>
            <a:pPr marL="0" lvl="0" indent="0">
              <a:buNone/>
            </a:pPr>
            <a:endParaRPr lang="en-GB" dirty="0"/>
          </a:p>
          <a:p>
            <a:pPr marL="0" indent="0">
              <a:buNone/>
            </a:pPr>
            <a:endParaRPr lang="en-US" dirty="0"/>
          </a:p>
        </p:txBody>
      </p:sp>
    </p:spTree>
    <p:extLst>
      <p:ext uri="{BB962C8B-B14F-4D97-AF65-F5344CB8AC3E}">
        <p14:creationId xmlns:p14="http://schemas.microsoft.com/office/powerpoint/2010/main" val="15283641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44454-75C5-D880-53AB-AAE8060F590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243E179-17FC-6633-C6D2-36FC2A6C5BD7}"/>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D5B3C0CA-805B-18C3-A21D-C5E6A241C3FD}"/>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D1A70FFB-5A07-31F5-9EDD-AF0E483F69F1}"/>
              </a:ext>
            </a:extLst>
          </p:cNvPr>
          <p:cNvSpPr>
            <a:spLocks noGrp="1"/>
          </p:cNvSpPr>
          <p:nvPr>
            <p:ph type="body" sz="quarter" idx="61"/>
          </p:nvPr>
        </p:nvSpPr>
        <p:spPr/>
        <p:txBody>
          <a:bodyPr/>
          <a:lstStyle/>
          <a:p>
            <a:r>
              <a:rPr lang="en-US" dirty="0"/>
              <a:t>Women in Mid Career</a:t>
            </a:r>
          </a:p>
        </p:txBody>
      </p:sp>
      <p:cxnSp>
        <p:nvCxnSpPr>
          <p:cNvPr id="24" name="Straight Connector 23">
            <a:extLst>
              <a:ext uri="{FF2B5EF4-FFF2-40B4-BE49-F238E27FC236}">
                <a16:creationId xmlns:a16="http://schemas.microsoft.com/office/drawing/2014/main" id="{FEFDEB6B-92CC-D333-AE72-00A23EDB5DA3}"/>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3FC987C4-56AF-C18E-FCF4-58FB94F8F58D}"/>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7419F249-EF27-F665-C3DB-A8610E01852C}"/>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6DC1E012-CF95-7BE6-4B49-1C64BC628163}"/>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D303F15-6526-13E5-F156-F78469A66FB6}"/>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2B8F5021-8DFC-CF4D-AD7A-590299C1415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52045573-AD2C-80E5-0F34-6F7CBA8F7FB0}"/>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22D91BDD-8104-FD29-9786-95E071A15D66}"/>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63A0E29D-E2E7-4A91-A462-D0DB742A480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FF273F59-37F0-2DA3-B33F-5CB04D7CF461}"/>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4190D182-2CEA-1EF6-2B7A-ED1517514592}"/>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9E0FD24A-652D-4416-BDA1-48A3315ADD08}"/>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C4A05895-69A6-1954-10FA-01A929EC258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00046A59-2166-FB2E-9171-DAAED45866B5}"/>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BA7D637B-9D36-174C-3298-D55ADEE88867}"/>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A69B84FC-75AA-8EBC-0AFC-42BD8A10AE40}"/>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1CD9638-CD18-521C-B4A9-9A74A79D3C8A}"/>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775ABBE7-1363-48CC-A190-293362F52403}"/>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1D4B94AD-EEFC-73F4-5541-5C009FB4FB21}"/>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E66CD4A3-A995-F34F-4CC5-ADFB9B9593D0}"/>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0F80B5C8-9278-69FD-168D-99313284348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F53DD926-EFE0-68F9-1852-A20679013E9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5C071F84-65BE-6E22-D760-F57759E6233D}"/>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51A3E433-D0A6-9667-1644-F8E04D81E3EF}"/>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AF577300-94DD-9246-9D02-193FB6F54727}"/>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46F153EC-9BF5-FDB6-6B95-9009F996FC5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C25E171F-5B35-E4FD-1D73-4C89A638DBD8}"/>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B18C502E-9FBA-42F0-A9D9-ED95F7121813}"/>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9" name="Rounded Rectangle 67">
            <a:extLst>
              <a:ext uri="{FF2B5EF4-FFF2-40B4-BE49-F238E27FC236}">
                <a16:creationId xmlns:a16="http://schemas.microsoft.com/office/drawing/2014/main" id="{D7278C49-3E84-4009-07AB-7DC993AB81E5}"/>
              </a:ext>
            </a:extLst>
          </p:cNvPr>
          <p:cNvSpPr/>
          <p:nvPr/>
        </p:nvSpPr>
        <p:spPr>
          <a:xfrm>
            <a:off x="1725485" y="5479240"/>
            <a:ext cx="4880718" cy="3887869"/>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7">
            <a:extLst>
              <a:ext uri="{FF2B5EF4-FFF2-40B4-BE49-F238E27FC236}">
                <a16:creationId xmlns:a16="http://schemas.microsoft.com/office/drawing/2014/main" id="{A97D0166-D0E8-1FC5-2058-ECB4637EFB2A}"/>
              </a:ext>
            </a:extLst>
          </p:cNvPr>
          <p:cNvSpPr txBox="1">
            <a:spLocks/>
          </p:cNvSpPr>
          <p:nvPr/>
        </p:nvSpPr>
        <p:spPr>
          <a:xfrm>
            <a:off x="1728060" y="1827531"/>
            <a:ext cx="5238428" cy="3196648"/>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F16024"/>
                </a:solidFill>
              </a:rPr>
              <a:t>Financial Risk and Security</a:t>
            </a:r>
          </a:p>
          <a:p>
            <a:pPr marL="0" indent="0">
              <a:buNone/>
            </a:pPr>
            <a:endParaRPr lang="en-US" sz="1200" b="1" dirty="0"/>
          </a:p>
          <a:p>
            <a:pPr marL="0" indent="0">
              <a:buNone/>
            </a:pPr>
            <a:r>
              <a:rPr lang="en-GB" sz="1200" dirty="0"/>
              <a:t>Mid career often coincides with heightened financial exposure, as household financial commitments tend to expand in both scale and complexity. </a:t>
            </a:r>
          </a:p>
          <a:p>
            <a:pPr marL="0" indent="0">
              <a:buNone/>
            </a:pPr>
            <a:endParaRPr lang="en-GB" sz="1200" dirty="0"/>
          </a:p>
          <a:p>
            <a:pPr marL="0" indent="0">
              <a:buNone/>
            </a:pPr>
            <a:r>
              <a:rPr lang="en-GB" sz="1200" dirty="0"/>
              <a:t>Mortgages, education costs, business ventures, and the financial needs of dependent family members increase not only opportunity but also risk. </a:t>
            </a:r>
          </a:p>
          <a:p>
            <a:pPr marL="0" indent="0">
              <a:buNone/>
            </a:pPr>
            <a:endParaRPr lang="en-GB" sz="1200" dirty="0"/>
          </a:p>
          <a:p>
            <a:pPr marL="0" indent="0">
              <a:buNone/>
            </a:pPr>
            <a:r>
              <a:rPr lang="en-GB" sz="1200" dirty="0"/>
              <a:t>At the same time, the consequences of financial mismanagement become more significant, as there is less time to recover financially before retirement. </a:t>
            </a:r>
          </a:p>
          <a:p>
            <a:pPr marL="0" indent="0">
              <a:buNone/>
            </a:pPr>
            <a:endParaRPr lang="en-GB" sz="1200" dirty="0"/>
          </a:p>
          <a:p>
            <a:pPr marL="0" indent="0">
              <a:buNone/>
            </a:pPr>
            <a:r>
              <a:rPr lang="en-GB" sz="1200" dirty="0"/>
              <a:t>Women who are not actively involved in financial decision-making may be particularly vulnerable if unexpected events occur, such as redundancy, illness, or separation, as they may lack both information and confidence to respond effectively.</a:t>
            </a:r>
          </a:p>
          <a:p>
            <a:pPr marL="0" indent="0">
              <a:buNone/>
            </a:pPr>
            <a:endParaRPr lang="en-GB" sz="1200" dirty="0"/>
          </a:p>
          <a:p>
            <a:pPr marL="0" indent="0">
              <a:buNone/>
            </a:pPr>
            <a:r>
              <a:rPr lang="en-GB" sz="1200" dirty="0"/>
              <a:t>Awareness of financial risk empowers women to engage more confidently in decision-making and to actively safeguard their long-term financial stability.</a:t>
            </a:r>
          </a:p>
        </p:txBody>
      </p:sp>
      <p:grpSp>
        <p:nvGrpSpPr>
          <p:cNvPr id="12" name="Group 11">
            <a:extLst>
              <a:ext uri="{FF2B5EF4-FFF2-40B4-BE49-F238E27FC236}">
                <a16:creationId xmlns:a16="http://schemas.microsoft.com/office/drawing/2014/main" id="{A1D07D1C-2773-46DF-293C-8E6EED0EE583}"/>
              </a:ext>
            </a:extLst>
          </p:cNvPr>
          <p:cNvGrpSpPr/>
          <p:nvPr/>
        </p:nvGrpSpPr>
        <p:grpSpPr>
          <a:xfrm>
            <a:off x="1641504" y="5285296"/>
            <a:ext cx="926198" cy="406400"/>
            <a:chOff x="1997756" y="3611831"/>
            <a:chExt cx="926198" cy="406400"/>
          </a:xfrm>
        </p:grpSpPr>
        <p:grpSp>
          <p:nvGrpSpPr>
            <p:cNvPr id="13" name="Group 12">
              <a:extLst>
                <a:ext uri="{FF2B5EF4-FFF2-40B4-BE49-F238E27FC236}">
                  <a16:creationId xmlns:a16="http://schemas.microsoft.com/office/drawing/2014/main" id="{F7EE1EF7-2625-FAE8-143F-40758515566B}"/>
                </a:ext>
              </a:extLst>
            </p:cNvPr>
            <p:cNvGrpSpPr/>
            <p:nvPr/>
          </p:nvGrpSpPr>
          <p:grpSpPr>
            <a:xfrm>
              <a:off x="1997756" y="3611831"/>
              <a:ext cx="926198" cy="406400"/>
              <a:chOff x="1590175" y="6032510"/>
              <a:chExt cx="926198" cy="406400"/>
            </a:xfrm>
          </p:grpSpPr>
          <p:sp>
            <p:nvSpPr>
              <p:cNvPr id="22" name="Rectangle 21">
                <a:extLst>
                  <a:ext uri="{FF2B5EF4-FFF2-40B4-BE49-F238E27FC236}">
                    <a16:creationId xmlns:a16="http://schemas.microsoft.com/office/drawing/2014/main" id="{89127973-4C19-8939-8402-A68DE0D9AA85}"/>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4A0628F6-53FD-9FE6-DF24-50E8746EDB4D}"/>
                  </a:ext>
                </a:extLst>
              </p:cNvPr>
              <p:cNvSpPr/>
              <p:nvPr/>
            </p:nvSpPr>
            <p:spPr>
              <a:xfrm>
                <a:off x="1784140" y="6092546"/>
                <a:ext cx="691180"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 Placeholder 122">
                <a:extLst>
                  <a:ext uri="{FF2B5EF4-FFF2-40B4-BE49-F238E27FC236}">
                    <a16:creationId xmlns:a16="http://schemas.microsoft.com/office/drawing/2014/main" id="{4DA3181D-5BE5-BF8B-A7A9-34E9D970BDC3}"/>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53" name="Oval 52">
                <a:extLst>
                  <a:ext uri="{FF2B5EF4-FFF2-40B4-BE49-F238E27FC236}">
                    <a16:creationId xmlns:a16="http://schemas.microsoft.com/office/drawing/2014/main" id="{9F145F7A-B475-8C0D-1799-14DB217210EE}"/>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104">
                <a:extLst>
                  <a:ext uri="{FF2B5EF4-FFF2-40B4-BE49-F238E27FC236}">
                    <a16:creationId xmlns:a16="http://schemas.microsoft.com/office/drawing/2014/main" id="{168305F4-48C3-72BD-1401-8A1BA7094025}"/>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4" name="Graphic 2">
              <a:extLst>
                <a:ext uri="{FF2B5EF4-FFF2-40B4-BE49-F238E27FC236}">
                  <a16:creationId xmlns:a16="http://schemas.microsoft.com/office/drawing/2014/main" id="{9C93F962-34DA-6CD1-1CF2-7EAF9408C64B}"/>
                </a:ext>
              </a:extLst>
            </p:cNvPr>
            <p:cNvGrpSpPr/>
            <p:nvPr/>
          </p:nvGrpSpPr>
          <p:grpSpPr>
            <a:xfrm>
              <a:off x="2066238" y="3681850"/>
              <a:ext cx="283418" cy="283423"/>
              <a:chOff x="8736336" y="773976"/>
              <a:chExt cx="925001" cy="925018"/>
            </a:xfrm>
            <a:solidFill>
              <a:schemeClr val="bg1"/>
            </a:solidFill>
          </p:grpSpPr>
          <p:sp>
            <p:nvSpPr>
              <p:cNvPr id="15" name="Freeform 85">
                <a:extLst>
                  <a:ext uri="{FF2B5EF4-FFF2-40B4-BE49-F238E27FC236}">
                    <a16:creationId xmlns:a16="http://schemas.microsoft.com/office/drawing/2014/main" id="{77C50980-F0FA-8A53-1E73-9819A1AE17DF}"/>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94">
                <a:extLst>
                  <a:ext uri="{FF2B5EF4-FFF2-40B4-BE49-F238E27FC236}">
                    <a16:creationId xmlns:a16="http://schemas.microsoft.com/office/drawing/2014/main" id="{EB0B7AAE-B4C5-5861-6FD8-206D3DDF601B}"/>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95">
                <a:extLst>
                  <a:ext uri="{FF2B5EF4-FFF2-40B4-BE49-F238E27FC236}">
                    <a16:creationId xmlns:a16="http://schemas.microsoft.com/office/drawing/2014/main" id="{E7D25781-CB2A-D183-71A3-A485FF0985E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96">
                <a:extLst>
                  <a:ext uri="{FF2B5EF4-FFF2-40B4-BE49-F238E27FC236}">
                    <a16:creationId xmlns:a16="http://schemas.microsoft.com/office/drawing/2014/main" id="{9B89EAB6-A378-264D-3427-15ED6BE07D53}"/>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9" name="Freeform 97">
                <a:extLst>
                  <a:ext uri="{FF2B5EF4-FFF2-40B4-BE49-F238E27FC236}">
                    <a16:creationId xmlns:a16="http://schemas.microsoft.com/office/drawing/2014/main" id="{811A0169-A7FB-5A5B-B544-02116B1B8C44}"/>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0" name="Freeform 98">
                <a:extLst>
                  <a:ext uri="{FF2B5EF4-FFF2-40B4-BE49-F238E27FC236}">
                    <a16:creationId xmlns:a16="http://schemas.microsoft.com/office/drawing/2014/main" id="{DCA869A5-CA0C-3E7F-D2AF-B7584DB66E0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1" name="Freeform 99">
                <a:extLst>
                  <a:ext uri="{FF2B5EF4-FFF2-40B4-BE49-F238E27FC236}">
                    <a16:creationId xmlns:a16="http://schemas.microsoft.com/office/drawing/2014/main" id="{8F17F9C6-3A9C-92F2-531C-993F24F446B0}"/>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57" name="Text Placeholder 7">
            <a:extLst>
              <a:ext uri="{FF2B5EF4-FFF2-40B4-BE49-F238E27FC236}">
                <a16:creationId xmlns:a16="http://schemas.microsoft.com/office/drawing/2014/main" id="{9B9A9B5C-3839-F142-CAD0-6BA6D65259D5}"/>
              </a:ext>
            </a:extLst>
          </p:cNvPr>
          <p:cNvSpPr txBox="1">
            <a:spLocks/>
          </p:cNvSpPr>
          <p:nvPr/>
        </p:nvSpPr>
        <p:spPr>
          <a:xfrm>
            <a:off x="1947027" y="5488496"/>
            <a:ext cx="4362333" cy="366216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sz="1400" b="1" dirty="0">
              <a:solidFill>
                <a:srgbClr val="F16024"/>
              </a:solidFill>
            </a:endParaRPr>
          </a:p>
          <a:p>
            <a:pPr marL="0" indent="0">
              <a:buNone/>
            </a:pPr>
            <a:endParaRPr lang="en-GB" sz="1400" b="1" dirty="0">
              <a:solidFill>
                <a:srgbClr val="F16024"/>
              </a:solidFill>
            </a:endParaRPr>
          </a:p>
          <a:p>
            <a:pPr marL="0" indent="0">
              <a:buNone/>
            </a:pPr>
            <a:r>
              <a:rPr lang="en-GB" sz="1400" b="1" dirty="0">
                <a:solidFill>
                  <a:srgbClr val="F16024"/>
                </a:solidFill>
              </a:rPr>
              <a:t>Strengthening financial security at this stage includes:</a:t>
            </a:r>
          </a:p>
          <a:p>
            <a:pPr marL="0" lvl="0" indent="0">
              <a:buNone/>
            </a:pPr>
            <a:endParaRPr lang="en-GB" dirty="0"/>
          </a:p>
          <a:p>
            <a:pPr marL="0" lvl="0" indent="0">
              <a:buNone/>
            </a:pPr>
            <a:r>
              <a:rPr lang="en-GB" sz="1200" dirty="0">
                <a:solidFill>
                  <a:srgbClr val="F16024"/>
                </a:solidFill>
              </a:rPr>
              <a:t>•</a:t>
            </a:r>
            <a:r>
              <a:rPr lang="en-GB" sz="1200" dirty="0"/>
              <a:t> Participating in all major financial decisions, including those related to loans, investments, pensions, and insurance, rather than delegating responsibility to one partner.</a:t>
            </a:r>
          </a:p>
          <a:p>
            <a:pPr marL="0" lvl="0" indent="0">
              <a:buNone/>
            </a:pPr>
            <a:endParaRPr lang="en-GB" sz="1200" dirty="0"/>
          </a:p>
          <a:p>
            <a:pPr marL="0" lvl="0" indent="0">
              <a:buNone/>
            </a:pPr>
            <a:r>
              <a:rPr lang="en-GB" sz="1200" dirty="0">
                <a:solidFill>
                  <a:srgbClr val="F16024"/>
                </a:solidFill>
              </a:rPr>
              <a:t>•</a:t>
            </a:r>
            <a:r>
              <a:rPr lang="en-GB" sz="1200" dirty="0"/>
              <a:t> Ensuring access to all financial information and documentation, so that both partners understand the household’s financial position and obligations.</a:t>
            </a:r>
          </a:p>
          <a:p>
            <a:pPr marL="0" lvl="0" indent="0">
              <a:buNone/>
            </a:pPr>
            <a:endParaRPr lang="en-GB" sz="1200" dirty="0"/>
          </a:p>
          <a:p>
            <a:pPr marL="0" lvl="0" indent="0">
              <a:buNone/>
            </a:pPr>
            <a:r>
              <a:rPr lang="en-GB" sz="1200" dirty="0">
                <a:solidFill>
                  <a:srgbClr val="F16024"/>
                </a:solidFill>
              </a:rPr>
              <a:t>•</a:t>
            </a:r>
            <a:r>
              <a:rPr lang="en-GB" sz="1200" dirty="0"/>
              <a:t> Planning for contingencies, such as income loss, health emergencies, or caregiving demands, in order to reduce stress and instability during periods of disruption.</a:t>
            </a:r>
          </a:p>
          <a:p>
            <a:pPr marL="0" lvl="0" indent="0">
              <a:buNone/>
            </a:pPr>
            <a:endParaRPr lang="en-GB" sz="1200" dirty="0"/>
          </a:p>
          <a:p>
            <a:pPr marL="0" lvl="0" indent="0">
              <a:buNone/>
            </a:pPr>
            <a:r>
              <a:rPr lang="en-GB" sz="1200" dirty="0">
                <a:solidFill>
                  <a:srgbClr val="F16024"/>
                </a:solidFill>
              </a:rPr>
              <a:t>•</a:t>
            </a:r>
            <a:r>
              <a:rPr lang="en-GB" sz="1200" dirty="0"/>
              <a:t> Understanding legal rights in relation to property, pensions, and marital assets, particularly in the event of separation, divorce, or widowhood.</a:t>
            </a:r>
          </a:p>
          <a:p>
            <a:pPr marL="0" lvl="0" indent="0">
              <a:buNone/>
            </a:pPr>
            <a:endParaRPr lang="en-GB" sz="1200" dirty="0"/>
          </a:p>
          <a:p>
            <a:pPr marL="0" lvl="0" indent="0">
              <a:buNone/>
            </a:pPr>
            <a:r>
              <a:rPr lang="en-GB" sz="1200" dirty="0">
                <a:solidFill>
                  <a:srgbClr val="F16024"/>
                </a:solidFill>
              </a:rPr>
              <a:t>•</a:t>
            </a:r>
            <a:r>
              <a:rPr lang="en-GB" sz="1200" dirty="0"/>
              <a:t> Avoiding over-reliance on one partner’s knowledge or income, recognising that shared understanding and diversified resources strengthen resilience.</a:t>
            </a:r>
          </a:p>
          <a:p>
            <a:pPr marL="0" indent="0">
              <a:buNone/>
            </a:pPr>
            <a:endParaRPr lang="en-US" dirty="0"/>
          </a:p>
        </p:txBody>
      </p:sp>
    </p:spTree>
    <p:extLst>
      <p:ext uri="{BB962C8B-B14F-4D97-AF65-F5344CB8AC3E}">
        <p14:creationId xmlns:p14="http://schemas.microsoft.com/office/powerpoint/2010/main" val="6539572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8BCFF-E647-8F8F-32BF-2DBB9161378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510057C-2E12-01E4-B15A-48C6304A730C}"/>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7FBA6AFC-9F3C-EA8C-44FF-7C872BBD9B32}"/>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101F0474-7277-D3F0-B876-19020D89CB06}"/>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B9B03096-204F-4BB9-B190-E806AF71504E}"/>
              </a:ext>
            </a:extLst>
          </p:cNvPr>
          <p:cNvSpPr>
            <a:spLocks noGrp="1"/>
          </p:cNvSpPr>
          <p:nvPr>
            <p:ph type="body" sz="quarter" idx="64"/>
          </p:nvPr>
        </p:nvSpPr>
        <p:spPr>
          <a:xfrm>
            <a:off x="1704812" y="1534332"/>
            <a:ext cx="5198907" cy="8400082"/>
          </a:xfrm>
        </p:spPr>
        <p:txBody>
          <a:bodyPr/>
          <a:lstStyle/>
          <a:p>
            <a:pPr>
              <a:buNone/>
            </a:pPr>
            <a:r>
              <a:rPr lang="en-US" sz="1400" b="1" dirty="0">
                <a:solidFill>
                  <a:srgbClr val="F16024"/>
                </a:solidFill>
              </a:rPr>
              <a:t>Activities</a:t>
            </a:r>
            <a:endParaRPr lang="en-GB" sz="1200" b="1" dirty="0">
              <a:solidFill>
                <a:srgbClr val="F16024"/>
              </a:solidFill>
              <a:cs typeface="Times New Roman" panose="02020603050405020304" pitchFamily="18" charset="0"/>
            </a:endParaRPr>
          </a:p>
          <a:p>
            <a:pPr>
              <a:buNone/>
            </a:pPr>
            <a:endParaRPr lang="en-GB" sz="1200" b="1" dirty="0">
              <a:solidFill>
                <a:srgbClr val="F16024"/>
              </a:solidFill>
              <a:effectLst/>
              <a:latin typeface="Calibri" panose="020F0502020204030204" pitchFamily="34" charset="0"/>
              <a:ea typeface="Calibri" panose="020F0502020204030204" pitchFamily="34" charset="0"/>
              <a:cs typeface="Times New Roman" panose="02020603050405020304" pitchFamily="18" charset="0"/>
            </a:endParaRPr>
          </a:p>
          <a:p>
            <a:r>
              <a:rPr lang="en-GB" sz="1200" b="1"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“Money Talk” worksheet: prepare for a financial planning conversation.</a:t>
            </a:r>
            <a:endParaRPr lang="en-GB" sz="120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400" b="1" dirty="0">
              <a:solidFill>
                <a:srgbClr val="F16024"/>
              </a:solidFill>
            </a:endParaRPr>
          </a:p>
          <a:p>
            <a:pPr marL="0" indent="0">
              <a:buNone/>
            </a:pPr>
            <a:r>
              <a:rPr lang="en-GB" sz="1200" dirty="0"/>
              <a:t>As you prepare for upcoming changes in your financial situation, it’s important to have open dialogue with those who you share close relationships with about how you will approach things. Use the worksheet below as a discussion starter and answer the questions listed together.</a:t>
            </a:r>
          </a:p>
          <a:p>
            <a:pPr marL="0" indent="0">
              <a:buNone/>
            </a:pPr>
            <a:endParaRPr lang="en-GB" sz="1200" dirty="0"/>
          </a:p>
          <a:p>
            <a:pPr marL="0" indent="0">
              <a:buNone/>
            </a:pPr>
            <a:r>
              <a:rPr kumimoji="0" lang="en-GB" sz="12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Questions to answer about our banking:</a:t>
            </a:r>
            <a:endParaRPr lang="en-GB" sz="1200" b="1" dirty="0"/>
          </a:p>
          <a:p>
            <a:pPr marL="0" indent="0">
              <a:buNone/>
            </a:pPr>
            <a:endParaRPr lang="en-US" sz="1200" dirty="0"/>
          </a:p>
          <a:p>
            <a:pPr marL="228600" indent="-228600">
              <a:buFont typeface="+mj-lt"/>
              <a:buAutoNum type="arabicPeriod"/>
            </a:pPr>
            <a:r>
              <a:rPr lang="en-GB" sz="1200" dirty="0"/>
              <a:t>Do we want joint, separate or both? </a:t>
            </a:r>
            <a:r>
              <a:rPr lang="en-GB" sz="1200" b="1" dirty="0"/>
              <a:t>Consider this: </a:t>
            </a:r>
            <a:r>
              <a:rPr lang="en-GB" sz="1200" dirty="0"/>
              <a:t>Both parties have 100% rights to all funds in a joint account. Communication is key to keeping track of a joint account.</a:t>
            </a:r>
          </a:p>
          <a:p>
            <a:pPr marL="228600" indent="-228600">
              <a:buFont typeface="+mj-lt"/>
              <a:buAutoNum type="arabicPeriod"/>
            </a:pPr>
            <a:r>
              <a:rPr lang="en-GB" sz="1200" dirty="0"/>
              <a:t>How will we keep track of these accounts?</a:t>
            </a:r>
            <a:endParaRPr lang="en-US" sz="1200" dirty="0"/>
          </a:p>
          <a:p>
            <a:pPr marL="228600" indent="-228600">
              <a:buFont typeface="+mj-lt"/>
              <a:buAutoNum type="arabicPeriod"/>
            </a:pPr>
            <a:r>
              <a:rPr lang="en-GB" sz="1200" dirty="0"/>
              <a:t>Do we want checking, savings or both?</a:t>
            </a:r>
          </a:p>
          <a:p>
            <a:pPr marL="228600" indent="-228600">
              <a:buFont typeface="+mj-lt"/>
              <a:buAutoNum type="arabicPeriod"/>
            </a:pPr>
            <a:r>
              <a:rPr lang="en-GB" sz="1200" dirty="0"/>
              <a:t>What will we use debit cards for?</a:t>
            </a:r>
          </a:p>
          <a:p>
            <a:pPr marL="0" indent="0">
              <a:buNone/>
            </a:pPr>
            <a:endParaRPr lang="en-GB" dirty="0"/>
          </a:p>
          <a:p>
            <a:pPr marL="0" indent="0">
              <a:buNone/>
            </a:pPr>
            <a:r>
              <a:rPr lang="en-GB" sz="1200" b="1" dirty="0">
                <a:solidFill>
                  <a:srgbClr val="ED7D31"/>
                </a:solidFill>
                <a:ea typeface="Calibri" panose="020F0502020204030204" pitchFamily="34" charset="0"/>
              </a:rPr>
              <a:t>Questions to answer about our budgeting:</a:t>
            </a:r>
            <a:endParaRPr lang="en-GB" sz="1200" b="1" dirty="0"/>
          </a:p>
          <a:p>
            <a:pPr marL="0" indent="0">
              <a:buNone/>
            </a:pPr>
            <a:endParaRPr lang="en-GB" dirty="0"/>
          </a:p>
          <a:p>
            <a:pPr marL="228600" indent="-228600">
              <a:buFont typeface="+mj-lt"/>
              <a:buAutoNum type="arabicPeriod"/>
            </a:pPr>
            <a:r>
              <a:rPr lang="en-GB" sz="1200" dirty="0"/>
              <a:t>What are our financial goals? </a:t>
            </a:r>
            <a:r>
              <a:rPr lang="en-GB" sz="1200" b="1" dirty="0"/>
              <a:t>Consider this: </a:t>
            </a:r>
            <a:r>
              <a:rPr lang="en-GB" sz="1200" dirty="0"/>
              <a:t>Shared understanding of goals reduces misunderstandings. </a:t>
            </a:r>
          </a:p>
          <a:p>
            <a:pPr marL="435117" lvl="1" indent="-228600">
              <a:buFont typeface="Arial" panose="020B0604020202020204" pitchFamily="34" charset="0"/>
              <a:buChar char="•"/>
            </a:pPr>
            <a:r>
              <a:rPr lang="en-GB" sz="1100" dirty="0">
                <a:solidFill>
                  <a:srgbClr val="1E2879"/>
                </a:solidFill>
                <a:latin typeface="+mn-lt"/>
              </a:rPr>
              <a:t>Goal #1...............Amount needed for achievement…</a:t>
            </a:r>
          </a:p>
          <a:p>
            <a:pPr marL="435117" lvl="1" indent="-228600">
              <a:buFont typeface="Arial" panose="020B0604020202020204" pitchFamily="34" charset="0"/>
              <a:buChar char="•"/>
            </a:pPr>
            <a:r>
              <a:rPr lang="en-GB" sz="1100" dirty="0">
                <a:solidFill>
                  <a:srgbClr val="1E2879"/>
                </a:solidFill>
                <a:latin typeface="+mn-lt"/>
              </a:rPr>
              <a:t>Goal #2</a:t>
            </a:r>
            <a:r>
              <a:rPr kumimoji="0" lang="en-GB" sz="1100" b="0" i="0" u="none" strike="noStrike" kern="1200" cap="none" spc="0" normalizeH="0" baseline="0" noProof="0" dirty="0">
                <a:ln>
                  <a:noFill/>
                </a:ln>
                <a:solidFill>
                  <a:srgbClr val="1E2879"/>
                </a:solidFill>
                <a:effectLst/>
                <a:uLnTx/>
                <a:uFillTx/>
                <a:latin typeface="Calibri" panose="020F0502020204030204"/>
                <a:ea typeface="Open Sans" panose="020B0606030504020204" pitchFamily="34" charset="0"/>
                <a:cs typeface="Calibri" panose="020F0502020204030204" pitchFamily="34" charset="0"/>
              </a:rPr>
              <a:t>...............Amount needed for achievement…</a:t>
            </a:r>
            <a:r>
              <a:rPr lang="en-GB" sz="1100" dirty="0">
                <a:solidFill>
                  <a:srgbClr val="1E2879"/>
                </a:solidFill>
              </a:rPr>
              <a:t> </a:t>
            </a:r>
          </a:p>
          <a:p>
            <a:pPr marL="435117" lvl="1" indent="-228600">
              <a:buFont typeface="Arial" panose="020B0604020202020204" pitchFamily="34" charset="0"/>
              <a:buChar char="•"/>
            </a:pPr>
            <a:r>
              <a:rPr lang="en-GB" sz="1100" dirty="0">
                <a:solidFill>
                  <a:srgbClr val="1E2879"/>
                </a:solidFill>
                <a:latin typeface="+mn-lt"/>
              </a:rPr>
              <a:t>Goal #3</a:t>
            </a:r>
            <a:r>
              <a:rPr kumimoji="0" lang="en-GB" sz="1100" b="0" i="0" u="none" strike="noStrike" kern="1200" cap="none" spc="0" normalizeH="0" baseline="0" noProof="0" dirty="0">
                <a:ln>
                  <a:noFill/>
                </a:ln>
                <a:solidFill>
                  <a:srgbClr val="1E2879"/>
                </a:solidFill>
                <a:effectLst/>
                <a:uLnTx/>
                <a:uFillTx/>
                <a:latin typeface="Calibri" panose="020F0502020204030204"/>
                <a:ea typeface="Open Sans" panose="020B0606030504020204" pitchFamily="34" charset="0"/>
                <a:cs typeface="Calibri" panose="020F0502020204030204" pitchFamily="34" charset="0"/>
              </a:rPr>
              <a:t>...............Amount needed for achievement…</a:t>
            </a:r>
            <a:endParaRPr lang="en-GB" sz="1100" dirty="0">
              <a:solidFill>
                <a:srgbClr val="1E2879"/>
              </a:solidFill>
              <a:latin typeface="+mn-lt"/>
            </a:endParaRPr>
          </a:p>
          <a:p>
            <a:pPr marL="228600" indent="-228600">
              <a:buFont typeface="+mj-lt"/>
              <a:buAutoNum type="arabicPeriod"/>
            </a:pPr>
            <a:r>
              <a:rPr lang="en-GB" sz="1200" dirty="0"/>
              <a:t>How much will our combined total income and expenses be for one month?</a:t>
            </a:r>
          </a:p>
          <a:p>
            <a:pPr marL="435117" lvl="1" indent="-228600">
              <a:buFont typeface="Arial" panose="020B0604020202020204" pitchFamily="34" charset="0"/>
              <a:buChar char="•"/>
            </a:pPr>
            <a:r>
              <a:rPr lang="en-GB" sz="1100" dirty="0">
                <a:solidFill>
                  <a:srgbClr val="1E2879"/>
                </a:solidFill>
                <a:latin typeface="+mn-lt"/>
              </a:rPr>
              <a:t>Our income</a:t>
            </a:r>
          </a:p>
          <a:p>
            <a:pPr marL="435117" lvl="1" indent="-228600">
              <a:buFont typeface="Arial" panose="020B0604020202020204" pitchFamily="34" charset="0"/>
              <a:buChar char="•"/>
            </a:pPr>
            <a:r>
              <a:rPr lang="en-GB" sz="1100" dirty="0">
                <a:solidFill>
                  <a:srgbClr val="1E2879"/>
                </a:solidFill>
                <a:latin typeface="+mn-lt"/>
              </a:rPr>
              <a:t>Our expenses</a:t>
            </a:r>
          </a:p>
          <a:p>
            <a:pPr marL="228600" indent="-228600">
              <a:buFont typeface="+mj-lt"/>
              <a:buAutoNum type="arabicPeriod"/>
            </a:pPr>
            <a:r>
              <a:rPr lang="en-GB" sz="1200" dirty="0"/>
              <a:t>Who will be responsible for paying each bill? </a:t>
            </a:r>
            <a:r>
              <a:rPr lang="en-GB" sz="1200" b="1" dirty="0"/>
              <a:t>Consider:</a:t>
            </a:r>
            <a:r>
              <a:rPr lang="en-GB" sz="1200" dirty="0"/>
              <a:t> A shared tool makes tracking easier</a:t>
            </a:r>
          </a:p>
          <a:p>
            <a:pPr marL="228600" indent="-228600">
              <a:buFont typeface="+mj-lt"/>
              <a:buAutoNum type="arabicPeriod"/>
            </a:pPr>
            <a:r>
              <a:rPr lang="en-GB" sz="1200" dirty="0"/>
              <a:t>How will we track our spending? </a:t>
            </a:r>
            <a:r>
              <a:rPr lang="en-GB" sz="1200" b="1" dirty="0"/>
              <a:t>Consider this: </a:t>
            </a:r>
            <a:r>
              <a:rPr lang="en-GB" sz="1200" dirty="0"/>
              <a:t>Allowances are helpful for budgeting day‐to‐day spending.</a:t>
            </a:r>
          </a:p>
          <a:p>
            <a:pPr marL="435117" lvl="1" indent="-228600">
              <a:buFont typeface="Arial" panose="020B0604020202020204" pitchFamily="34" charset="0"/>
              <a:buChar char="•"/>
            </a:pPr>
            <a:r>
              <a:rPr lang="en-GB" sz="1100" dirty="0">
                <a:solidFill>
                  <a:srgbClr val="1E2879"/>
                </a:solidFill>
                <a:latin typeface="+mn-lt"/>
              </a:rPr>
              <a:t>Tools we will use: </a:t>
            </a:r>
          </a:p>
          <a:p>
            <a:pPr marL="206517" lvl="1"/>
            <a:r>
              <a:rPr lang="en-GB" sz="1100" dirty="0">
                <a:solidFill>
                  <a:srgbClr val="1E2879"/>
                </a:solidFill>
                <a:latin typeface="+mn-lt"/>
              </a:rPr>
              <a:t>       (Lists, spreadsheets, software, etc.?)</a:t>
            </a:r>
          </a:p>
          <a:p>
            <a:pPr marL="435117" lvl="1" indent="-228600">
              <a:buFont typeface="Arial" panose="020B0604020202020204" pitchFamily="34" charset="0"/>
              <a:buChar char="•"/>
            </a:pPr>
            <a:r>
              <a:rPr lang="en-GB" sz="1100" dirty="0">
                <a:solidFill>
                  <a:srgbClr val="1E2879"/>
                </a:solidFill>
                <a:latin typeface="+mn-lt"/>
              </a:rPr>
              <a:t>What will we track? </a:t>
            </a:r>
          </a:p>
          <a:p>
            <a:pPr marL="206517" lvl="1"/>
            <a:r>
              <a:rPr lang="en-GB" sz="1100" dirty="0">
                <a:solidFill>
                  <a:srgbClr val="1E2879"/>
                </a:solidFill>
                <a:latin typeface="+mn-lt"/>
              </a:rPr>
              <a:t>       (Lunches, entertainment, etc.?)</a:t>
            </a:r>
          </a:p>
          <a:p>
            <a:pPr marL="435117" lvl="1" indent="-228600">
              <a:buFont typeface="Arial" panose="020B0604020202020204" pitchFamily="34" charset="0"/>
              <a:buChar char="•"/>
            </a:pPr>
            <a:r>
              <a:rPr lang="en-GB" sz="1100" dirty="0">
                <a:solidFill>
                  <a:srgbClr val="1E2879"/>
                </a:solidFill>
                <a:latin typeface="+mn-lt"/>
              </a:rPr>
              <a:t>How will we communicate what we’ve spent?</a:t>
            </a:r>
          </a:p>
          <a:p>
            <a:pPr marL="228600" indent="-228600">
              <a:buFont typeface="+mj-lt"/>
              <a:buAutoNum type="arabicPeriod"/>
            </a:pPr>
            <a:endParaRPr lang="en-GB" sz="1200" dirty="0"/>
          </a:p>
          <a:p>
            <a:pPr marL="0" indent="0">
              <a:buNone/>
            </a:pPr>
            <a:endParaRPr lang="en-GB" dirty="0"/>
          </a:p>
          <a:p>
            <a:pPr marL="0" indent="0">
              <a:buNone/>
            </a:pPr>
            <a:r>
              <a:rPr lang="en-GB" sz="1200" b="1" dirty="0">
                <a:solidFill>
                  <a:srgbClr val="ED7D31"/>
                </a:solidFill>
                <a:ea typeface="Calibri" panose="020F0502020204030204" pitchFamily="34" charset="0"/>
              </a:rPr>
              <a:t>Questions to answer about credit &amp; debt: </a:t>
            </a:r>
          </a:p>
          <a:p>
            <a:pPr marL="0" indent="0">
              <a:buNone/>
            </a:pPr>
            <a:endParaRPr lang="en-GB" sz="1200" b="1" dirty="0">
              <a:solidFill>
                <a:srgbClr val="ED7D31"/>
              </a:solidFill>
            </a:endParaRPr>
          </a:p>
          <a:p>
            <a:pPr marL="228600" indent="-228600">
              <a:buFont typeface="+mj-lt"/>
              <a:buAutoNum type="arabicPeriod"/>
            </a:pPr>
            <a:r>
              <a:rPr lang="en-GB" sz="1200" dirty="0"/>
              <a:t>How much debt do we owe all together now? </a:t>
            </a:r>
            <a:r>
              <a:rPr lang="en-GB" sz="1200" b="1" dirty="0"/>
              <a:t>Consider this: </a:t>
            </a:r>
            <a:r>
              <a:rPr lang="en-GB" sz="1200" dirty="0"/>
              <a:t>Which debts carried into and incurred during marriage become both parties’ debts during and after marriage? </a:t>
            </a:r>
          </a:p>
          <a:p>
            <a:pPr marL="228600" indent="-228600">
              <a:buFont typeface="+mj-lt"/>
              <a:buAutoNum type="arabicPeriod"/>
            </a:pPr>
            <a:r>
              <a:rPr lang="en-GB" sz="1200" dirty="0"/>
              <a:t>What are our current credit scores? </a:t>
            </a:r>
            <a:r>
              <a:rPr lang="en-GB" sz="1200" b="1" dirty="0"/>
              <a:t>Consider this: </a:t>
            </a:r>
            <a:r>
              <a:rPr lang="en-GB" sz="1200" dirty="0"/>
              <a:t>It’s important to check your credit reports before a major life change.</a:t>
            </a:r>
          </a:p>
          <a:p>
            <a:pPr marL="228600" indent="-228600">
              <a:buFont typeface="+mj-lt"/>
              <a:buAutoNum type="arabicPeriod"/>
            </a:pPr>
            <a:r>
              <a:rPr lang="en-GB" sz="1200" dirty="0"/>
              <a:t>What will we use credit cards for?</a:t>
            </a:r>
          </a:p>
          <a:p>
            <a:pPr marL="228600" indent="-228600">
              <a:buFont typeface="+mj-lt"/>
              <a:buAutoNum type="arabicPeriod"/>
            </a:pPr>
            <a:r>
              <a:rPr lang="en-GB" sz="1200" dirty="0"/>
              <a:t>What will we borrow for?</a:t>
            </a:r>
          </a:p>
          <a:p>
            <a:pPr marL="228600" indent="-228600">
              <a:buFont typeface="+mj-lt"/>
              <a:buAutoNum type="arabicPeriod"/>
            </a:pPr>
            <a:r>
              <a:rPr lang="en-GB" sz="1200" dirty="0"/>
              <a:t>How much debt are we comfortable with?</a:t>
            </a:r>
          </a:p>
          <a:p>
            <a:pPr marL="0" indent="0">
              <a:buNone/>
            </a:pPr>
            <a:endParaRPr lang="en-GB" dirty="0"/>
          </a:p>
          <a:p>
            <a:pPr marL="0" indent="0">
              <a:buNone/>
            </a:pPr>
            <a:endParaRPr lang="en-GB" dirty="0"/>
          </a:p>
        </p:txBody>
      </p:sp>
      <p:grpSp>
        <p:nvGrpSpPr>
          <p:cNvPr id="87" name="Graphic 2">
            <a:extLst>
              <a:ext uri="{FF2B5EF4-FFF2-40B4-BE49-F238E27FC236}">
                <a16:creationId xmlns:a16="http://schemas.microsoft.com/office/drawing/2014/main" id="{2B738733-23C2-209E-8727-05FFEA348D4F}"/>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DE18DCC9-C9D4-DB08-6CFC-3D60E029EADB}"/>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801E1D30-273C-3B82-FB73-2FACDFDD3B06}"/>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93C18D82-6587-7E0E-B138-5C77BBDC9FC8}"/>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82E4E10F-B4FC-4B10-2B39-CADF6061E9AF}"/>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5427FD08-998A-899B-CB7F-A03E64F9156F}"/>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6840BA7E-F274-53DC-56D5-BCF84A1AECA7}"/>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6A3B086B-D78A-8355-F84B-C98CCBBAACFA}"/>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154ADCB1-B5EC-19CB-845E-EDACE2953BBF}"/>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F5E09F59-430D-E1F1-5760-01600D644834}"/>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2F7199E7-2B99-1BC2-2CD1-170337B6C0F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9621893A-4EFD-2EA6-ABE2-8E1846C78C75}"/>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8AFD4861-FB95-08FE-ADF9-2DDBDEECEA90}"/>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C69DE501-308C-C941-E1A3-F4BB1A171B1C}"/>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D20F0E81-CA83-2A1D-11F3-E9622F57EA89}"/>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08D6EB77-2C7D-E805-E92B-08CC2816D0F5}"/>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632C69F9-F121-8D47-625C-3B134E0194E4}"/>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D5EB94C-80BC-B366-6AD9-A33743C9F77A}"/>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76583F86-8116-55B9-75FC-BB9202D82A03}"/>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AF18D889-3079-3895-6889-3F0E050DFAF4}"/>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FEDAE2B1-67C3-DF53-BAFD-44E62E2A86E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D4319B83-B054-8EA4-4EB2-14DBC2E4F2C4}"/>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EC183748-B8D8-2371-4CB1-5487A9C004DB}"/>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0A2FE6E5-D88E-2F3F-4DF0-58FCACBB091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743D98CC-B8C8-5EEB-4F49-8CBA9CE4E121}"/>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91953562-9E1F-CE94-451D-BFC3CF21E62E}"/>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136F1061-9A77-DE71-0A01-8C0F041FEA22}"/>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941BCBC2-C548-7F5E-0287-CFAC228AD5B4}"/>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715BF9A9-387E-677C-F274-57136E99AD90}"/>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43D96425-12A2-80EE-3F0D-4CF812D6F32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E26EFE98-CAD2-59DC-CCF1-72A99FEABFCB}"/>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34E15189-600A-23C5-9834-38E1D921E38E}"/>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A434916E-7ECD-CC8C-3A07-6378EA7C3559}"/>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053597A4-F74C-A37C-EC22-9C2CA462B143}"/>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BFDD6765-4357-D835-4D9C-AF3E6D35D71B}"/>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CE67FA82-15A2-0987-88A0-864A07AB745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6367459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0A324-008B-D610-71B5-F16639215BB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4AEF683-3C28-0A1E-4D6B-7716DB5062D2}"/>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92797915-195D-B51F-ABA2-2459FACB60F4}"/>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CF08406E-FED6-8BAD-BB21-6961E706D925}"/>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29E1828A-6045-E6DF-97CB-9CA5FB177D79}"/>
              </a:ext>
            </a:extLst>
          </p:cNvPr>
          <p:cNvSpPr>
            <a:spLocks noGrp="1"/>
          </p:cNvSpPr>
          <p:nvPr>
            <p:ph type="body" sz="quarter" idx="64"/>
          </p:nvPr>
        </p:nvSpPr>
        <p:spPr>
          <a:xfrm>
            <a:off x="1704812" y="1534332"/>
            <a:ext cx="5198907" cy="8400082"/>
          </a:xfrm>
        </p:spPr>
        <p:txBody>
          <a:bodyPr/>
          <a:lstStyle/>
          <a:p>
            <a:pPr marL="0" indent="0">
              <a:buNone/>
            </a:pPr>
            <a:r>
              <a:rPr lang="en-GB" sz="1200" b="1" dirty="0">
                <a:solidFill>
                  <a:srgbClr val="ED7D31"/>
                </a:solidFill>
                <a:ea typeface="Calibri" panose="020F0502020204030204" pitchFamily="34" charset="0"/>
              </a:rPr>
              <a:t>Questions to answer about insurance coverage: </a:t>
            </a:r>
          </a:p>
          <a:p>
            <a:pPr marL="0" indent="0">
              <a:buNone/>
            </a:pPr>
            <a:endParaRPr lang="en-GB" b="1" dirty="0">
              <a:solidFill>
                <a:srgbClr val="ED7D31"/>
              </a:solidFill>
            </a:endParaRPr>
          </a:p>
          <a:p>
            <a:pPr marL="228600" indent="-228600">
              <a:buFont typeface="+mj-lt"/>
              <a:buAutoNum type="arabicPeriod"/>
            </a:pPr>
            <a:r>
              <a:rPr lang="en-GB" sz="1200" dirty="0"/>
              <a:t>Does the upcoming change require different coverage?</a:t>
            </a:r>
          </a:p>
          <a:p>
            <a:pPr marL="0" indent="0">
              <a:buNone/>
            </a:pPr>
            <a:r>
              <a:rPr lang="en-GB" dirty="0"/>
              <a:t>       (Health, life, property, etc.)</a:t>
            </a:r>
          </a:p>
          <a:p>
            <a:pPr marL="228600" indent="-228600">
              <a:buFont typeface="+mj-lt"/>
              <a:buAutoNum type="arabicPeriod"/>
            </a:pPr>
            <a:r>
              <a:rPr lang="en-GB" sz="1200" dirty="0"/>
              <a:t>Whose employer offers better insurance plans? (Relevant to countries where the employer does offer insurance plans) </a:t>
            </a:r>
          </a:p>
          <a:p>
            <a:pPr lvl="1" indent="-171450">
              <a:buFont typeface="Arial" panose="020B0604020202020204" pitchFamily="34" charset="0"/>
              <a:buChar char="•"/>
            </a:pPr>
            <a:r>
              <a:rPr lang="en-GB" sz="1100" dirty="0">
                <a:solidFill>
                  <a:srgbClr val="1E2879"/>
                </a:solidFill>
                <a:latin typeface="+mn-lt"/>
              </a:rPr>
              <a:t>Employer 1:</a:t>
            </a:r>
          </a:p>
          <a:p>
            <a:pPr lvl="1" indent="-171450">
              <a:buFont typeface="Arial" panose="020B0604020202020204" pitchFamily="34" charset="0"/>
              <a:buChar char="•"/>
            </a:pPr>
            <a:r>
              <a:rPr lang="en-GB" sz="1100" dirty="0">
                <a:solidFill>
                  <a:srgbClr val="1E2879"/>
                </a:solidFill>
                <a:latin typeface="+mn-lt"/>
              </a:rPr>
              <a:t>Employer 2:</a:t>
            </a:r>
          </a:p>
          <a:p>
            <a:pPr marL="228600" indent="-228600">
              <a:buFont typeface="+mj-lt"/>
              <a:buAutoNum type="arabicPeriod"/>
            </a:pPr>
            <a:r>
              <a:rPr lang="en-GB" sz="1200" dirty="0"/>
              <a:t>Do we need to increase any coverage?</a:t>
            </a:r>
          </a:p>
          <a:p>
            <a:pPr marL="0" indent="0">
              <a:buNone/>
            </a:pPr>
            <a:r>
              <a:rPr lang="en-GB" dirty="0"/>
              <a:t>       (Health, life, property, etc.)</a:t>
            </a:r>
          </a:p>
          <a:p>
            <a:pPr marL="228600" indent="-228600">
              <a:buFont typeface="+mj-lt"/>
              <a:buAutoNum type="arabicPeriod"/>
            </a:pPr>
            <a:endParaRPr lang="en-GB" sz="1200" dirty="0"/>
          </a:p>
          <a:p>
            <a:pPr marL="0" indent="0">
              <a:buNone/>
            </a:pPr>
            <a:r>
              <a:rPr lang="en-GB" sz="1200" b="1" dirty="0">
                <a:solidFill>
                  <a:srgbClr val="ED7D31"/>
                </a:solidFill>
                <a:ea typeface="Calibri" panose="020F0502020204030204" pitchFamily="34" charset="0"/>
              </a:rPr>
              <a:t>Questions to answer about taxes: </a:t>
            </a:r>
          </a:p>
          <a:p>
            <a:pPr marL="0" indent="0">
              <a:buNone/>
            </a:pPr>
            <a:endParaRPr lang="en-GB" dirty="0"/>
          </a:p>
          <a:p>
            <a:pPr marL="228600" indent="-228600">
              <a:buFont typeface="+mj-lt"/>
              <a:buAutoNum type="arabicPeriod"/>
            </a:pPr>
            <a:r>
              <a:rPr lang="en-GB" sz="1200" dirty="0"/>
              <a:t>Do we want to change our filing status? </a:t>
            </a:r>
            <a:r>
              <a:rPr lang="en-GB" sz="1200" b="1" dirty="0"/>
              <a:t>Consider this</a:t>
            </a:r>
            <a:r>
              <a:rPr lang="en-GB" sz="1200" dirty="0"/>
              <a:t>: It’s best to speak with a tax professional to learn what’s best.</a:t>
            </a:r>
          </a:p>
          <a:p>
            <a:pPr marL="228600" indent="-228600">
              <a:buFont typeface="+mj-lt"/>
              <a:buAutoNum type="arabicPeriod"/>
            </a:pPr>
            <a:r>
              <a:rPr lang="en-GB" sz="1200" dirty="0"/>
              <a:t>Do we need to change our withholding from our pay checks? </a:t>
            </a:r>
            <a:r>
              <a:rPr lang="en-GB" sz="1200" b="1" dirty="0"/>
              <a:t>Consider this: </a:t>
            </a:r>
            <a:r>
              <a:rPr lang="en-GB" sz="1200" dirty="0"/>
              <a:t>Added children require additional tax considerations.</a:t>
            </a:r>
          </a:p>
        </p:txBody>
      </p:sp>
      <p:grpSp>
        <p:nvGrpSpPr>
          <p:cNvPr id="87" name="Graphic 2">
            <a:extLst>
              <a:ext uri="{FF2B5EF4-FFF2-40B4-BE49-F238E27FC236}">
                <a16:creationId xmlns:a16="http://schemas.microsoft.com/office/drawing/2014/main" id="{241AAF48-BED5-1BC9-5C1C-03CAB3E5A445}"/>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70D503AB-9B4A-722A-F246-A826ACCCA4E9}"/>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ABB07C5A-702B-C865-BCD9-1182E02ADF9C}"/>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1B7D4597-9F03-F777-31DC-168C2C8B2679}"/>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AC91FCBB-7366-8FB6-5723-C5E38D81F61C}"/>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943ACFA9-81F5-1528-95AB-729943E7CAD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19B0BD45-F5E0-25D2-4C35-DBC2BF7E9139}"/>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0375EA64-9688-3077-6F93-D88CFB1F2A67}"/>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ACCC1ABC-1B82-6407-4A4B-7B8EB24F4001}"/>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CC32B658-33E9-0BCD-92F8-34DA4A9D2DE8}"/>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35E87FB1-E3EF-2E8D-6D01-DDF7FD42815A}"/>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D947F66F-9DFE-0956-83B8-81CC72DB513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5C6F9D5F-D6B8-7FF7-3B41-014F3FED18AC}"/>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58DF26A3-7A05-6020-B83F-75B77B65194F}"/>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B7BAA31D-B3B1-5884-B7A0-CF13E09CC5BF}"/>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40BF0790-1B4C-F7B2-C8A1-C6ECA022AD1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29E6F9FC-93E0-E611-EB11-D2525C53AC1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2B0D8A3A-2295-6AFC-DC87-5EEE165AFD57}"/>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1D188DF2-A0D5-BD8A-B9F8-EBFDFED14491}"/>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48B1B6FA-787C-17A8-789B-8E0BFC63C9BD}"/>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621A3057-9E09-44AB-72B4-BA3A5DA23862}"/>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7019CD8B-F85F-0ABA-87B5-15A3CFBAD538}"/>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34A606DE-2775-84CE-98D3-10AFF1C2893E}"/>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C22B0625-9810-7B4E-68A1-2A66E166CA92}"/>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939A09A-B46D-55A5-2478-4BED57644D98}"/>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615D0AE8-729A-42E9-0E51-29EB5A4DEFF6}"/>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3F30FF59-6D27-2846-BE79-C02A94EAD6B9}"/>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492E2132-A729-60C2-E675-A7C37ECF72B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E02C468B-CEF8-6AA6-7604-D938F2F3DF66}"/>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ECDE8F52-D8F2-4C23-2599-1FD804A83FEE}"/>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3DEA276C-2C8A-9D8E-BE75-D2347045A847}"/>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CCA22300-284C-EDFB-9802-916C5C0A35B6}"/>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68DBD04E-53F1-7AF6-8074-F2F5628E55D7}"/>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5C478E25-EC20-61BE-E07F-24936E0E3A5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9EA50FDF-7402-95AD-0B59-8BF7B12C2759}"/>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0655F10D-03A7-146B-F645-CB32014C74CF}"/>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31587473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5946F-9C62-AA87-64A9-32A65B98F4F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AEE5831-E63F-85C6-AD49-04A563C80BB9}"/>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45230E2D-17F3-E280-EAF8-5226AA04AD97}"/>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1473135E-7BE5-9A68-D141-05C8270D59D5}"/>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94494320-F0E4-6405-8D4C-A395A635534F}"/>
              </a:ext>
            </a:extLst>
          </p:cNvPr>
          <p:cNvSpPr>
            <a:spLocks noGrp="1"/>
          </p:cNvSpPr>
          <p:nvPr>
            <p:ph type="body" sz="quarter" idx="64"/>
          </p:nvPr>
        </p:nvSpPr>
        <p:spPr>
          <a:xfrm>
            <a:off x="1704812" y="1534332"/>
            <a:ext cx="5198907" cy="8400082"/>
          </a:xfrm>
        </p:spPr>
        <p:txBody>
          <a:bodyPr/>
          <a:lstStyle/>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Char char="•"/>
              <a:tabLst/>
              <a:defRPr/>
            </a:pPr>
            <a:r>
              <a:rPr kumimoji="0" lang="en-GB" sz="12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Role-play: navigating financial disagreement respectfully</a:t>
            </a: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Char char="•"/>
              <a:tabLst/>
              <a:defRPr/>
            </a:pPr>
            <a:endParaRPr kumimoji="0" lang="en-US" sz="1400" b="1" i="0" u="none" strike="noStrike" kern="1200" cap="none" spc="0" normalizeH="0" baseline="0" noProof="0" dirty="0">
              <a:ln>
                <a:noFill/>
              </a:ln>
              <a:solidFill>
                <a:srgbClr val="F16024"/>
              </a:solidFill>
              <a:effectLst/>
              <a:highlight>
                <a:srgbClr val="FFFF00"/>
              </a:highlight>
              <a:uLnTx/>
              <a:uFillTx/>
              <a:latin typeface="Calibri" panose="020F0502020204030204" pitchFamily="34" charset="0"/>
              <a:ea typeface="Open Sans" panose="020B0606030504020204" pitchFamily="34" charset="0"/>
              <a:cs typeface="Calibri" panose="020F0502020204030204" pitchFamily="34" charset="0"/>
            </a:endParaRPr>
          </a:p>
          <a:p>
            <a:pPr marL="0" marR="0" lvl="0" indent="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Money is frequently cited as a leading cause of stress and conflict in relationships. While financial disagreements can create tension, they also present valuable opportunities for couples to strengthen their bond, improve communication skills, and build a more secure future together.</a:t>
            </a:r>
          </a:p>
          <a:p>
            <a:pPr marL="0" marR="0" lvl="0" indent="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lang="en-GB" sz="1200" dirty="0"/>
          </a:p>
          <a:p>
            <a:pPr marL="0" marR="0" lvl="0" indent="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Effective communication is the cornerstone of any healthy relationship, and this is especially crucial when discussing finances. Couples should strive to maintain open, honest, and respectful dialogues about their financial goals, spending habits, values regarding money, and any concerns they may have. Avoiding these conversations can lead to resentment, misunderstandings, and larger conflicts down the line.</a:t>
            </a:r>
          </a:p>
          <a:p>
            <a:pPr marL="0" marR="0" lvl="0" indent="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lang="en-GB" sz="1200" dirty="0"/>
          </a:p>
          <a:p>
            <a:pPr marL="0" marR="0" lvl="0" indent="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endParaRPr>
          </a:p>
          <a:p>
            <a:pPr marL="0" marR="0" lvl="0" indent="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r>
              <a:rPr kumimoji="0" lang="en-GB" sz="12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Here are key communication strategies to practice with your partner:</a:t>
            </a:r>
            <a:endParaRPr kumimoji="0" lang="en-GB" sz="12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endParaRPr>
          </a:p>
          <a:p>
            <a:pPr marL="0" indent="0">
              <a:buNone/>
            </a:pPr>
            <a:endParaRPr lang="en-GB" dirty="0"/>
          </a:p>
          <a:p>
            <a:pPr marL="228600" indent="-228600">
              <a:buFont typeface="+mj-lt"/>
              <a:buAutoNum type="arabicPeriod"/>
            </a:pPr>
            <a:r>
              <a:rPr lang="en-GB" sz="1200" b="1" dirty="0"/>
              <a:t>Set Regular Financial Meetings</a:t>
            </a:r>
            <a:r>
              <a:rPr lang="en-GB" sz="1200" dirty="0"/>
              <a:t>: Schedule regular times - whether weekly, bi-weekly, or monthly - to discuss finances. This proactive approach can prevent issues from escalating and ensure both partners are on the same page. These meetings should be treated with the same importance as other important appointments. </a:t>
            </a:r>
          </a:p>
          <a:p>
            <a:pPr marL="228600" indent="-228600">
              <a:buFont typeface="+mj-lt"/>
              <a:buAutoNum type="arabicPeriod"/>
            </a:pPr>
            <a:r>
              <a:rPr lang="en-GB" sz="1200" b="1" dirty="0"/>
              <a:t>Listen Actively</a:t>
            </a:r>
            <a:r>
              <a:rPr lang="en-GB" sz="1200" dirty="0"/>
              <a:t>: Practice active listening by truly focusing on your partner's perspective without interrupting. This demonstrates respect, validates their feelings, and helps build trust. Ask clarifying questions to ensure you understand their point of view. </a:t>
            </a:r>
          </a:p>
          <a:p>
            <a:pPr marL="228600" indent="-228600">
              <a:buFont typeface="+mj-lt"/>
              <a:buAutoNum type="arabicPeriod"/>
            </a:pPr>
            <a:r>
              <a:rPr lang="en-GB" sz="1200" b="1" dirty="0"/>
              <a:t>Be Transparent</a:t>
            </a:r>
            <a:r>
              <a:rPr lang="en-GB" sz="1200" dirty="0"/>
              <a:t>: Share all relevant financial information openly and honestly with your partner. Hiding debts, expenses, or financial concerns can erode trust and lead to significant problems. Transparency builds a foundation of honesty and mutual respect. </a:t>
            </a:r>
          </a:p>
          <a:p>
            <a:pPr marL="228600" indent="-228600">
              <a:buFont typeface="+mj-lt"/>
              <a:buAutoNum type="arabicPeriod"/>
            </a:pPr>
            <a:r>
              <a:rPr lang="en-GB" sz="1200" b="1" dirty="0"/>
              <a:t>Use "I" Statements</a:t>
            </a:r>
            <a:r>
              <a:rPr lang="en-GB" sz="1200" dirty="0"/>
              <a:t>: When expressing concerns or disagreements, use "I" statements to avoid placing blame (e.g., "I feel worried when..." instead of "You always..."). This encourages constructive dialogue and reduces defensiveness. </a:t>
            </a:r>
          </a:p>
          <a:p>
            <a:pPr marL="228600" indent="-228600">
              <a:buFont typeface="+mj-lt"/>
              <a:buAutoNum type="arabicPeriod"/>
            </a:pPr>
            <a:r>
              <a:rPr lang="en-GB" sz="1200" b="1" dirty="0"/>
              <a:t>Focus on Shared Goals</a:t>
            </a:r>
            <a:r>
              <a:rPr lang="en-GB" sz="1200" dirty="0"/>
              <a:t>: Frame financial discussions around shared goals and values. This can help bridge differences in spending habits or financial priorities. </a:t>
            </a:r>
          </a:p>
          <a:p>
            <a:pPr marL="228600" indent="-228600">
              <a:buFont typeface="+mj-lt"/>
              <a:buAutoNum type="arabicPeriod"/>
            </a:pPr>
            <a:endParaRPr lang="en-GB" sz="1200" dirty="0"/>
          </a:p>
          <a:p>
            <a:pPr marL="228600" indent="-228600">
              <a:buFont typeface="+mj-lt"/>
              <a:buAutoNum type="arabicPeriod"/>
            </a:pPr>
            <a:endParaRPr lang="en-GB" sz="1200" dirty="0"/>
          </a:p>
          <a:p>
            <a:pPr marL="0" indent="0">
              <a:buNone/>
            </a:pPr>
            <a:r>
              <a:rPr lang="en-GB" sz="1200" b="1" dirty="0">
                <a:solidFill>
                  <a:srgbClr val="ED7D31"/>
                </a:solidFill>
                <a:ea typeface="Calibri" panose="020F0502020204030204" pitchFamily="34" charset="0"/>
              </a:rPr>
              <a:t>Addressing Specific Financial Disagreements</a:t>
            </a:r>
          </a:p>
          <a:p>
            <a:pPr marL="0" indent="0">
              <a:buNone/>
            </a:pPr>
            <a:endParaRPr lang="en-GB" sz="1200" b="1" dirty="0">
              <a:solidFill>
                <a:srgbClr val="ED7D31"/>
              </a:solidFill>
            </a:endParaRPr>
          </a:p>
          <a:p>
            <a:pPr marL="0" indent="0">
              <a:buNone/>
            </a:pPr>
            <a:r>
              <a:rPr lang="en-GB" sz="1200" dirty="0"/>
              <a:t>Different spending styles (e.g., saver vs. spender) can be a common source of conflict. Here are ways to navigate these differences: </a:t>
            </a:r>
          </a:p>
          <a:p>
            <a:pPr marL="0" indent="0">
              <a:buNone/>
            </a:pPr>
            <a:endParaRPr lang="en-GB" sz="1200" dirty="0"/>
          </a:p>
          <a:p>
            <a:r>
              <a:rPr lang="en-GB" sz="1200" b="1" dirty="0"/>
              <a:t>Understand Each Other's Values</a:t>
            </a:r>
            <a:r>
              <a:rPr lang="en-GB" sz="1200" dirty="0"/>
              <a:t>: Explore the underlying reasons behind each other's spending habits. This can foster empathy and understanding. </a:t>
            </a:r>
          </a:p>
          <a:p>
            <a:r>
              <a:rPr lang="en-GB" sz="1200" b="1" dirty="0"/>
              <a:t>Find Compromises</a:t>
            </a:r>
            <a:r>
              <a:rPr lang="en-GB" sz="1200" dirty="0"/>
              <a:t>: Look for compromises that respect both partners' needs and values. For instance, setting separate "fun money" budgets can allow each partner to spend within agreed-upon limits without causing conflict. </a:t>
            </a:r>
          </a:p>
          <a:p>
            <a:r>
              <a:rPr lang="en-GB" sz="1200" b="1" dirty="0"/>
              <a:t>Seek Professional Help</a:t>
            </a:r>
            <a:r>
              <a:rPr lang="en-GB" sz="1200" dirty="0"/>
              <a:t>: If financial disagreements are persistent or causing significant distress, consider seeking guidance from a financial advisor or therapist specializing in couples and finances.</a:t>
            </a:r>
          </a:p>
        </p:txBody>
      </p:sp>
      <p:grpSp>
        <p:nvGrpSpPr>
          <p:cNvPr id="87" name="Graphic 2">
            <a:extLst>
              <a:ext uri="{FF2B5EF4-FFF2-40B4-BE49-F238E27FC236}">
                <a16:creationId xmlns:a16="http://schemas.microsoft.com/office/drawing/2014/main" id="{23DA6E0A-C3B2-514E-8AE3-A6B3D0EA7B2A}"/>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F3A99F5E-B94A-44EA-11FC-A347F50ECD3D}"/>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166D73FA-F23C-C433-CAA1-EB2D5602472C}"/>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BEA44E18-BDB2-BDBB-2AD6-2EED20F6C0AC}"/>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97C88C00-9970-5844-01E6-F0821207367B}"/>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12CB7CE9-16EF-C439-E024-2FBEB9B6DAD1}"/>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C4F5E25D-45C2-8B89-517C-2A751207E03D}"/>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F7D6C86C-D386-7E14-B127-877857DCB758}"/>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4ACBFDA6-B2CC-E4D7-0D0F-2297F4ED1BB9}"/>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C85E9FB5-3851-F35D-4FDB-B9B69539FAB5}"/>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46D0D037-2F60-663D-6831-EF27911A4B2F}"/>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9A3A1DD4-7A80-955C-0E4B-5F579399808C}"/>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60FF3437-0CF9-9725-99AA-C9F8680497E0}"/>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9F83B303-DE38-C534-CA3C-B9DE3EB00E2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59CFB314-15AB-D73B-F78F-F769E9B18F5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9F84F551-8CFC-CA8F-7BAB-00BABFA2D078}"/>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96936C85-AA11-7136-BADF-0DC217DCD89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65E2D50E-D661-4675-3B5C-820924E2C139}"/>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196D995A-D1C3-780E-E9D7-778E97DF6C86}"/>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735DCB36-3664-D8E3-3C9C-C7D012673702}"/>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F2E533B9-EF15-9363-7BFA-9F3E2DD7A3F9}"/>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783CA42E-760C-3240-AEF7-F796B10668DC}"/>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8D55AAD6-799E-BDAB-47FD-1B40C5018BF5}"/>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5F02675F-F436-EA86-E527-D3749D8BBCB6}"/>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54C38E35-827D-DB5C-6F00-BD3163597CB1}"/>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AE144C1B-767B-0718-B813-3ED5F06DAEA0}"/>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BE7C741D-3557-5221-654A-B1249F633EAF}"/>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C2A5B701-6737-D1AB-273D-EA43CCB4E060}"/>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7710A4BB-4538-8B87-2323-61B43EFE20E5}"/>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FB3FB415-7D24-A205-F30F-8E3AB845C853}"/>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2B2F6653-EFAF-A41C-5B4E-640B4B76C4D3}"/>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B4DB3F02-B622-F5D0-E509-2A07CD1BE3B3}"/>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63334E47-17C3-A0DC-87B6-C610E9569504}"/>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7006DD5A-967F-8A28-DAA2-566F1DFEA55C}"/>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32F7CE52-68E5-5C35-F9BA-DB09DF0E8767}"/>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0DD34270-44C3-F2D4-752B-962251EAC2B9}"/>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399672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F27E5-7940-5071-36D2-280B5BDDEDB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4AD8C2E-5202-A47F-7FD0-67A026CD99B1}"/>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3BA2A8F0-0CB4-BD3E-5F6E-0374F15DD322}"/>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44F06EB4-3B8F-FAEF-AAE3-F9FCBD5320B9}"/>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0EA3D7C9-FE05-B683-5274-B8EA222B6E66}"/>
              </a:ext>
            </a:extLst>
          </p:cNvPr>
          <p:cNvSpPr>
            <a:spLocks noGrp="1"/>
          </p:cNvSpPr>
          <p:nvPr>
            <p:ph type="body" sz="quarter" idx="64"/>
          </p:nvPr>
        </p:nvSpPr>
        <p:spPr>
          <a:xfrm>
            <a:off x="1704812" y="1534332"/>
            <a:ext cx="5198907" cy="8400082"/>
          </a:xfrm>
        </p:spPr>
        <p:txBody>
          <a:bodyPr/>
          <a:lstStyle/>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Char char="•"/>
              <a:tabLst/>
              <a:defRPr/>
            </a:pPr>
            <a:r>
              <a:rPr kumimoji="0" lang="en-GB" sz="12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Divorce impact calculator (simulated)</a:t>
            </a:r>
            <a:endParaRPr lang="en-GB" sz="1200" dirty="0">
              <a:solidFill>
                <a:srgbClr val="ED7D31"/>
              </a:solidFill>
              <a:highlight>
                <a:srgbClr val="FFFF00"/>
              </a:highlight>
              <a:ea typeface="Calibri" panose="020F0502020204030204" pitchFamily="34" charset="0"/>
            </a:endParaRPr>
          </a:p>
          <a:p>
            <a:pPr marL="0" indent="0">
              <a:buNone/>
            </a:pPr>
            <a:endParaRPr lang="en-GB" sz="1200" dirty="0">
              <a:solidFill>
                <a:srgbClr val="ED7D31"/>
              </a:solidFill>
              <a:highlight>
                <a:srgbClr val="FFFF00"/>
              </a:highlight>
              <a:ea typeface="Calibri" panose="020F0502020204030204" pitchFamily="34" charset="0"/>
            </a:endParaRPr>
          </a:p>
          <a:p>
            <a:pPr marL="0" marR="0" lvl="0" indent="0" algn="l" defTabSz="755934" rtl="0" eaLnBrk="1" fontAlgn="auto" latinLnBrk="0" hangingPunct="1">
              <a:lnSpc>
                <a:spcPts val="1220"/>
              </a:lnSpc>
              <a:spcBef>
                <a:spcPts val="0"/>
              </a:spcBef>
              <a:spcAft>
                <a:spcPts val="0"/>
              </a:spcAft>
              <a:buClr>
                <a:srgbClr val="F16024"/>
              </a:buClr>
              <a:buSzTx/>
              <a:buNone/>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Two of the biggest challenges for people going through divorce or civil partnership dissolution are:</a:t>
            </a: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200" dirty="0"/>
          </a:p>
          <a:p>
            <a:pPr marL="0" marR="0" lvl="0" indent="0" algn="l" defTabSz="755934" rtl="0" eaLnBrk="1" fontAlgn="auto" latinLnBrk="0" hangingPunct="1">
              <a:lnSpc>
                <a:spcPts val="1220"/>
              </a:lnSpc>
              <a:spcBef>
                <a:spcPts val="0"/>
              </a:spcBef>
              <a:spcAft>
                <a:spcPts val="0"/>
              </a:spcAft>
              <a:buClr>
                <a:srgbClr val="F16024"/>
              </a:buClr>
              <a:buSzTx/>
              <a:buNone/>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How to calculate a fair divorce settlement. This includes dealing with properties, pensions, savings and investments, debts, businesses, household contents and personal belongings, together with income claims (maintenance). </a:t>
            </a:r>
          </a:p>
          <a:p>
            <a:pPr marL="0" marR="0" lvl="0" indent="0" algn="l" defTabSz="755934" rtl="0" eaLnBrk="1" fontAlgn="auto" latinLnBrk="0" hangingPunct="1">
              <a:lnSpc>
                <a:spcPts val="1220"/>
              </a:lnSpc>
              <a:spcBef>
                <a:spcPts val="0"/>
              </a:spcBef>
              <a:spcAft>
                <a:spcPts val="0"/>
              </a:spcAft>
              <a:buClr>
                <a:srgbClr val="F16024"/>
              </a:buClr>
              <a:buSzTx/>
              <a:buNone/>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Understanding why they may need a financial court order (in addition to a divorce/dissolution final order ending the relationship), especially in a situation where they have agreed settlement terms with their spouse/civil partner. </a:t>
            </a: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200" dirty="0"/>
          </a:p>
          <a:p>
            <a:pPr marL="0" marR="0" lvl="0" indent="0" algn="l" defTabSz="755934" rtl="0" eaLnBrk="1" fontAlgn="auto" latinLnBrk="0" hangingPunct="1">
              <a:lnSpc>
                <a:spcPts val="1220"/>
              </a:lnSpc>
              <a:spcBef>
                <a:spcPts val="0"/>
              </a:spcBef>
              <a:spcAft>
                <a:spcPts val="0"/>
              </a:spcAft>
              <a:buClr>
                <a:srgbClr val="F16024"/>
              </a:buClr>
              <a:buSzTx/>
              <a:buNone/>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This is not straightforward. There are no exact answers as the law provides for a wide discretion to reach a fair and reasonable financial settlement, and provides guidelines, principles and precedents. Discussing with a solicitor is very important. Below are a series of questions which will help you to evaluate your financial situation and guide your next step in calculating a financial settlement.</a:t>
            </a:r>
          </a:p>
          <a:p>
            <a:pPr marL="0" indent="0">
              <a:buNone/>
            </a:pPr>
            <a:endParaRPr lang="en-GB" sz="1200" b="1" dirty="0">
              <a:solidFill>
                <a:srgbClr val="ED7D31"/>
              </a:solidFill>
              <a:ea typeface="Calibri" panose="020F0502020204030204" pitchFamily="34" charset="0"/>
            </a:endParaRPr>
          </a:p>
          <a:p>
            <a:pPr marL="0" indent="0">
              <a:buNone/>
            </a:pPr>
            <a:endParaRPr lang="en-GB" sz="1200" b="1" dirty="0">
              <a:solidFill>
                <a:srgbClr val="ED7D31"/>
              </a:solidFill>
              <a:ea typeface="Calibri" panose="020F0502020204030204" pitchFamily="34" charset="0"/>
            </a:endParaRPr>
          </a:p>
          <a:p>
            <a:pPr marL="0" indent="0">
              <a:buNone/>
            </a:pPr>
            <a:r>
              <a:rPr lang="en-GB" sz="1200" b="1" dirty="0">
                <a:solidFill>
                  <a:srgbClr val="ED7D31"/>
                </a:solidFill>
                <a:ea typeface="Calibri" panose="020F0502020204030204" pitchFamily="34" charset="0"/>
              </a:rPr>
              <a:t>Questions: </a:t>
            </a:r>
          </a:p>
          <a:p>
            <a:pPr marL="0" indent="0">
              <a:buNone/>
            </a:pPr>
            <a:endParaRPr lang="en-GB" b="1" dirty="0">
              <a:solidFill>
                <a:srgbClr val="ED7D31"/>
              </a:solidFill>
            </a:endParaRPr>
          </a:p>
          <a:p>
            <a:pPr marL="228600" indent="-228600">
              <a:lnSpc>
                <a:spcPct val="100000"/>
              </a:lnSpc>
              <a:buFont typeface="+mj-lt"/>
              <a:buAutoNum type="arabicPeriod"/>
            </a:pPr>
            <a:r>
              <a:rPr lang="en-GB" sz="1200" dirty="0"/>
              <a:t>How long have you been married?</a:t>
            </a:r>
          </a:p>
          <a:p>
            <a:pPr marL="228600" indent="-228600">
              <a:lnSpc>
                <a:spcPct val="100000"/>
              </a:lnSpc>
              <a:buFont typeface="+mj-lt"/>
              <a:buAutoNum type="arabicPeriod"/>
            </a:pPr>
            <a:r>
              <a:rPr lang="en-GB" sz="1200" dirty="0"/>
              <a:t>Do you have children under 18 and/or still in education?</a:t>
            </a:r>
          </a:p>
          <a:p>
            <a:pPr marL="228600" indent="-228600">
              <a:lnSpc>
                <a:spcPct val="100000"/>
              </a:lnSpc>
              <a:buFont typeface="+mj-lt"/>
              <a:buAutoNum type="arabicPeriod"/>
            </a:pPr>
            <a:r>
              <a:rPr lang="en-GB" sz="1200" dirty="0"/>
              <a:t>Have you agreed a financial settlement with your spouse/partner?</a:t>
            </a:r>
          </a:p>
          <a:p>
            <a:pPr marL="228600" indent="-228600">
              <a:lnSpc>
                <a:spcPct val="100000"/>
              </a:lnSpc>
              <a:buFont typeface="+mj-lt"/>
              <a:buAutoNum type="arabicPeriod"/>
            </a:pPr>
            <a:r>
              <a:rPr lang="en-GB" sz="1200" dirty="0"/>
              <a:t>Do you have a pre or post nuptial agreement?</a:t>
            </a:r>
          </a:p>
          <a:p>
            <a:pPr marL="228600" indent="-228600">
              <a:lnSpc>
                <a:spcPct val="100000"/>
              </a:lnSpc>
              <a:buFont typeface="+mj-lt"/>
              <a:buAutoNum type="arabicPeriod"/>
            </a:pPr>
            <a:r>
              <a:rPr lang="en-GB" sz="1200" dirty="0"/>
              <a:t>Do either of you own a property or properties?</a:t>
            </a:r>
          </a:p>
          <a:p>
            <a:pPr marL="228600" indent="-228600">
              <a:lnSpc>
                <a:spcPct val="100000"/>
              </a:lnSpc>
              <a:buFont typeface="+mj-lt"/>
              <a:buAutoNum type="arabicPeriod"/>
            </a:pPr>
            <a:r>
              <a:rPr lang="en-GB" sz="1200" dirty="0"/>
              <a:t>Do either of you have savings or investments?</a:t>
            </a:r>
          </a:p>
          <a:p>
            <a:pPr marL="228600" indent="-228600">
              <a:lnSpc>
                <a:spcPct val="100000"/>
              </a:lnSpc>
              <a:buFont typeface="+mj-lt"/>
              <a:buAutoNum type="arabicPeriod"/>
            </a:pPr>
            <a:r>
              <a:rPr lang="en-GB" sz="1200" dirty="0"/>
              <a:t>Do either of you have an interest in a business?</a:t>
            </a:r>
          </a:p>
          <a:p>
            <a:pPr marL="228600" indent="-228600">
              <a:lnSpc>
                <a:spcPct val="100000"/>
              </a:lnSpc>
              <a:buFont typeface="+mj-lt"/>
              <a:buAutoNum type="arabicPeriod"/>
            </a:pPr>
            <a:r>
              <a:rPr lang="en-GB" sz="1200" dirty="0"/>
              <a:t>Do either of you have a pension?</a:t>
            </a:r>
          </a:p>
          <a:p>
            <a:pPr marL="228600" indent="-228600">
              <a:lnSpc>
                <a:spcPct val="100000"/>
              </a:lnSpc>
              <a:buFont typeface="+mj-lt"/>
              <a:buAutoNum type="arabicPeriod"/>
            </a:pPr>
            <a:r>
              <a:rPr lang="en-GB" sz="1200" dirty="0"/>
              <a:t>Do either of you have any debts or liabilities?</a:t>
            </a:r>
          </a:p>
          <a:p>
            <a:pPr marL="228600" indent="-228600">
              <a:lnSpc>
                <a:spcPct val="100000"/>
              </a:lnSpc>
              <a:buFont typeface="+mj-lt"/>
              <a:buAutoNum type="arabicPeriod"/>
            </a:pPr>
            <a:r>
              <a:rPr lang="en-GB" sz="1200" dirty="0"/>
              <a:t>Do either of you have any interests in overseas assets?</a:t>
            </a:r>
          </a:p>
          <a:p>
            <a:pPr marL="228600" indent="-228600">
              <a:lnSpc>
                <a:spcPct val="100000"/>
              </a:lnSpc>
              <a:buFont typeface="+mj-lt"/>
              <a:buAutoNum type="arabicPeriod"/>
            </a:pPr>
            <a:r>
              <a:rPr lang="en-GB" sz="1200" dirty="0"/>
              <a:t>Do you have a similar earning capacity to your spouse?</a:t>
            </a:r>
          </a:p>
          <a:p>
            <a:pPr marL="228600" indent="-228600">
              <a:lnSpc>
                <a:spcPct val="100000"/>
              </a:lnSpc>
              <a:buFont typeface="+mj-lt"/>
              <a:buAutoNum type="arabicPeriod"/>
            </a:pPr>
            <a:r>
              <a:rPr lang="en-GB" sz="1200" dirty="0"/>
              <a:t>Are you financially dependent on your spouse or partner?</a:t>
            </a:r>
          </a:p>
        </p:txBody>
      </p:sp>
      <p:grpSp>
        <p:nvGrpSpPr>
          <p:cNvPr id="87" name="Graphic 2">
            <a:extLst>
              <a:ext uri="{FF2B5EF4-FFF2-40B4-BE49-F238E27FC236}">
                <a16:creationId xmlns:a16="http://schemas.microsoft.com/office/drawing/2014/main" id="{EED7FF32-AE2D-9338-64E3-AD17DF0EFB22}"/>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D9D6436C-6A55-609B-FC0E-5EC0F75418FF}"/>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B2A3AB94-C9A3-B5E8-54CE-DBAD1A7F0769}"/>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0038D0DE-307A-38E0-70D9-AC3651C7B273}"/>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75BC2D38-16CD-EBC0-25C8-C8B0915A4D68}"/>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2BCB0A1E-493C-D16E-7A11-AA710BC5DA9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0EF92F16-863E-8F27-EAB7-7A9BEC376B32}"/>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52DFC1A8-980D-E24F-CD9C-4E1C80E2FC35}"/>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3E7EA3DC-EF07-703B-385C-53DAA9E70BDA}"/>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88351B9D-DCDE-E26D-BC87-E4686E1B19FE}"/>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48952BAA-4894-D121-B52F-F521F568342E}"/>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88E78A8B-F1EA-0BB5-AA63-1222E126602C}"/>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62C69826-F4CA-41D8-CDCC-D09FA8FAAB36}"/>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212BBDBA-FADD-E344-D014-958382CE6C0C}"/>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F4FD8B9D-BB39-F160-A875-1E770EC6A7C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1D07DDC-1F33-5BDF-636F-37DABE5C97B2}"/>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BB47738E-02E4-CE6D-307F-3914C344949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5D0E288E-233A-18E6-78F9-12B2FDB1D7E5}"/>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A15D9A47-594E-DC3E-4013-DB6B6448DD44}"/>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68076FA2-9550-F6AB-00C2-7468D60EBB74}"/>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E2D82710-FF30-EC95-AC96-F2267A5AECFA}"/>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ED534451-A635-F2EA-89EB-EA554BA248C7}"/>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B7CE9CFD-5328-2E38-CF96-15C9284F362F}"/>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46286544-7C9C-394C-0155-E48C3CB2133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37C24F4B-D7D7-D638-C7CA-E17826CB11EB}"/>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3D3B9122-CA94-C867-5A26-FB29EBCEA216}"/>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A5CEBFAF-4A07-4BB5-67D3-86A6E544E504}"/>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AF9B0DB7-177D-2FBA-612D-BBF2D2D163B6}"/>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FAB86AA6-77DA-456F-8E76-973E9512C17C}"/>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12DCC552-ACF0-8CF3-F163-7D9B7A96AD5E}"/>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62E3861F-D5ED-09AB-FBAC-699043DDA2D3}"/>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C94DF2C9-8849-97EB-E35C-4E628AF48E43}"/>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4037B550-9981-DAD3-43D5-CAD38977642E}"/>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20A5D0FE-2B07-8B9A-5C54-1FB14CB5F13A}"/>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2EA777BE-AD3F-5E2B-F8A3-1184559FE9F9}"/>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54F12CDD-27F8-BCF5-4355-069F6AC9750F}"/>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4" name="Rounded Rectangle 67">
            <a:extLst>
              <a:ext uri="{FF2B5EF4-FFF2-40B4-BE49-F238E27FC236}">
                <a16:creationId xmlns:a16="http://schemas.microsoft.com/office/drawing/2014/main" id="{F3135ED7-D2CA-DF98-3266-2EE1B933363C}"/>
              </a:ext>
            </a:extLst>
          </p:cNvPr>
          <p:cNvSpPr/>
          <p:nvPr/>
        </p:nvSpPr>
        <p:spPr>
          <a:xfrm>
            <a:off x="1824771" y="7601611"/>
            <a:ext cx="4442720" cy="2565213"/>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5B6BCA07-31CC-7BE4-BD5F-D4555D9B049D}"/>
              </a:ext>
            </a:extLst>
          </p:cNvPr>
          <p:cNvGrpSpPr/>
          <p:nvPr/>
        </p:nvGrpSpPr>
        <p:grpSpPr>
          <a:xfrm>
            <a:off x="2007591" y="7413672"/>
            <a:ext cx="1196560" cy="494051"/>
            <a:chOff x="1997756" y="3611831"/>
            <a:chExt cx="897844" cy="406400"/>
          </a:xfrm>
        </p:grpSpPr>
        <p:grpSp>
          <p:nvGrpSpPr>
            <p:cNvPr id="10" name="Group 9">
              <a:extLst>
                <a:ext uri="{FF2B5EF4-FFF2-40B4-BE49-F238E27FC236}">
                  <a16:creationId xmlns:a16="http://schemas.microsoft.com/office/drawing/2014/main" id="{735F98F3-5E33-6D3E-9170-0E796BFEC289}"/>
                </a:ext>
              </a:extLst>
            </p:cNvPr>
            <p:cNvGrpSpPr/>
            <p:nvPr/>
          </p:nvGrpSpPr>
          <p:grpSpPr>
            <a:xfrm>
              <a:off x="1997756" y="3611831"/>
              <a:ext cx="897844" cy="406400"/>
              <a:chOff x="1590175" y="6032510"/>
              <a:chExt cx="897844" cy="406400"/>
            </a:xfrm>
          </p:grpSpPr>
          <p:sp>
            <p:nvSpPr>
              <p:cNvPr id="19" name="Rectangle 18">
                <a:extLst>
                  <a:ext uri="{FF2B5EF4-FFF2-40B4-BE49-F238E27FC236}">
                    <a16:creationId xmlns:a16="http://schemas.microsoft.com/office/drawing/2014/main" id="{BB26C676-388E-773B-DC57-191BD45A88C5}"/>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BDC349DD-5521-D3AE-AD93-BC7108302FFD}"/>
                  </a:ext>
                </a:extLst>
              </p:cNvPr>
              <p:cNvSpPr/>
              <p:nvPr/>
            </p:nvSpPr>
            <p:spPr>
              <a:xfrm>
                <a:off x="1784140" y="6092546"/>
                <a:ext cx="691180"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 Placeholder 122">
                <a:extLst>
                  <a:ext uri="{FF2B5EF4-FFF2-40B4-BE49-F238E27FC236}">
                    <a16:creationId xmlns:a16="http://schemas.microsoft.com/office/drawing/2014/main" id="{9F862489-8B94-2B41-3F89-758E559CA798}"/>
                  </a:ext>
                </a:extLst>
              </p:cNvPr>
              <p:cNvSpPr txBox="1">
                <a:spLocks/>
              </p:cNvSpPr>
              <p:nvPr/>
            </p:nvSpPr>
            <p:spPr>
              <a:xfrm>
                <a:off x="1981385" y="6096239"/>
                <a:ext cx="377224"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22" name="Oval 21">
                <a:extLst>
                  <a:ext uri="{FF2B5EF4-FFF2-40B4-BE49-F238E27FC236}">
                    <a16:creationId xmlns:a16="http://schemas.microsoft.com/office/drawing/2014/main" id="{E25C3F49-6DAB-7CC2-7EC7-B0359B628D6E}"/>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104">
                <a:extLst>
                  <a:ext uri="{FF2B5EF4-FFF2-40B4-BE49-F238E27FC236}">
                    <a16:creationId xmlns:a16="http://schemas.microsoft.com/office/drawing/2014/main" id="{07B9DBD5-54EA-5C0C-D443-24683ED9715A}"/>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 name="Graphic 2">
              <a:extLst>
                <a:ext uri="{FF2B5EF4-FFF2-40B4-BE49-F238E27FC236}">
                  <a16:creationId xmlns:a16="http://schemas.microsoft.com/office/drawing/2014/main" id="{88D736F4-C758-385A-BF82-6DDAF4B39252}"/>
                </a:ext>
              </a:extLst>
            </p:cNvPr>
            <p:cNvGrpSpPr/>
            <p:nvPr/>
          </p:nvGrpSpPr>
          <p:grpSpPr>
            <a:xfrm>
              <a:off x="2066238" y="3681850"/>
              <a:ext cx="283418" cy="283423"/>
              <a:chOff x="8736336" y="773976"/>
              <a:chExt cx="925001" cy="925018"/>
            </a:xfrm>
            <a:solidFill>
              <a:schemeClr val="bg1"/>
            </a:solidFill>
          </p:grpSpPr>
          <p:sp>
            <p:nvSpPr>
              <p:cNvPr id="12" name="Freeform 85">
                <a:extLst>
                  <a:ext uri="{FF2B5EF4-FFF2-40B4-BE49-F238E27FC236}">
                    <a16:creationId xmlns:a16="http://schemas.microsoft.com/office/drawing/2014/main" id="{68417727-C38F-3D78-A71C-C001061CA010}"/>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3" name="Freeform 94">
                <a:extLst>
                  <a:ext uri="{FF2B5EF4-FFF2-40B4-BE49-F238E27FC236}">
                    <a16:creationId xmlns:a16="http://schemas.microsoft.com/office/drawing/2014/main" id="{F0E3CE37-0EB0-351A-8063-93D021D1A79D}"/>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4" name="Freeform 95">
                <a:extLst>
                  <a:ext uri="{FF2B5EF4-FFF2-40B4-BE49-F238E27FC236}">
                    <a16:creationId xmlns:a16="http://schemas.microsoft.com/office/drawing/2014/main" id="{6161F22E-5271-6215-9DB8-8CF951110C24}"/>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5" name="Freeform 96">
                <a:extLst>
                  <a:ext uri="{FF2B5EF4-FFF2-40B4-BE49-F238E27FC236}">
                    <a16:creationId xmlns:a16="http://schemas.microsoft.com/office/drawing/2014/main" id="{8E8AB48C-0CAA-F786-F576-A496FD8BC937}"/>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97">
                <a:extLst>
                  <a:ext uri="{FF2B5EF4-FFF2-40B4-BE49-F238E27FC236}">
                    <a16:creationId xmlns:a16="http://schemas.microsoft.com/office/drawing/2014/main" id="{9DB8EDBE-C594-AE19-540D-F6BA542419F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98">
                <a:extLst>
                  <a:ext uri="{FF2B5EF4-FFF2-40B4-BE49-F238E27FC236}">
                    <a16:creationId xmlns:a16="http://schemas.microsoft.com/office/drawing/2014/main" id="{EE933BAC-1DE5-96FF-656B-6F7652A61B52}"/>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99">
                <a:extLst>
                  <a:ext uri="{FF2B5EF4-FFF2-40B4-BE49-F238E27FC236}">
                    <a16:creationId xmlns:a16="http://schemas.microsoft.com/office/drawing/2014/main" id="{E1E8ADE0-2F9D-F15A-F441-FB9B19BE6A82}"/>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24" name="Text Placeholder 7">
            <a:extLst>
              <a:ext uri="{FF2B5EF4-FFF2-40B4-BE49-F238E27FC236}">
                <a16:creationId xmlns:a16="http://schemas.microsoft.com/office/drawing/2014/main" id="{1BD164F9-4BD3-33C3-E977-B449469DDA98}"/>
              </a:ext>
            </a:extLst>
          </p:cNvPr>
          <p:cNvSpPr txBox="1">
            <a:spLocks/>
          </p:cNvSpPr>
          <p:nvPr/>
        </p:nvSpPr>
        <p:spPr>
          <a:xfrm>
            <a:off x="2007591" y="7630967"/>
            <a:ext cx="4222008" cy="1370666"/>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sz="1400" b="1" dirty="0">
              <a:solidFill>
                <a:srgbClr val="F16024"/>
              </a:solidFill>
            </a:endParaRPr>
          </a:p>
          <a:p>
            <a:pPr marL="0" indent="0">
              <a:buNone/>
            </a:pPr>
            <a:endParaRPr lang="en-GB" sz="1400" b="1" dirty="0">
              <a:solidFill>
                <a:srgbClr val="F16024"/>
              </a:solidFill>
            </a:endParaRPr>
          </a:p>
          <a:p>
            <a:pPr marL="0" indent="0">
              <a:buNone/>
            </a:pPr>
            <a:r>
              <a:rPr lang="en-GB" sz="1200" b="1" dirty="0">
                <a:solidFill>
                  <a:srgbClr val="F16024"/>
                </a:solidFill>
              </a:rPr>
              <a:t>Divorce settlement calculator:</a:t>
            </a:r>
          </a:p>
          <a:p>
            <a:pPr marL="0" lvl="0" indent="0">
              <a:buNone/>
            </a:pPr>
            <a:endParaRPr lang="en-GB" dirty="0"/>
          </a:p>
          <a:p>
            <a:pPr marL="0" lvl="0" indent="0">
              <a:buNone/>
            </a:pPr>
            <a:r>
              <a:rPr lang="en-GB" sz="1200" dirty="0"/>
              <a:t>Considering the different legal frameworks in different countries you may follow either the first the link below, which refers to the above questions; or the second link, which refers to the UK, or, the third, which refers to Germany, to calculate your financial settlement: </a:t>
            </a:r>
            <a:r>
              <a:rPr lang="en-GB" sz="1200" dirty="0">
                <a:hlinkClick r:id="rId2"/>
              </a:rPr>
              <a:t>https://www.weightmans.com/services/family/divorce-settlement-calculator/</a:t>
            </a:r>
            <a:r>
              <a:rPr lang="en-GB" sz="1200" dirty="0"/>
              <a:t> </a:t>
            </a:r>
          </a:p>
          <a:p>
            <a:pPr marL="0" lvl="0" indent="0">
              <a:buNone/>
            </a:pPr>
            <a:r>
              <a:rPr lang="en-US" dirty="0">
                <a:hlinkClick r:id="rId3"/>
              </a:rPr>
              <a:t>https://www.moneyhelper.org.uk/en/family-and-care/divorce-and-separation/divorce-and-money-calculator</a:t>
            </a:r>
            <a:r>
              <a:rPr lang="en-US" dirty="0"/>
              <a:t> </a:t>
            </a:r>
          </a:p>
          <a:p>
            <a:pPr marL="0" lvl="0" indent="0">
              <a:buNone/>
            </a:pPr>
            <a:r>
              <a:rPr lang="en-US" dirty="0">
                <a:hlinkClick r:id="rId4"/>
              </a:rPr>
              <a:t>https://www.lawyerdb.de/Support.aspx</a:t>
            </a:r>
            <a:r>
              <a:rPr lang="en-US" dirty="0"/>
              <a:t> </a:t>
            </a:r>
          </a:p>
        </p:txBody>
      </p:sp>
    </p:spTree>
    <p:extLst>
      <p:ext uri="{BB962C8B-B14F-4D97-AF65-F5344CB8AC3E}">
        <p14:creationId xmlns:p14="http://schemas.microsoft.com/office/powerpoint/2010/main" val="8870486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C33B9-E1DE-98D5-42E1-A5CB5196F25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BA851DB-0918-9425-E3CA-A13E7DD6D0A7}"/>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DD5F9F37-B14B-BE5B-182F-86CE678E3DDC}"/>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57F8FDB-77DD-5D3B-2F36-3E484453DAD8}"/>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F829FC07-C11E-C99A-63F4-77630F333B59}"/>
              </a:ext>
            </a:extLst>
          </p:cNvPr>
          <p:cNvSpPr>
            <a:spLocks noGrp="1"/>
          </p:cNvSpPr>
          <p:nvPr>
            <p:ph type="body" sz="quarter" idx="64"/>
          </p:nvPr>
        </p:nvSpPr>
        <p:spPr>
          <a:xfrm>
            <a:off x="1704812" y="1534332"/>
            <a:ext cx="5198907" cy="8400082"/>
          </a:xfrm>
        </p:spPr>
        <p:txBody>
          <a:bodyPr/>
          <a:lstStyle/>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r>
              <a:rPr kumimoji="0" lang="en-US" sz="140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Calibri" panose="020F0502020204030204" pitchFamily="34" charset="0"/>
              </a:rPr>
              <a:t>Formative assessment:</a:t>
            </a:r>
            <a:endParaRPr kumimoji="0" lang="en-GB" sz="120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Times New Roman" panose="02020603050405020304" pitchFamily="18" charset="0"/>
            </a:endParaRP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en-GB" sz="1200" b="1" i="0" u="none" strike="noStrike" kern="1200" cap="none" spc="0" normalizeH="0" baseline="0" noProof="0" dirty="0">
              <a:ln>
                <a:noFill/>
              </a:ln>
              <a:solidFill>
                <a:srgbClr val="F16024"/>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Char char="•"/>
              <a:tabLst/>
              <a:defRPr/>
            </a:pPr>
            <a:r>
              <a:rPr kumimoji="0" lang="en-GB" sz="12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Short-answer: How have your financial responsibilities changed in your relationship?</a:t>
            </a:r>
            <a:endParaRPr lang="en-GB" sz="1200" b="1" dirty="0">
              <a:solidFill>
                <a:srgbClr val="ED7D31"/>
              </a:solidFill>
              <a:ea typeface="Calibri" panose="020F0502020204030204" pitchFamily="34" charset="0"/>
            </a:endParaRPr>
          </a:p>
          <a:p>
            <a:pPr marL="0" indent="0">
              <a:buNone/>
            </a:pPr>
            <a:endParaRPr lang="en-GB" sz="1200" b="1" dirty="0">
              <a:solidFill>
                <a:srgbClr val="ED7D31"/>
              </a:solidFill>
              <a:ea typeface="Calibri" panose="020F0502020204030204" pitchFamily="34" charset="0"/>
            </a:endParaRPr>
          </a:p>
          <a:p>
            <a:pPr marL="0" marR="0" lvl="0" indent="0" algn="l" defTabSz="755934" rtl="0" eaLnBrk="1" fontAlgn="auto" latinLnBrk="0" hangingPunct="1">
              <a:lnSpc>
                <a:spcPts val="1220"/>
              </a:lnSpc>
              <a:spcBef>
                <a:spcPts val="0"/>
              </a:spcBef>
              <a:spcAft>
                <a:spcPts val="0"/>
              </a:spcAft>
              <a:buClr>
                <a:srgbClr val="F16024"/>
              </a:buClr>
              <a:buSzTx/>
              <a:buNone/>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Financial responsibilities in a relationship often shift from individual management to a collaborative, shared approach as commitment deepens. Common changes include transitioning from separate finances to joint accounts, adopting a "yours, mine, and ours" structure, or dividing expenses based on proportional income rather than a 50/50 split. Yet, sometimes, there are negative shifts, </a:t>
            </a:r>
            <a:r>
              <a:rPr lang="en-GB" sz="1200" dirty="0"/>
              <a:t>resulting in unequal responsibilities amongst partners, which, in turn, may have negative consequences for the relationship. Therefore, reflecting on how have your financial responsibilities changed in your relationship can help you identify your progress as a couple, and inform your future decision-making.  In so doing, you can consider reflecting on the following questions. </a:t>
            </a: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200" dirty="0"/>
          </a:p>
          <a:p>
            <a:pPr marL="0" indent="0">
              <a:buNone/>
            </a:pPr>
            <a:endParaRPr lang="en-GB" sz="1200" b="1" dirty="0">
              <a:solidFill>
                <a:srgbClr val="ED7D31"/>
              </a:solidFill>
              <a:ea typeface="Calibri" panose="020F0502020204030204" pitchFamily="34" charset="0"/>
            </a:endParaRPr>
          </a:p>
          <a:p>
            <a:pPr marL="0" indent="0">
              <a:buNone/>
            </a:pPr>
            <a:r>
              <a:rPr lang="en-GB" sz="1200" b="1" dirty="0">
                <a:solidFill>
                  <a:srgbClr val="ED7D31"/>
                </a:solidFill>
                <a:ea typeface="Calibri" panose="020F0502020204030204" pitchFamily="34" charset="0"/>
              </a:rPr>
              <a:t>Questions: </a:t>
            </a:r>
          </a:p>
          <a:p>
            <a:pPr marL="0" indent="0">
              <a:buNone/>
            </a:pPr>
            <a:endParaRPr lang="en-GB" b="1" dirty="0">
              <a:solidFill>
                <a:srgbClr val="ED7D31"/>
              </a:solidFill>
            </a:endParaRPr>
          </a:p>
          <a:p>
            <a:pPr marL="228600" indent="-228600">
              <a:lnSpc>
                <a:spcPct val="100000"/>
              </a:lnSpc>
              <a:buFont typeface="+mj-lt"/>
              <a:buAutoNum type="arabicPeriod"/>
            </a:pPr>
            <a:r>
              <a:rPr lang="en-GB" sz="1200" b="1" dirty="0"/>
              <a:t>Have we managed to achieve increased transparency? </a:t>
            </a:r>
            <a:r>
              <a:rPr lang="en-GB" sz="1200" dirty="0"/>
              <a:t>Moving in together or getting married often necessitates full disclosure of debts, income, and spending habits. </a:t>
            </a:r>
          </a:p>
          <a:p>
            <a:pPr marL="228600" indent="-228600">
              <a:lnSpc>
                <a:spcPct val="100000"/>
              </a:lnSpc>
              <a:buFont typeface="+mj-lt"/>
              <a:buAutoNum type="arabicPeriod"/>
            </a:pPr>
            <a:r>
              <a:rPr lang="en-GB" sz="1200" b="1" dirty="0"/>
              <a:t>Have we managed to have shared accountability? </a:t>
            </a:r>
            <a:r>
              <a:rPr lang="en-GB" sz="1200" dirty="0"/>
              <a:t>Instead of handling only personal expenses, partners begin managing joint bills, rent/mortgages, and shared savings goals.</a:t>
            </a:r>
          </a:p>
          <a:p>
            <a:pPr marL="228600" indent="-228600">
              <a:lnSpc>
                <a:spcPct val="100000"/>
              </a:lnSpc>
              <a:buFont typeface="+mj-lt"/>
              <a:buAutoNum type="arabicPeriod"/>
            </a:pPr>
            <a:r>
              <a:rPr lang="en-GB" sz="1200" b="1" dirty="0"/>
              <a:t>Do we have proportional contribution? </a:t>
            </a:r>
            <a:r>
              <a:rPr lang="en-GB" sz="1200" dirty="0"/>
              <a:t>When incomes differ, many couples change from splitting bills 50/50 to paying proportionally based on earnings (e.g., a 70/30 split) to ensure fairness. </a:t>
            </a:r>
          </a:p>
          <a:p>
            <a:pPr marL="228600" indent="-228600">
              <a:lnSpc>
                <a:spcPct val="100000"/>
              </a:lnSpc>
              <a:buFont typeface="+mj-lt"/>
              <a:buAutoNum type="arabicPeriod"/>
            </a:pPr>
            <a:r>
              <a:rPr lang="en-GB" sz="1200" b="1" dirty="0"/>
              <a:t>Have we agreed on a specialisation?</a:t>
            </a:r>
            <a:r>
              <a:rPr lang="en-GB" sz="1200" dirty="0"/>
              <a:t> In some couples, one partner takes over the role of primary administrator for bills and investments, while the other may handle non-financial tasks. </a:t>
            </a:r>
          </a:p>
          <a:p>
            <a:pPr marL="228600" indent="-228600">
              <a:lnSpc>
                <a:spcPct val="100000"/>
              </a:lnSpc>
              <a:buFont typeface="+mj-lt"/>
              <a:buAutoNum type="arabicPeriod"/>
            </a:pPr>
            <a:r>
              <a:rPr lang="en-GB" sz="1200" b="1" dirty="0"/>
              <a:t>Has our budgeting for long-term goals been effective? </a:t>
            </a:r>
            <a:r>
              <a:rPr lang="en-GB" sz="1200" dirty="0"/>
              <a:t>Responsibilities shift from short-term spending to long-term planning (e.g., saving for a home, retirement, etc.). </a:t>
            </a:r>
          </a:p>
          <a:p>
            <a:pPr marL="228600" indent="-228600">
              <a:lnSpc>
                <a:spcPct val="100000"/>
              </a:lnSpc>
              <a:buFont typeface="+mj-lt"/>
              <a:buAutoNum type="arabicPeriod"/>
            </a:pPr>
            <a:r>
              <a:rPr lang="en-GB" sz="1200" b="1" dirty="0"/>
              <a:t>Have we established clear boundaries? </a:t>
            </a:r>
            <a:r>
              <a:rPr lang="en-GB" sz="1200" dirty="0"/>
              <a:t>Many couples move from complete financial separation to creating joint accounts for shared costs while maintaining individual accounts for personal freedom. </a:t>
            </a:r>
          </a:p>
          <a:p>
            <a:pPr marL="228600" indent="-228600">
              <a:lnSpc>
                <a:spcPct val="100000"/>
              </a:lnSpc>
              <a:buFont typeface="+mj-lt"/>
              <a:buAutoNum type="arabicPeriod"/>
            </a:pPr>
            <a:r>
              <a:rPr lang="en-GB" sz="1200" b="1" dirty="0"/>
              <a:t>Have we managed to address any imbalances? </a:t>
            </a:r>
            <a:r>
              <a:rPr lang="en-GB" sz="1200" dirty="0"/>
              <a:t>Couples may need to negotiate roles if one partner brings more debt or earns significantly more, sometimes requiring the higher earner to take on more responsibility for shared goals. </a:t>
            </a:r>
          </a:p>
          <a:p>
            <a:pPr marL="228600" indent="-228600">
              <a:lnSpc>
                <a:spcPct val="100000"/>
              </a:lnSpc>
              <a:buFont typeface="+mj-lt"/>
              <a:buAutoNum type="arabicPeriod"/>
            </a:pPr>
            <a:endParaRPr lang="en-GB" sz="1200" dirty="0"/>
          </a:p>
        </p:txBody>
      </p:sp>
      <p:grpSp>
        <p:nvGrpSpPr>
          <p:cNvPr id="87" name="Graphic 2">
            <a:extLst>
              <a:ext uri="{FF2B5EF4-FFF2-40B4-BE49-F238E27FC236}">
                <a16:creationId xmlns:a16="http://schemas.microsoft.com/office/drawing/2014/main" id="{33E66A9B-9292-1E3C-73FE-A0146A74C3A0}"/>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97D1430A-64A9-4B75-E96E-E46DACED98F1}"/>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AA42989B-7764-4E9B-D064-21C7A42324F8}"/>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D7E00621-3CAB-E18B-6491-1F36984EFE3D}"/>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27FC6F09-BF1D-FF24-5897-C76BB40776C3}"/>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F0C5B202-45E0-AA43-CFAB-58F4F2F8C8B3}"/>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B7D7DE5E-6A2D-E384-98CD-A52D0554F53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C8FEDA2A-014C-DBE5-3BD0-F55019DFA847}"/>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CEC1CD3D-18E6-B860-B229-149ADAA82F79}"/>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B19D5BB4-448D-3F96-02FA-AC1CA43C8681}"/>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0599CE8B-C89C-F887-DDAD-D2F9A662EC09}"/>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C2F91625-8F31-8EC8-AF88-8DECAE280B7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B9C5B50F-9BC5-D1B0-53EC-1BD7D30B4C34}"/>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634090E6-A22F-32ED-2FFD-1FBCAB95FD27}"/>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044E40FA-3740-E0D2-AEFE-9568EA88A1D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07F40353-AC45-E0C1-759F-98187D73FB7A}"/>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AC6EAD90-B1D2-F8A9-C0E7-7E33B666D2AB}"/>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8460DCA8-1179-EC5D-B3C1-65784467A5DE}"/>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7FDA6FAB-DE6D-105F-9C7E-B8A4623A19D2}"/>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5B2CD4C0-1221-FA64-8EDE-65F98437F167}"/>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CD915FD6-709B-6CED-BD9B-C382B5FB2B01}"/>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86EE9741-A7F8-AD79-836D-60006C8F0784}"/>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3C84734F-E597-C8C0-E456-AC5F34C8D8F7}"/>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A3C60951-D08F-74DD-1FDA-146F0604E67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EFDE7BF7-D760-C4EE-E958-231D0FDFC0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47E957A1-7A9C-F871-EEC1-5A6E320CA90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77BD6E89-FAD7-9D42-03F6-16099DC1ECE1}"/>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C9E80F63-9381-D4A7-8B77-1848CA1CAE81}"/>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35E0CCDF-7BAD-0E30-57B5-2EEABC5388D4}"/>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86EFD930-296A-B18C-A335-7D5E882E362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AC0533B9-4398-C38D-1F6A-DF4DAA40DE39}"/>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59AE8C2F-4AB9-402C-B0EB-4F1073ED39E5}"/>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9DD240FD-E63D-927E-0B36-148AD0578E17}"/>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CB36458E-73C5-CB6C-53A7-ED543B847D7D}"/>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F0A27F45-B86A-D062-3679-A016766D226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B83D0D2D-9120-B72A-9270-4D371162BAFD}"/>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41198519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EC2A6-A769-2B9B-8FFC-600A7081A8C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08F144C-9ABC-20B2-806F-87CBB3C71205}"/>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3FAA9419-88B6-4E28-65FF-2032EC724F4A}"/>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0C930455-5BAC-2F88-BB75-DD62B185BC15}"/>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23799056-5637-9E41-4CF5-81F1CAE35BAA}"/>
              </a:ext>
            </a:extLst>
          </p:cNvPr>
          <p:cNvSpPr>
            <a:spLocks noGrp="1"/>
          </p:cNvSpPr>
          <p:nvPr>
            <p:ph type="body" sz="quarter" idx="64"/>
          </p:nvPr>
        </p:nvSpPr>
        <p:spPr>
          <a:xfrm>
            <a:off x="1704812" y="1534331"/>
            <a:ext cx="5198907" cy="8746807"/>
          </a:xfrm>
        </p:spPr>
        <p:txBody>
          <a:bodyPr/>
          <a:lstStyle/>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r>
              <a:rPr kumimoji="0" lang="en-US" sz="140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Calibri" panose="020F0502020204030204" pitchFamily="34" charset="0"/>
              </a:rPr>
              <a:t>Formative assessment:</a:t>
            </a:r>
            <a:endParaRPr kumimoji="0" lang="en-GB" sz="120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Times New Roman" panose="02020603050405020304" pitchFamily="18" charset="0"/>
            </a:endParaRP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en-GB" sz="1200" b="1" i="0" u="none" strike="noStrike" kern="1200" cap="none" spc="0" normalizeH="0" baseline="0" noProof="0" dirty="0">
              <a:ln>
                <a:noFill/>
              </a:ln>
              <a:solidFill>
                <a:srgbClr val="F16024"/>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Char char="•"/>
              <a:tabLst/>
              <a:defRPr/>
            </a:pPr>
            <a:r>
              <a:rPr kumimoji="0" lang="en-GB" sz="12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Quiz: True/false on shared property and marital finances.</a:t>
            </a:r>
            <a:endParaRPr lang="en-GB" sz="1200" b="1" dirty="0">
              <a:solidFill>
                <a:srgbClr val="ED7D31"/>
              </a:solidFill>
              <a:ea typeface="Calibri" panose="020F0502020204030204" pitchFamily="34" charset="0"/>
            </a:endParaRPr>
          </a:p>
          <a:p>
            <a:pPr marL="0" indent="0">
              <a:buNone/>
            </a:pPr>
            <a:endParaRPr lang="en-GB" sz="1200" b="1" dirty="0">
              <a:solidFill>
                <a:srgbClr val="ED7D31"/>
              </a:solidFill>
              <a:ea typeface="Calibri" panose="020F0502020204030204" pitchFamily="34" charset="0"/>
            </a:endParaRPr>
          </a:p>
          <a:p>
            <a:pPr marL="0" marR="0" lvl="0" indent="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From budgeting as a team to long-term planning, understanding financial management in marriage is key to building a stable and successful future together. So, are you sharing the load or doubling the trouble? Completing the following quiz will give you the answer. </a:t>
            </a: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200" dirty="0"/>
          </a:p>
          <a:p>
            <a:pPr marL="0" marR="0" lvl="0" indent="0" algn="l" defTabSz="755934" rtl="0" eaLnBrk="1" fontAlgn="auto" latinLnBrk="0" hangingPunct="1">
              <a:lnSpc>
                <a:spcPts val="1220"/>
              </a:lnSpc>
              <a:spcBef>
                <a:spcPts val="0"/>
              </a:spcBef>
              <a:spcAft>
                <a:spcPts val="0"/>
              </a:spcAft>
              <a:buClr>
                <a:srgbClr val="F16024"/>
              </a:buClr>
              <a:buSzTx/>
              <a:buNone/>
              <a:tabLst/>
              <a:defRPr/>
            </a:pPr>
            <a:r>
              <a:rPr lang="en-GB" sz="1200" b="1" dirty="0"/>
              <a:t>The following 5 statements require separate answers from you and your partner.</a:t>
            </a:r>
            <a:r>
              <a:rPr kumimoji="0" lang="en-GB" sz="12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Please circle </a:t>
            </a:r>
            <a:r>
              <a:rPr kumimoji="0" lang="en-GB" sz="1200" b="1" i="1"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True</a:t>
            </a:r>
            <a:r>
              <a:rPr kumimoji="0" lang="en-GB" sz="12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or </a:t>
            </a:r>
            <a:r>
              <a:rPr kumimoji="0" lang="en-GB" sz="1200" b="1" i="1"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False</a:t>
            </a:r>
            <a:r>
              <a:rPr kumimoji="0" lang="en-GB" sz="12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a:t>
            </a: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200" dirty="0"/>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I like to be in control when it comes to my money and I prefer to manage it myself.</a:t>
            </a:r>
          </a:p>
          <a:p>
            <a:pPr lvl="1" indent="-171450">
              <a:lnSpc>
                <a:spcPts val="1220"/>
              </a:lnSpc>
              <a:spcBef>
                <a:spcPts val="0"/>
              </a:spcBef>
              <a:buClr>
                <a:srgbClr val="F16024"/>
              </a:buClr>
              <a:buFont typeface="Arial" panose="020B0604020202020204" pitchFamily="34" charset="0"/>
              <a:buChar char="•"/>
              <a:defRPr/>
            </a:pPr>
            <a:r>
              <a:rPr lang="en-GB" sz="1100" b="1" dirty="0">
                <a:solidFill>
                  <a:srgbClr val="1E2879"/>
                </a:solidFill>
                <a:latin typeface="+mn-lt"/>
              </a:rPr>
              <a:t>You</a:t>
            </a:r>
            <a:r>
              <a:rPr lang="en-GB" sz="1100" dirty="0">
                <a:solidFill>
                  <a:srgbClr val="1E2879"/>
                </a:solidFill>
                <a:latin typeface="+mn-lt"/>
              </a:rPr>
              <a:t>: True/False</a:t>
            </a:r>
          </a:p>
          <a:p>
            <a:pPr lvl="1" indent="-171450">
              <a:buFont typeface="Arial" panose="020B0604020202020204" pitchFamily="34" charset="0"/>
              <a:buChar char="•"/>
              <a:defRPr/>
            </a:pPr>
            <a:r>
              <a:rPr kumimoji="0" lang="en-GB" sz="1100" b="1"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rPr>
              <a:t>Your partner</a:t>
            </a:r>
            <a:r>
              <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rPr>
              <a:t>: </a:t>
            </a:r>
            <a:r>
              <a:rPr lang="en-GB" sz="1100" dirty="0">
                <a:solidFill>
                  <a:srgbClr val="1E2879"/>
                </a:solidFill>
                <a:latin typeface="+mn-lt"/>
              </a:rPr>
              <a:t>True/False</a:t>
            </a:r>
            <a:endPar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I have my own financial goals that I don’t expect my partner to contribute to.</a:t>
            </a:r>
          </a:p>
          <a:p>
            <a:pPr marL="435117" lvl="1" indent="-228600">
              <a:buClr>
                <a:srgbClr val="F16024"/>
              </a:buClr>
              <a:buFont typeface="Arial" panose="020B0604020202020204" pitchFamily="34" charset="0"/>
              <a:buChar char="•"/>
              <a:defRPr/>
            </a:pPr>
            <a:r>
              <a:rPr lang="en-GB" sz="1100" b="1" dirty="0">
                <a:solidFill>
                  <a:srgbClr val="1E2879"/>
                </a:solidFill>
                <a:latin typeface="+mn-lt"/>
              </a:rPr>
              <a:t>You</a:t>
            </a:r>
            <a:r>
              <a:rPr lang="en-GB" sz="1100" dirty="0">
                <a:solidFill>
                  <a:srgbClr val="1E2879"/>
                </a:solidFill>
                <a:latin typeface="+mn-lt"/>
              </a:rPr>
              <a:t>: </a:t>
            </a:r>
            <a:r>
              <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rPr>
              <a:t>True/False</a:t>
            </a:r>
            <a:endParaRPr lang="en-GB" sz="1100" dirty="0">
              <a:solidFill>
                <a:srgbClr val="1E2879"/>
              </a:solidFill>
              <a:latin typeface="+mn-lt"/>
            </a:endParaRPr>
          </a:p>
          <a:p>
            <a:pPr marL="435117" lvl="1" indent="-228600">
              <a:buFont typeface="Arial" panose="020B0604020202020204" pitchFamily="34" charset="0"/>
              <a:buChar char="•"/>
              <a:defRPr/>
            </a:pPr>
            <a:r>
              <a:rPr lang="en-GB" sz="1100" b="1" dirty="0">
                <a:solidFill>
                  <a:srgbClr val="1E2879"/>
                </a:solidFill>
                <a:latin typeface="+mn-lt"/>
              </a:rPr>
              <a:t>Your partner</a:t>
            </a:r>
            <a:r>
              <a:rPr lang="en-GB" sz="1100" dirty="0">
                <a:solidFill>
                  <a:srgbClr val="1E2879"/>
                </a:solidFill>
                <a:latin typeface="+mn-lt"/>
              </a:rPr>
              <a:t>:</a:t>
            </a:r>
            <a:r>
              <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rPr>
              <a:t> True/False</a:t>
            </a: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I don’t mind borrowing money if it means I can get the things I want sooner.</a:t>
            </a:r>
          </a:p>
          <a:p>
            <a:pPr marL="435117" lvl="1" indent="-228600">
              <a:buClr>
                <a:srgbClr val="F16024"/>
              </a:buClr>
              <a:buFont typeface="Arial" panose="020B0604020202020204" pitchFamily="34" charset="0"/>
              <a:buChar char="•"/>
              <a:defRPr/>
            </a:pPr>
            <a:r>
              <a:rPr lang="en-GB" sz="1100" b="1" dirty="0">
                <a:solidFill>
                  <a:srgbClr val="1E2879"/>
                </a:solidFill>
                <a:latin typeface="+mn-lt"/>
              </a:rPr>
              <a:t>You</a:t>
            </a:r>
            <a:r>
              <a:rPr lang="en-GB" sz="1100" dirty="0">
                <a:solidFill>
                  <a:srgbClr val="1E2879"/>
                </a:solidFill>
                <a:latin typeface="+mn-lt"/>
              </a:rPr>
              <a:t>: True/False</a:t>
            </a:r>
          </a:p>
          <a:p>
            <a:pPr marL="435117" lvl="1" indent="-228600">
              <a:buFont typeface="Arial" panose="020B0604020202020204" pitchFamily="34" charset="0"/>
              <a:buChar char="•"/>
              <a:defRPr/>
            </a:pPr>
            <a:r>
              <a:rPr lang="en-GB" sz="1100" b="1" dirty="0">
                <a:solidFill>
                  <a:srgbClr val="1E2879"/>
                </a:solidFill>
                <a:latin typeface="+mn-lt"/>
              </a:rPr>
              <a:t>Your partner</a:t>
            </a:r>
            <a:r>
              <a:rPr lang="en-GB" sz="1100" dirty="0">
                <a:solidFill>
                  <a:srgbClr val="1E2879"/>
                </a:solidFill>
                <a:latin typeface="+mn-lt"/>
              </a:rPr>
              <a:t>: True/False</a:t>
            </a:r>
            <a:endPar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It’s fair to share our joint expenses but I prefer to be responsible for my own money.</a:t>
            </a:r>
          </a:p>
          <a:p>
            <a:pPr marL="435117" lvl="1" indent="-228600">
              <a:buClr>
                <a:srgbClr val="F16024"/>
              </a:buClr>
              <a:buFont typeface="Arial" panose="020B0604020202020204" pitchFamily="34" charset="0"/>
              <a:buChar char="•"/>
              <a:defRPr/>
            </a:pPr>
            <a:r>
              <a:rPr lang="en-GB" sz="1100" b="1" dirty="0">
                <a:solidFill>
                  <a:srgbClr val="1E2879"/>
                </a:solidFill>
                <a:latin typeface="+mn-lt"/>
              </a:rPr>
              <a:t>You</a:t>
            </a:r>
            <a:r>
              <a:rPr lang="en-GB" sz="1100" dirty="0">
                <a:solidFill>
                  <a:srgbClr val="1E2879"/>
                </a:solidFill>
                <a:latin typeface="+mn-lt"/>
              </a:rPr>
              <a:t>: True/False</a:t>
            </a:r>
          </a:p>
          <a:p>
            <a:pPr marL="435117" lvl="1" indent="-228600">
              <a:buFont typeface="Arial" panose="020B0604020202020204" pitchFamily="34" charset="0"/>
              <a:buChar char="•"/>
              <a:defRPr/>
            </a:pPr>
            <a:r>
              <a:rPr lang="en-GB" sz="1100" b="1" dirty="0">
                <a:solidFill>
                  <a:srgbClr val="1E2879"/>
                </a:solidFill>
                <a:latin typeface="+mn-lt"/>
              </a:rPr>
              <a:t>Your partner</a:t>
            </a:r>
            <a:r>
              <a:rPr lang="en-GB" sz="1100" dirty="0">
                <a:solidFill>
                  <a:srgbClr val="1E2879"/>
                </a:solidFill>
                <a:latin typeface="+mn-lt"/>
              </a:rPr>
              <a:t>: True/False</a:t>
            </a:r>
            <a:endPar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I can’t wait to combine our money and work together to achieve our financial goals.</a:t>
            </a:r>
          </a:p>
          <a:p>
            <a:pPr marL="435117" lvl="1" indent="-228600">
              <a:buClr>
                <a:srgbClr val="F16024"/>
              </a:buClr>
              <a:buFont typeface="Arial" panose="020B0604020202020204" pitchFamily="34" charset="0"/>
              <a:buChar char="•"/>
              <a:defRPr/>
            </a:pPr>
            <a:r>
              <a:rPr lang="en-GB" sz="1100" b="1" dirty="0">
                <a:solidFill>
                  <a:srgbClr val="1E2879"/>
                </a:solidFill>
                <a:latin typeface="+mn-lt"/>
              </a:rPr>
              <a:t>You</a:t>
            </a:r>
            <a:r>
              <a:rPr lang="en-GB" sz="1100" dirty="0">
                <a:solidFill>
                  <a:srgbClr val="1E2879"/>
                </a:solidFill>
                <a:latin typeface="+mn-lt"/>
              </a:rPr>
              <a:t>: True/False</a:t>
            </a:r>
          </a:p>
          <a:p>
            <a:pPr marL="435117" lvl="1" indent="-228600">
              <a:buFont typeface="Arial" panose="020B0604020202020204" pitchFamily="34" charset="0"/>
              <a:buChar char="•"/>
              <a:defRPr/>
            </a:pPr>
            <a:r>
              <a:rPr lang="en-GB" sz="1100" b="1" dirty="0">
                <a:solidFill>
                  <a:srgbClr val="1E2879"/>
                </a:solidFill>
                <a:latin typeface="+mn-lt"/>
              </a:rPr>
              <a:t>Your partner</a:t>
            </a:r>
            <a:r>
              <a:rPr lang="en-GB" sz="1100" dirty="0">
                <a:solidFill>
                  <a:srgbClr val="1E2879"/>
                </a:solidFill>
                <a:latin typeface="+mn-lt"/>
              </a:rPr>
              <a:t>: True/False</a:t>
            </a: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endParaRP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200" dirty="0"/>
          </a:p>
          <a:p>
            <a:pPr marL="0" indent="0">
              <a:buNone/>
              <a:defRPr/>
            </a:pPr>
            <a:r>
              <a:rPr lang="en-GB" sz="1200" b="1" dirty="0"/>
              <a:t>The following 5 statements require one common answer from you and your partner.</a:t>
            </a:r>
            <a:r>
              <a:rPr kumimoji="0" lang="en-GB" sz="12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Please circle </a:t>
            </a:r>
            <a:r>
              <a:rPr kumimoji="0" lang="en-GB" sz="1200" b="1" i="1"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True</a:t>
            </a:r>
            <a:r>
              <a:rPr kumimoji="0" lang="en-GB" sz="12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or </a:t>
            </a:r>
            <a:r>
              <a:rPr kumimoji="0" lang="en-GB" sz="1200" b="1" i="1"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False</a:t>
            </a:r>
            <a:r>
              <a:rPr kumimoji="0" lang="en-GB" sz="12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a:t>
            </a:r>
            <a:endParaRPr lang="en-GB" sz="1200" b="1" dirty="0"/>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kumimoji="0" lang="en-GB" sz="12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We're comfortable having conversations about our money and financial aspirations as a couple.</a:t>
            </a:r>
          </a:p>
          <a:p>
            <a:pPr marL="435117" lvl="1" indent="-228600">
              <a:buFont typeface="Arial" panose="020B0604020202020204" pitchFamily="34" charset="0"/>
              <a:buChar char="•"/>
              <a:defRPr/>
            </a:pPr>
            <a:r>
              <a:rPr lang="en-GB" sz="1100" dirty="0">
                <a:solidFill>
                  <a:srgbClr val="1E2879"/>
                </a:solidFill>
                <a:latin typeface="+mn-lt"/>
              </a:rPr>
              <a:t>True or False</a:t>
            </a:r>
            <a:endPar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We're still individuals with our own goals and aren't ready to couple our money yet.</a:t>
            </a:r>
          </a:p>
          <a:p>
            <a:pPr marL="435117" lvl="1" indent="-228600">
              <a:buFont typeface="Arial" panose="020B0604020202020204" pitchFamily="34" charset="0"/>
              <a:buChar char="•"/>
              <a:defRPr/>
            </a:pPr>
            <a:r>
              <a:rPr lang="en-GB" sz="1100" dirty="0">
                <a:solidFill>
                  <a:srgbClr val="1E2879"/>
                </a:solidFill>
                <a:latin typeface="+mn-lt"/>
              </a:rPr>
              <a:t>True or False</a:t>
            </a:r>
            <a:endPar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We're happy to contribute fairly for our life together but otherwise prefer to maintain financial independence.</a:t>
            </a:r>
          </a:p>
          <a:p>
            <a:pPr marL="435117" lvl="1" indent="-228600">
              <a:buFont typeface="Arial" panose="020B0604020202020204" pitchFamily="34" charset="0"/>
              <a:buChar char="•"/>
              <a:defRPr/>
            </a:pPr>
            <a:r>
              <a:rPr lang="en-GB" sz="1100" dirty="0">
                <a:solidFill>
                  <a:srgbClr val="1E2879"/>
                </a:solidFill>
                <a:latin typeface="+mn-lt"/>
              </a:rPr>
              <a:t>True or False</a:t>
            </a:r>
            <a:endPar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It makes sense to pool our money but we'd also like to have some personal breathing space.</a:t>
            </a:r>
          </a:p>
          <a:p>
            <a:pPr marL="435117" lvl="1" indent="-228600">
              <a:buFont typeface="Arial" panose="020B0604020202020204" pitchFamily="34" charset="0"/>
              <a:buChar char="•"/>
              <a:defRPr/>
            </a:pPr>
            <a:r>
              <a:rPr lang="en-GB" sz="1100" dirty="0">
                <a:solidFill>
                  <a:srgbClr val="1E2879"/>
                </a:solidFill>
                <a:latin typeface="+mn-lt"/>
              </a:rPr>
              <a:t>True or False</a:t>
            </a:r>
            <a:endPar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Pooling our money will help achieve the things we want to do together sooner.</a:t>
            </a:r>
          </a:p>
          <a:p>
            <a:pPr marL="435117" lvl="1" indent="-228600">
              <a:buFont typeface="Arial" panose="020B0604020202020204" pitchFamily="34" charset="0"/>
              <a:buChar char="•"/>
              <a:defRPr/>
            </a:pPr>
            <a:r>
              <a:rPr lang="en-GB" sz="1100" dirty="0">
                <a:solidFill>
                  <a:srgbClr val="1E2879"/>
                </a:solidFill>
                <a:latin typeface="+mn-lt"/>
              </a:rPr>
              <a:t>True or False</a:t>
            </a:r>
            <a:endPar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p:txBody>
      </p:sp>
      <p:grpSp>
        <p:nvGrpSpPr>
          <p:cNvPr id="87" name="Graphic 2">
            <a:extLst>
              <a:ext uri="{FF2B5EF4-FFF2-40B4-BE49-F238E27FC236}">
                <a16:creationId xmlns:a16="http://schemas.microsoft.com/office/drawing/2014/main" id="{2CD845AF-D585-1A4C-FCCD-2B94CD10C810}"/>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077777E4-B980-B260-B7EE-50CCC5D6F8DF}"/>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71EB3551-B6AA-D48D-E149-A0FAD60CF545}"/>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5C4D084E-963A-E839-FB6D-851AD10BC369}"/>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81AD0E51-ECC5-F139-2B71-B1FB4190046D}"/>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ECFC0022-8873-51EA-2CFD-7C9A7715B4CC}"/>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0B966522-38FC-88C4-E580-BFE61960651A}"/>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BBFF031B-D085-5AD1-2490-D74972F4D10C}"/>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DF045EE2-5B90-F41E-CA82-5A5201F401D9}"/>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ACD241E0-3926-103A-C41C-5F93B2BAD6FA}"/>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170BE379-8616-07CC-E515-989B36CF75F9}"/>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86B35C5B-48DD-7670-F1F2-542C48CEB23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66E1F624-5B82-F7B7-F24C-35F200AC1102}"/>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26F8E245-2D2C-C4DB-132D-FFFE871E0462}"/>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AE9463A2-0B82-224D-499B-20D89C29C4C1}"/>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89DF4662-0B63-F9BF-8442-A32E3B4BD7B8}"/>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91ECA231-3B8E-617C-547F-CAAE46062E9D}"/>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3E53A3A7-C7A7-B26F-3601-F920D4289161}"/>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7228AECF-6DFE-2E37-7EBF-0002C98ADD80}"/>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CDF07BC4-26C5-8A6E-D774-5652658542E6}"/>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A9AB14A0-1ABF-F103-F5F4-94D67559FF71}"/>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DC14F9F9-661F-351F-2405-8CA750470677}"/>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BE84DC4C-5431-17F5-D292-CF9F5E8F4EDA}"/>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11D1F054-7900-AD13-18B3-B772BEE4AF50}"/>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2C251904-3EE6-9082-5B3C-AD3EBDC96060}"/>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517CA7C8-BC64-6E0A-1AEE-EF5C4D8669DB}"/>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04BA882D-6483-B0F4-B3B1-3A07B3BCAA2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E787A96D-3BA3-1750-BAD1-2B5A7490A0D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3B9CC1A1-626A-892E-C320-67DA54B85F0C}"/>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5FF44AC7-8E61-FD23-BA7C-0807CB675B8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CD7C93F7-ACDB-E192-C908-BC7074C2B1F9}"/>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8AA9EDBF-8FE5-AD84-4996-3D3E8CDCE1D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F49FAC30-691C-9C30-4E9A-708DD100894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7D634807-8233-02ED-A661-0B6A3A5B0DC8}"/>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A16A806A-ED99-3297-C88C-8F0374B1B18C}"/>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E50A9E47-7CF1-3E3B-2ECF-9954CFC8212A}"/>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8013706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7D524-77DE-4BF7-C483-716C8F30217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6583AF1-FB31-2A7A-083B-68C98B800A88}"/>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B57D91DE-6E56-12D0-7AB4-40749409929A}"/>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44DD62EF-1F15-0D1B-348B-A066A30823D8}"/>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BC8C1B95-8635-E64D-313E-CEB5EC46C4B9}"/>
              </a:ext>
            </a:extLst>
          </p:cNvPr>
          <p:cNvSpPr>
            <a:spLocks noGrp="1"/>
          </p:cNvSpPr>
          <p:nvPr>
            <p:ph type="body" sz="quarter" idx="64"/>
          </p:nvPr>
        </p:nvSpPr>
        <p:spPr>
          <a:xfrm>
            <a:off x="1704812" y="1534330"/>
            <a:ext cx="5198907" cy="8692363"/>
          </a:xfrm>
        </p:spPr>
        <p:txBody>
          <a:bodyPr/>
          <a:lstStyle/>
          <a:p>
            <a:pPr marR="0" lvl="0" algn="l" defTabSz="755934" rtl="0" eaLnBrk="1" fontAlgn="auto" latinLnBrk="0" hangingPunct="1">
              <a:lnSpc>
                <a:spcPts val="1220"/>
              </a:lnSpc>
              <a:spcBef>
                <a:spcPts val="0"/>
              </a:spcBef>
              <a:spcAft>
                <a:spcPts val="0"/>
              </a:spcAft>
              <a:buClr>
                <a:srgbClr val="F16024"/>
              </a:buClr>
              <a:buSzTx/>
              <a:tabLst/>
              <a:defRPr/>
            </a:pPr>
            <a:r>
              <a:rPr kumimoji="0" lang="en-GB" sz="140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Calibri" panose="020F0502020204030204" pitchFamily="34" charset="0"/>
              </a:rPr>
              <a:t>Legal aid sites for family law</a:t>
            </a: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en-GB" sz="1200" b="1" i="0" u="none" strike="noStrike" kern="1200" cap="none" spc="0" normalizeH="0" baseline="0" noProof="0" dirty="0">
              <a:ln>
                <a:noFill/>
              </a:ln>
              <a:solidFill>
                <a:srgbClr val="F16024"/>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ts val="1220"/>
              </a:lnSpc>
              <a:spcBef>
                <a:spcPts val="0"/>
              </a:spcBef>
              <a:spcAft>
                <a:spcPts val="0"/>
              </a:spcAft>
              <a:buClr>
                <a:srgbClr val="F16024"/>
              </a:buClr>
              <a:buSzTx/>
              <a:buNone/>
              <a:tabLst/>
              <a:defRPr/>
            </a:pPr>
            <a:r>
              <a:rPr kumimoji="0" lang="en-GB" sz="12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The European e-Justice Portal: Legal aid</a:t>
            </a:r>
          </a:p>
          <a:p>
            <a:pPr marL="0" marR="0" lvl="0" indent="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en-GB" sz="12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indent="0">
              <a:buNone/>
              <a:defRPr/>
            </a:pPr>
            <a:r>
              <a:rPr lang="en-GB" sz="1200" dirty="0"/>
              <a:t>The European e-Justice Portal is conceived as a future electronic one-stop shop in the area of justice. As a first step it strives to make your life easier by providing information on justice systems and improving access to justice throughout the EU, in 23 languages. Below you can find information about how you can apply for legal aid in your country (</a:t>
            </a:r>
            <a:r>
              <a:rPr lang="en-GB" sz="1200" dirty="0">
                <a:hlinkClick r:id="rId2"/>
              </a:rPr>
              <a:t>https://e-justice.europa.eu/topics/taking-legal-action/legal-aid_en</a:t>
            </a:r>
            <a:r>
              <a:rPr lang="en-GB" sz="1200" dirty="0"/>
              <a:t>).</a:t>
            </a:r>
          </a:p>
          <a:p>
            <a:pPr marL="0" indent="0">
              <a:buNone/>
              <a:defRPr/>
            </a:pPr>
            <a:endParaRPr lang="en-GB" sz="1200" dirty="0"/>
          </a:p>
          <a:p>
            <a:pPr marL="0" indent="0">
              <a:buNone/>
              <a:defRPr/>
            </a:pPr>
            <a:endParaRPr lang="en-GB" sz="1200" dirty="0"/>
          </a:p>
          <a:p>
            <a:pPr marL="0" lvl="0" indent="0">
              <a:buNone/>
              <a:defRPr/>
            </a:pPr>
            <a:r>
              <a:rPr lang="en-GB" sz="1200" b="1" dirty="0">
                <a:solidFill>
                  <a:srgbClr val="ED7D31"/>
                </a:solidFill>
                <a:ea typeface="Calibri" panose="020F0502020204030204" pitchFamily="34" charset="0"/>
              </a:rPr>
              <a:t>Find a legal aid adviser or family mediator in the UK</a:t>
            </a:r>
          </a:p>
          <a:p>
            <a:pPr marL="0" lvl="0" indent="0">
              <a:buNone/>
              <a:defRPr/>
            </a:pPr>
            <a:endParaRPr lang="en-GB" sz="1200" b="1" dirty="0">
              <a:solidFill>
                <a:srgbClr val="ED7D31"/>
              </a:solidFill>
              <a:ea typeface="Calibri" panose="020F0502020204030204" pitchFamily="34" charset="0"/>
            </a:endParaRPr>
          </a:p>
          <a:p>
            <a:pPr marL="0" indent="0">
              <a:buNone/>
              <a:defRPr/>
            </a:pPr>
            <a:r>
              <a:rPr lang="en-GB" sz="1200" dirty="0"/>
              <a:t>This service provided by the UK Government can help you find legal aid advisers in England and Wales. They will ask about your problem and finances to work out if you can get legal aid (</a:t>
            </a:r>
            <a:r>
              <a:rPr lang="en-GB" sz="1200" dirty="0">
                <a:hlinkClick r:id="rId3"/>
              </a:rPr>
              <a:t>https://find-legal-advice.justice.gov.uk/</a:t>
            </a:r>
            <a:r>
              <a:rPr lang="en-GB" sz="1200" dirty="0"/>
              <a:t>). </a:t>
            </a:r>
          </a:p>
          <a:p>
            <a:pPr marL="0" indent="0">
              <a:buNone/>
              <a:defRPr/>
            </a:pPr>
            <a:endParaRPr lang="en-GB" sz="1200" dirty="0"/>
          </a:p>
          <a:p>
            <a:pPr marL="0" indent="0">
              <a:buNone/>
              <a:defRPr/>
            </a:pPr>
            <a:endParaRPr lang="en-GB" sz="1200" dirty="0"/>
          </a:p>
          <a:p>
            <a:pPr marL="0" lvl="0" indent="0">
              <a:buNone/>
              <a:defRPr/>
            </a:pPr>
            <a:r>
              <a:rPr lang="en-GB" sz="1200" b="1" dirty="0">
                <a:solidFill>
                  <a:srgbClr val="ED7D31"/>
                </a:solidFill>
                <a:ea typeface="Calibri" panose="020F0502020204030204" pitchFamily="34" charset="0"/>
              </a:rPr>
              <a:t>International family law</a:t>
            </a:r>
          </a:p>
          <a:p>
            <a:pPr marL="0" lvl="0" indent="0">
              <a:buNone/>
              <a:defRPr/>
            </a:pPr>
            <a:endParaRPr lang="en-GB" sz="1200" b="1" dirty="0">
              <a:solidFill>
                <a:srgbClr val="ED7D31"/>
              </a:solidFill>
              <a:ea typeface="Calibri" panose="020F0502020204030204" pitchFamily="34" charset="0"/>
            </a:endParaRPr>
          </a:p>
          <a:p>
            <a:pPr marL="0" indent="0">
              <a:buNone/>
              <a:defRPr/>
            </a:pPr>
            <a:r>
              <a:rPr lang="en-GB" sz="1200" dirty="0"/>
              <a:t>The German Federal Office of Justice offers practical help in cross-border legal conflicts. The assistance offered includes support in making maintenance claims across borders (</a:t>
            </a:r>
            <a:r>
              <a:rPr lang="en-GB" sz="1200" dirty="0">
                <a:hlinkClick r:id="rId4"/>
              </a:rPr>
              <a:t>https://www.bundesjustizamt.de/EN/Topics/FamilyMattersInternational/FamilyMattersInternational_node.html</a:t>
            </a:r>
            <a:r>
              <a:rPr lang="en-GB" sz="1200" dirty="0"/>
              <a:t>).</a:t>
            </a:r>
          </a:p>
          <a:p>
            <a:pPr marL="0" indent="0">
              <a:buNone/>
              <a:defRPr/>
            </a:pPr>
            <a:endParaRPr lang="en-GB" sz="1200" dirty="0"/>
          </a:p>
          <a:p>
            <a:pPr marL="0" indent="0">
              <a:buNone/>
              <a:defRPr/>
            </a:pPr>
            <a:endParaRPr lang="en-GB" sz="1200" dirty="0"/>
          </a:p>
          <a:p>
            <a:pPr marL="0" indent="0">
              <a:buNone/>
              <a:defRPr/>
            </a:pPr>
            <a:endParaRPr lang="en-GB" sz="1200" dirty="0"/>
          </a:p>
          <a:p>
            <a:pPr>
              <a:defRPr/>
            </a:pPr>
            <a:r>
              <a:rPr lang="en-GB" sz="1400" b="1" dirty="0">
                <a:solidFill>
                  <a:srgbClr val="F16024"/>
                </a:solidFill>
              </a:rPr>
              <a:t>Joint financial planning tools</a:t>
            </a:r>
          </a:p>
          <a:p>
            <a:pPr marL="0" indent="0">
              <a:buNone/>
              <a:defRPr/>
            </a:pPr>
            <a:endParaRPr lang="en-GB" sz="1400" b="1" dirty="0">
              <a:solidFill>
                <a:srgbClr val="F16024"/>
              </a:solidFill>
            </a:endParaRPr>
          </a:p>
          <a:p>
            <a:pPr marL="0" lvl="0" indent="0">
              <a:buNone/>
              <a:defRPr/>
            </a:pPr>
            <a:r>
              <a:rPr lang="en-GB" sz="1200" b="1" dirty="0">
                <a:solidFill>
                  <a:srgbClr val="ED7D31"/>
                </a:solidFill>
                <a:ea typeface="Calibri" panose="020F0502020204030204" pitchFamily="34" charset="0"/>
              </a:rPr>
              <a:t>Personal Finance for Couples: Managing Joint Finances</a:t>
            </a:r>
          </a:p>
          <a:p>
            <a:pPr marL="0" lvl="0" indent="0">
              <a:buNone/>
              <a:defRPr/>
            </a:pPr>
            <a:endParaRPr lang="en-GB" sz="1200" b="1" dirty="0">
              <a:solidFill>
                <a:srgbClr val="ED7D31"/>
              </a:solidFill>
              <a:ea typeface="Calibri" panose="020F0502020204030204" pitchFamily="34" charset="0"/>
            </a:endParaRPr>
          </a:p>
          <a:p>
            <a:pPr marL="0" indent="0">
              <a:buNone/>
              <a:defRPr/>
            </a:pPr>
            <a:r>
              <a:rPr lang="en-GB" sz="1200" dirty="0"/>
              <a:t>Whether you’re just married or recently moved in together, now is the time to talk about money. Sound unromantic? Money is a common cause of stress in relationships, and if left unaddressed, it can impact more than just your wallet. Follow these tips to help you manage joint finances in a marriage or partnership (</a:t>
            </a:r>
            <a:r>
              <a:rPr lang="en-GB" sz="1200" dirty="0">
                <a:hlinkClick r:id="rId5"/>
              </a:rPr>
              <a:t>https://dfpi.ca.gov/news/insights/personal-finance-for-couples-managing-joint-finances/</a:t>
            </a:r>
            <a:r>
              <a:rPr lang="en-GB" sz="1200" dirty="0"/>
              <a:t>).</a:t>
            </a:r>
          </a:p>
          <a:p>
            <a:pPr marL="0" indent="0">
              <a:buNone/>
              <a:defRPr/>
            </a:pPr>
            <a:endParaRPr lang="en-GB" sz="1200" dirty="0"/>
          </a:p>
          <a:p>
            <a:pPr marL="0" indent="0">
              <a:buNone/>
              <a:defRPr/>
            </a:pPr>
            <a:endParaRPr lang="en-GB" sz="1200" dirty="0"/>
          </a:p>
          <a:p>
            <a:pPr marL="0" lvl="0" indent="0">
              <a:buNone/>
              <a:defRPr/>
            </a:pPr>
            <a:r>
              <a:rPr lang="en-GB" sz="1200" b="1" dirty="0">
                <a:solidFill>
                  <a:srgbClr val="ED7D31"/>
                </a:solidFill>
                <a:ea typeface="Calibri" panose="020F0502020204030204" pitchFamily="34" charset="0"/>
              </a:rPr>
              <a:t>Financial Planning for Couples: How to Align Financial Goals</a:t>
            </a:r>
          </a:p>
          <a:p>
            <a:pPr marL="0" lvl="0" indent="0">
              <a:buNone/>
              <a:defRPr/>
            </a:pPr>
            <a:endParaRPr lang="en-GB" sz="1200" b="1" dirty="0">
              <a:solidFill>
                <a:srgbClr val="ED7D31"/>
              </a:solidFill>
              <a:ea typeface="Calibri" panose="020F0502020204030204" pitchFamily="34" charset="0"/>
            </a:endParaRPr>
          </a:p>
          <a:p>
            <a:pPr marL="0" indent="0">
              <a:buNone/>
              <a:defRPr/>
            </a:pPr>
            <a:r>
              <a:rPr lang="en-GB" sz="1200" dirty="0"/>
              <a:t>This is a brief and interesting article that will walk you through actionable steps to build a solid financial foundation and align your priorities. In so doing, it will help you realise that when you openly communicate as a couple, and work together on financial goals, you are more likely to achieve them (</a:t>
            </a:r>
            <a:r>
              <a:rPr lang="en-GB" sz="1200" dirty="0">
                <a:hlinkClick r:id="rId6"/>
              </a:rPr>
              <a:t>https://www.lockwealthmanagement.com/financial-planning-for-couples-how-to-align-financial-goals</a:t>
            </a:r>
            <a:r>
              <a:rPr lang="en-GB" sz="1200" dirty="0"/>
              <a:t>). </a:t>
            </a:r>
          </a:p>
          <a:p>
            <a:pPr marL="0" indent="0">
              <a:buNone/>
              <a:defRPr/>
            </a:pPr>
            <a:endParaRPr lang="en-GB" sz="1200" dirty="0"/>
          </a:p>
          <a:p>
            <a:pPr marL="0" indent="0">
              <a:buNone/>
              <a:defRPr/>
            </a:pPr>
            <a:endParaRPr lang="en-GB" sz="1200" dirty="0"/>
          </a:p>
          <a:p>
            <a:pPr marL="0" lvl="0" indent="0">
              <a:buNone/>
              <a:defRPr/>
            </a:pPr>
            <a:r>
              <a:rPr lang="en-GB" sz="1200" b="1" dirty="0">
                <a:solidFill>
                  <a:srgbClr val="ED7D31"/>
                </a:solidFill>
                <a:ea typeface="Calibri" panose="020F0502020204030204" pitchFamily="34" charset="0"/>
              </a:rPr>
              <a:t>Budget planner tool </a:t>
            </a:r>
          </a:p>
          <a:p>
            <a:pPr marL="0" lvl="0" indent="0">
              <a:buNone/>
              <a:defRPr/>
            </a:pPr>
            <a:endParaRPr lang="en-GB" sz="1200" b="1" dirty="0">
              <a:solidFill>
                <a:srgbClr val="ED7D31"/>
              </a:solidFill>
              <a:ea typeface="Calibri" panose="020F0502020204030204" pitchFamily="34" charset="0"/>
            </a:endParaRPr>
          </a:p>
          <a:p>
            <a:pPr marL="0" indent="0">
              <a:buNone/>
              <a:defRPr/>
            </a:pPr>
            <a:r>
              <a:rPr lang="en-GB" sz="1200" dirty="0"/>
              <a:t>This free online tool helps you keep track of your money and suggests ways to improve your finances (</a:t>
            </a:r>
            <a:r>
              <a:rPr lang="en-GB" sz="1200" dirty="0">
                <a:hlinkClick r:id="rId7"/>
              </a:rPr>
              <a:t>https://www.moneyhelper.org.uk/en/everyday-money/budgeting/budget-planner#</a:t>
            </a:r>
            <a:r>
              <a:rPr lang="en-GB" sz="1200" dirty="0"/>
              <a:t>). </a:t>
            </a:r>
          </a:p>
        </p:txBody>
      </p:sp>
      <p:grpSp>
        <p:nvGrpSpPr>
          <p:cNvPr id="87" name="Graphic 2">
            <a:extLst>
              <a:ext uri="{FF2B5EF4-FFF2-40B4-BE49-F238E27FC236}">
                <a16:creationId xmlns:a16="http://schemas.microsoft.com/office/drawing/2014/main" id="{616C1E53-5E31-BA2C-5231-92114BE8AEC2}"/>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10B0A8AE-AF4F-85B2-04E4-72DCC6DAD218}"/>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64DC1C5F-3BC8-E442-9A73-E94671E752CC}"/>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3FC52DE8-2E9A-C837-B685-6BD86A0E0465}"/>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AA16A239-27D2-D0F9-1641-0864AAC05851}"/>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BFCBFADE-CBC7-DD48-B3F6-27528B0E5933}"/>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3AE5780A-B5C7-24D3-AD15-2DBB14ECDE72}"/>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36928FBD-079C-D6A5-8716-7B27E743E7A8}"/>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B834DB69-FCC7-5777-09F0-AAB9AA1BF06A}"/>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D9D24F82-9F81-A374-65BA-BC5E1ABBE239}"/>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C0F4A58E-F44E-AF7B-4CBC-A1E62A801EE8}"/>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15D9E0ED-D3C3-241B-53EB-DDF080CB3C3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A3A824AD-0E9B-3B52-74B0-F0EFC6A45251}"/>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5105A4D-CA1A-807A-7B98-DA91CDFB629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DD3199BE-A9AB-E724-199F-C7EF35921CE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6B23FE84-A486-67A7-906D-60D21BA3223D}"/>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28574EE8-E042-1D37-7C0A-00277C96F27B}"/>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29332374-2736-E004-3CCA-318513BCF80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8D2F2299-E0F3-AF5C-29CB-24AA28FDCA01}"/>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FD477956-B09A-A3B0-B6E6-D5F564AF6F49}"/>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369E2C63-289A-C3B1-AFB4-CF31500665FA}"/>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C632862E-4EAF-256E-2FA7-8C4383B76391}"/>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02C1A4CA-652D-235F-28C6-0455F1E2497E}"/>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2864A9F1-9086-7227-1CF7-BF3AC46CBE9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B70B1639-1147-C242-AE92-9CBEE95446E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21E6D184-B6F5-4491-C43C-A199C91AEEDF}"/>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00BE5084-F910-2974-126D-79E2783C060B}"/>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89AA93CA-FAB7-B5B6-054E-DBF99D3DA235}"/>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229B30AB-5E1D-2332-16BD-8700C7E038C1}"/>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421FE224-5299-742F-2011-DB687BD587D3}"/>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3B2D0DC2-B2B6-425A-6142-0AE07EA8EB21}"/>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6F654483-6361-4D86-150D-7B05AC13CDA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512F6873-0B49-0C69-3CCF-57FB204A8269}"/>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556DB626-4D3C-4559-8FAA-88A81092F65A}"/>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053B239E-3894-8BBD-8AD1-BCD270F6C05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F317F76-3E0B-9A6B-76FA-9C7239767585}"/>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5094166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F39F1-B870-DECA-9D74-DC39802FE68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A1ED6FC-EC44-C665-1A21-55DF2E2CE98B}"/>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DF703C11-1B33-A71B-A3E5-48A496FF9FD9}"/>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006C814-8602-32E6-C35D-960791711B87}"/>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8753913F-DCAE-92E5-184E-A382C0657619}"/>
              </a:ext>
            </a:extLst>
          </p:cNvPr>
          <p:cNvSpPr>
            <a:spLocks noGrp="1"/>
          </p:cNvSpPr>
          <p:nvPr>
            <p:ph type="body" sz="quarter" idx="64"/>
          </p:nvPr>
        </p:nvSpPr>
        <p:spPr>
          <a:xfrm>
            <a:off x="1704812" y="1534330"/>
            <a:ext cx="5198907" cy="8692363"/>
          </a:xfrm>
        </p:spPr>
        <p:txBody>
          <a:bodyPr/>
          <a:lstStyle/>
          <a:p>
            <a:pPr marR="0" lvl="0" algn="l" defTabSz="755934" rtl="0" eaLnBrk="1" fontAlgn="auto" latinLnBrk="0" hangingPunct="1">
              <a:lnSpc>
                <a:spcPts val="1220"/>
              </a:lnSpc>
              <a:spcBef>
                <a:spcPts val="0"/>
              </a:spcBef>
              <a:spcAft>
                <a:spcPts val="0"/>
              </a:spcAft>
              <a:buClr>
                <a:srgbClr val="F16024"/>
              </a:buClr>
              <a:buSzTx/>
              <a:tabLst/>
              <a:defRPr/>
            </a:pPr>
            <a:r>
              <a:rPr kumimoji="0" lang="en-GB" sz="140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Calibri" panose="020F0502020204030204" pitchFamily="34" charset="0"/>
              </a:rPr>
              <a:t>Communication tip sheets</a:t>
            </a: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en-GB" sz="1200" b="1" i="0" u="none" strike="noStrike" kern="1200" cap="none" spc="0" normalizeH="0" baseline="0" noProof="0" dirty="0">
              <a:ln>
                <a:noFill/>
              </a:ln>
              <a:solidFill>
                <a:srgbClr val="F16024"/>
              </a:solidFill>
              <a:effectLst/>
              <a:highlight>
                <a:srgbClr val="FFFF00"/>
              </a:highligh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ts val="1220"/>
              </a:lnSpc>
              <a:spcBef>
                <a:spcPts val="0"/>
              </a:spcBef>
              <a:spcAft>
                <a:spcPts val="0"/>
              </a:spcAft>
              <a:buClr>
                <a:srgbClr val="F16024"/>
              </a:buClr>
              <a:buSzTx/>
              <a:buNone/>
              <a:tabLst/>
              <a:defRPr/>
            </a:pPr>
            <a:r>
              <a:rPr kumimoji="0" lang="en-GB" sz="12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Good communication tip sheet</a:t>
            </a:r>
          </a:p>
          <a:p>
            <a:pPr marL="0" marR="0" lvl="0" indent="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en-GB" sz="12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indent="0">
              <a:buNone/>
              <a:defRPr/>
            </a:pPr>
            <a:r>
              <a:rPr lang="en-GB" sz="1200" dirty="0"/>
              <a:t>This brief, yet succinct, tip sheet, will offer you six great tips for effective communication with your partner (</a:t>
            </a:r>
            <a:r>
              <a:rPr lang="en-GB" sz="1200" dirty="0">
                <a:hlinkClick r:id="rId2"/>
              </a:rPr>
              <a:t>https://www.relationshipsvictoria.org.au/media/z4gdp2pn/good-communication-tip-sheet-21067-web.pdf</a:t>
            </a:r>
            <a:r>
              <a:rPr lang="en-GB" sz="1200" dirty="0"/>
              <a:t>). </a:t>
            </a:r>
          </a:p>
          <a:p>
            <a:pPr marL="0" indent="0">
              <a:buNone/>
              <a:defRPr/>
            </a:pPr>
            <a:endParaRPr lang="en-GB" sz="1200" dirty="0">
              <a:highlight>
                <a:srgbClr val="FFFF00"/>
              </a:highlight>
            </a:endParaRPr>
          </a:p>
          <a:p>
            <a:pPr marL="0" indent="0">
              <a:buNone/>
              <a:defRPr/>
            </a:pPr>
            <a:endParaRPr lang="en-GB" sz="1200" dirty="0">
              <a:highlight>
                <a:srgbClr val="FFFF00"/>
              </a:highlight>
            </a:endParaRPr>
          </a:p>
          <a:p>
            <a:pPr marL="0" lvl="0" indent="0">
              <a:buNone/>
              <a:defRPr/>
            </a:pPr>
            <a:r>
              <a:rPr lang="en-GB" sz="1200" b="1" dirty="0">
                <a:solidFill>
                  <a:srgbClr val="ED7D31"/>
                </a:solidFill>
                <a:ea typeface="Calibri" panose="020F0502020204030204" pitchFamily="34" charset="0"/>
              </a:rPr>
              <a:t>Setting Boundaries worksheet</a:t>
            </a:r>
          </a:p>
          <a:p>
            <a:pPr marL="0" lvl="0" indent="0">
              <a:buNone/>
              <a:defRPr/>
            </a:pPr>
            <a:endParaRPr lang="en-GB" sz="1200" b="1" dirty="0">
              <a:solidFill>
                <a:srgbClr val="ED7D31"/>
              </a:solidFill>
              <a:ea typeface="Calibri" panose="020F0502020204030204" pitchFamily="34" charset="0"/>
            </a:endParaRPr>
          </a:p>
          <a:p>
            <a:pPr marL="0" indent="0">
              <a:buNone/>
              <a:defRPr/>
            </a:pPr>
            <a:r>
              <a:rPr lang="en-GB" sz="1200" dirty="0"/>
              <a:t>The Setting Boundaries worksheet will help you set healthier boundaries within your relationship by encouraging you to reflect on several key areas, including: why boundaries are important; ways to say “no” to things; how to set boundaries effectively, but respectfully. The worksheet also includes a practice-based section that asks you to share the exact language you would use to communicate a boundary in a variety of scenarios (</a:t>
            </a:r>
            <a:r>
              <a:rPr lang="en-GB" sz="1200" dirty="0">
                <a:hlinkClick r:id="rId3"/>
              </a:rPr>
              <a:t>https://www.therapistaid.com/therapy-worksheet/setting-boundaries</a:t>
            </a:r>
            <a:r>
              <a:rPr lang="en-GB" sz="1200" dirty="0"/>
              <a:t>). </a:t>
            </a:r>
          </a:p>
          <a:p>
            <a:pPr marL="0" indent="0">
              <a:buNone/>
              <a:defRPr/>
            </a:pPr>
            <a:endParaRPr lang="en-GB" sz="1200" dirty="0"/>
          </a:p>
          <a:p>
            <a:pPr marL="0" indent="0">
              <a:buNone/>
              <a:defRPr/>
            </a:pPr>
            <a:endParaRPr lang="en-GB" sz="1200" dirty="0"/>
          </a:p>
          <a:p>
            <a:pPr marL="0" lvl="0" indent="0">
              <a:buNone/>
              <a:defRPr/>
            </a:pPr>
            <a:r>
              <a:rPr lang="en-GB" sz="1200" b="1" dirty="0">
                <a:solidFill>
                  <a:srgbClr val="ED7D31"/>
                </a:solidFill>
                <a:ea typeface="Calibri" panose="020F0502020204030204" pitchFamily="34" charset="0"/>
              </a:rPr>
              <a:t>Relationship Tip Sheets</a:t>
            </a:r>
          </a:p>
          <a:p>
            <a:pPr marL="0" lvl="0" indent="0">
              <a:buNone/>
              <a:defRPr/>
            </a:pPr>
            <a:endParaRPr lang="en-GB" sz="1200" b="1" dirty="0">
              <a:solidFill>
                <a:srgbClr val="ED7D31"/>
              </a:solidFill>
              <a:ea typeface="Calibri" panose="020F0502020204030204" pitchFamily="34" charset="0"/>
            </a:endParaRPr>
          </a:p>
          <a:p>
            <a:pPr marL="0" indent="0">
              <a:buNone/>
              <a:defRPr/>
            </a:pPr>
            <a:r>
              <a:rPr lang="en-GB" sz="1200" i="1" dirty="0"/>
              <a:t>Relationships Australia WA </a:t>
            </a:r>
            <a:r>
              <a:rPr lang="en-GB" sz="1200" dirty="0"/>
              <a:t>has developed a range of tips to help support you during difficult times within your relationship. It is a free source that supports couples to navigate important life’s challenges (</a:t>
            </a:r>
            <a:r>
              <a:rPr lang="en-GB" sz="1200" dirty="0">
                <a:hlinkClick r:id="rId4"/>
              </a:rPr>
              <a:t>https://www.relationshipswa.org.au/resources/tip-sheets/relationship-tip-sheets</a:t>
            </a:r>
            <a:r>
              <a:rPr lang="en-GB" sz="1200" dirty="0"/>
              <a:t>). </a:t>
            </a:r>
          </a:p>
        </p:txBody>
      </p:sp>
      <p:grpSp>
        <p:nvGrpSpPr>
          <p:cNvPr id="87" name="Graphic 2">
            <a:extLst>
              <a:ext uri="{FF2B5EF4-FFF2-40B4-BE49-F238E27FC236}">
                <a16:creationId xmlns:a16="http://schemas.microsoft.com/office/drawing/2014/main" id="{36702283-5613-3363-CE7F-6A5551ADA321}"/>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3F7CCAD2-AF83-8A43-1583-58F21B055B33}"/>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10EB29E1-44D8-2B2F-E200-5DD5E1D7DC33}"/>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05BDC246-DFB1-BBF1-B889-2BA87868ED04}"/>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EA1D3829-19DE-35C0-41CF-1EB9353CACEC}"/>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3EE00311-D4D9-4F3B-18E3-303E191DD4AA}"/>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D505D0EB-9D3E-8A2E-FB98-CEC7DE53C078}"/>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A3086FD9-3D7F-5638-7F32-DB0ED6759B13}"/>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C5B86DAE-B90B-897D-B8B4-AD59F443372A}"/>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EAB48A31-EFEE-C651-4633-38F184450CE6}"/>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143AF50A-7962-32ED-B9C5-E59E7DCE724D}"/>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A98D4906-4822-DB26-C93B-E50925FE2054}"/>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F6E8A8FF-A878-DFEE-8A69-6D71634736B5}"/>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7EDFF928-71CC-EE6B-F5B2-FFB3739ABF90}"/>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4810BC81-7694-C3E8-3766-A1466AC6AE61}"/>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7357CFA1-C267-E6B6-DE82-1217BA49C671}"/>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DDDACF47-959A-7D05-3465-13CD3B1610E9}"/>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A5489DB5-AF38-8F12-E7A9-816013D384CE}"/>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E686BC85-3017-7549-C727-F5BC09145949}"/>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AB645D40-3910-26D2-B6A2-AADDB3A1DC45}"/>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ED501FCC-A77A-A085-B82B-D9F564BE8511}"/>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6EBD2DC7-6176-1AE8-9827-51745817B43F}"/>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F9FAEF9C-1B4B-90C9-DB95-0046E407D0D8}"/>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30390596-0986-548C-240A-5CEC0FAA178E}"/>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DC2B9214-EC70-62EE-9431-F8880AA0EE21}"/>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5765EED1-EBDB-7B8F-E981-04BC770F460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0C292E04-DBA6-576C-F366-46A3332F2298}"/>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FFB46F48-586F-4FF2-E364-18A32CF0654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B9CEF17E-A664-05F7-9A18-5643589B4E63}"/>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08ABBBE7-9F52-7DA7-00C6-5116247DCCF6}"/>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DBD51BC8-5176-3446-AEF7-646E93F239D2}"/>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B5B62D44-B303-5A8C-0DAD-2E4B6CB0C892}"/>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8398AC62-816E-40E0-DE20-DD446B7512E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CCEF7250-9835-440A-72C0-3C624FD9FE65}"/>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1EB51F3C-D586-D296-B5F2-B42A77813C4E}"/>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DE3C0510-E0A1-8E74-57D7-13272D2DDD38}"/>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37418326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36255-C92C-891F-42E9-FC7E49D6451B}"/>
            </a:ext>
          </a:extLst>
        </p:cNvPr>
        <p:cNvGrpSpPr/>
        <p:nvPr/>
      </p:nvGrpSpPr>
      <p:grpSpPr>
        <a:xfrm>
          <a:off x="0" y="0"/>
          <a:ext cx="0" cy="0"/>
          <a:chOff x="0" y="0"/>
          <a:chExt cx="0" cy="0"/>
        </a:xfrm>
      </p:grpSpPr>
      <p:sp>
        <p:nvSpPr>
          <p:cNvPr id="26" name="Text Placeholder 25">
            <a:extLst>
              <a:ext uri="{FF2B5EF4-FFF2-40B4-BE49-F238E27FC236}">
                <a16:creationId xmlns:a16="http://schemas.microsoft.com/office/drawing/2014/main" id="{1BA36F0E-4DC0-3A67-CA2A-9F8D42605E0E}"/>
              </a:ext>
            </a:extLst>
          </p:cNvPr>
          <p:cNvSpPr>
            <a:spLocks noGrp="1"/>
          </p:cNvSpPr>
          <p:nvPr>
            <p:ph type="body" sz="quarter" idx="60"/>
          </p:nvPr>
        </p:nvSpPr>
        <p:spPr/>
        <p:txBody>
          <a:bodyPr/>
          <a:lstStyle/>
          <a:p>
            <a:r>
              <a:rPr lang="en-US" dirty="0"/>
              <a:t>04</a:t>
            </a:r>
          </a:p>
        </p:txBody>
      </p:sp>
      <p:sp>
        <p:nvSpPr>
          <p:cNvPr id="27" name="Rectangle 26">
            <a:extLst>
              <a:ext uri="{FF2B5EF4-FFF2-40B4-BE49-F238E27FC236}">
                <a16:creationId xmlns:a16="http://schemas.microsoft.com/office/drawing/2014/main" id="{C9321519-6980-CB5F-6EEF-F2BC7FBC9F30}"/>
              </a:ext>
            </a:extLst>
          </p:cNvPr>
          <p:cNvSpPr/>
          <p:nvPr/>
        </p:nvSpPr>
        <p:spPr>
          <a:xfrm>
            <a:off x="2777891" y="4910405"/>
            <a:ext cx="3025691"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8" name="TextBox 27">
            <a:extLst>
              <a:ext uri="{FF2B5EF4-FFF2-40B4-BE49-F238E27FC236}">
                <a16:creationId xmlns:a16="http://schemas.microsoft.com/office/drawing/2014/main" id="{A970A281-E5CD-5565-FC5F-64B85DEAEA2E}"/>
              </a:ext>
            </a:extLst>
          </p:cNvPr>
          <p:cNvSpPr txBox="1"/>
          <p:nvPr/>
        </p:nvSpPr>
        <p:spPr>
          <a:xfrm>
            <a:off x="2909998" y="4890088"/>
            <a:ext cx="2707536"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WOMEN IN</a:t>
            </a:r>
          </a:p>
        </p:txBody>
      </p:sp>
      <p:sp>
        <p:nvSpPr>
          <p:cNvPr id="29" name="Rectangle 28">
            <a:extLst>
              <a:ext uri="{FF2B5EF4-FFF2-40B4-BE49-F238E27FC236}">
                <a16:creationId xmlns:a16="http://schemas.microsoft.com/office/drawing/2014/main" id="{AF854748-37B4-6CFD-6B2D-2D0807256AAE}"/>
              </a:ext>
            </a:extLst>
          </p:cNvPr>
          <p:cNvSpPr/>
          <p:nvPr/>
        </p:nvSpPr>
        <p:spPr>
          <a:xfrm>
            <a:off x="2777891" y="5587495"/>
            <a:ext cx="3296338"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30" name="TextBox 29">
            <a:extLst>
              <a:ext uri="{FF2B5EF4-FFF2-40B4-BE49-F238E27FC236}">
                <a16:creationId xmlns:a16="http://schemas.microsoft.com/office/drawing/2014/main" id="{8B5D9E30-49B7-8A67-B440-6DE7DCDCE2D4}"/>
              </a:ext>
            </a:extLst>
          </p:cNvPr>
          <p:cNvSpPr txBox="1"/>
          <p:nvPr/>
        </p:nvSpPr>
        <p:spPr>
          <a:xfrm>
            <a:off x="2909998" y="5567178"/>
            <a:ext cx="3277692"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LATE CAREER </a:t>
            </a:r>
          </a:p>
        </p:txBody>
      </p:sp>
    </p:spTree>
    <p:extLst>
      <p:ext uri="{BB962C8B-B14F-4D97-AF65-F5344CB8AC3E}">
        <p14:creationId xmlns:p14="http://schemas.microsoft.com/office/powerpoint/2010/main" val="13992756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31BF5-25FE-E1D5-CA1C-D0DE86928A5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D394904-0D30-B256-30BE-D21AFA929D2C}"/>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5E07FCE2-13EB-E3A0-35E7-70F7CED20209}"/>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2972928-2454-CF6F-0EC3-32A9573B720D}"/>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2000BA94-2871-DDE3-CC21-BCAF16FEA177}"/>
              </a:ext>
            </a:extLst>
          </p:cNvPr>
          <p:cNvSpPr>
            <a:spLocks noGrp="1"/>
          </p:cNvSpPr>
          <p:nvPr>
            <p:ph type="body" sz="quarter" idx="64"/>
          </p:nvPr>
        </p:nvSpPr>
        <p:spPr>
          <a:xfrm>
            <a:off x="1704813" y="1534332"/>
            <a:ext cx="5238428" cy="2205564"/>
          </a:xfrm>
        </p:spPr>
        <p:txBody>
          <a:bodyPr/>
          <a:lstStyle/>
          <a:p>
            <a:pPr marL="0" indent="0">
              <a:buNone/>
            </a:pPr>
            <a:r>
              <a:rPr lang="en-US" sz="1400" b="1" dirty="0">
                <a:solidFill>
                  <a:srgbClr val="D38CBC"/>
                </a:solidFill>
              </a:rPr>
              <a:t>Introduction</a:t>
            </a:r>
          </a:p>
          <a:p>
            <a:pPr marL="0" indent="0">
              <a:buNone/>
            </a:pPr>
            <a:endParaRPr lang="en-US" sz="1400" b="1" dirty="0"/>
          </a:p>
          <a:p>
            <a:pPr marL="0" indent="0">
              <a:buNone/>
            </a:pPr>
            <a:r>
              <a:rPr lang="en-GB" sz="1200" dirty="0"/>
              <a:t>Late career is a period marked by increased reflection, shifting priorities, and preparation for financial transitions such as retirement, changes in household composition, or potential health-related expenses. For many women, this phase brings increased awareness of financial vulnerabilities accumulated over decades, particularly if earlier partnership arrangements limited their participation in decision-making or reduced their earning potential. </a:t>
            </a:r>
          </a:p>
          <a:p>
            <a:pPr marL="0" indent="0">
              <a:buNone/>
            </a:pPr>
            <a:endParaRPr lang="en-GB" sz="1200" dirty="0"/>
          </a:p>
          <a:p>
            <a:pPr marL="0" indent="0">
              <a:buNone/>
            </a:pPr>
            <a:r>
              <a:rPr lang="en-GB" sz="1200" dirty="0"/>
              <a:t>Women entering late adulthood may encounter several pivotal challenges: reassessing pension adequacy, navigating widowhood or divorce, understanding complex financial products, and managing joint assets accumulated over a lifetime. At the same time, this stage presents opportunities to renegotiate financial autonomy, clarify legal arrangements, and ensure economic security for later life.</a:t>
            </a:r>
            <a:endParaRPr lang="en-US" sz="1200" dirty="0"/>
          </a:p>
          <a:p>
            <a:pPr marL="0" indent="0">
              <a:buNone/>
            </a:pPr>
            <a:endParaRPr lang="en-US" sz="1200" dirty="0"/>
          </a:p>
          <a:p>
            <a:pPr marL="0" indent="0">
              <a:buNone/>
            </a:pPr>
            <a:endParaRPr lang="en-GB" sz="1200" dirty="0"/>
          </a:p>
        </p:txBody>
      </p:sp>
      <p:cxnSp>
        <p:nvCxnSpPr>
          <p:cNvPr id="19" name="Straight Connector 18">
            <a:extLst>
              <a:ext uri="{FF2B5EF4-FFF2-40B4-BE49-F238E27FC236}">
                <a16:creationId xmlns:a16="http://schemas.microsoft.com/office/drawing/2014/main" id="{C8B36576-DF1D-796F-EF2C-2D3FEE429B92}"/>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0D3FD9D7-DC51-5A7B-4CCB-31C69CEEE79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08B175B2-DF00-CE02-30A0-63DCD7CC838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C72C2F18-B7DE-1FD4-6936-5FEFEEF3D042}"/>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1E4EDBB-269F-8CEA-0ACF-E2D020D8521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AAAD527C-3A36-3C45-54DA-5901A0E76A61}"/>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27F142A1-AE9C-341F-B843-2DC732B79DA6}"/>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4AF6317C-8F85-CD7B-E318-F18FB6F0F0A2}"/>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4D65898A-C696-CB4B-8E5E-F3DD4EEAE4E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1CB7663D-F20D-678B-2867-C63BE92A41F5}"/>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D88DFCB7-E405-7FAF-4170-28FFB80750A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2" name="Text Placeholder 7">
            <a:extLst>
              <a:ext uri="{FF2B5EF4-FFF2-40B4-BE49-F238E27FC236}">
                <a16:creationId xmlns:a16="http://schemas.microsoft.com/office/drawing/2014/main" id="{0AA43D3F-FCEA-8277-4189-1CF220644A31}"/>
              </a:ext>
            </a:extLst>
          </p:cNvPr>
          <p:cNvSpPr txBox="1">
            <a:spLocks/>
          </p:cNvSpPr>
          <p:nvPr/>
        </p:nvSpPr>
        <p:spPr>
          <a:xfrm>
            <a:off x="1704812" y="6636625"/>
            <a:ext cx="5238428" cy="2708792"/>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D38CBC"/>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sz="1400" b="1" dirty="0">
              <a:solidFill>
                <a:srgbClr val="D38CBC"/>
              </a:solidFill>
            </a:endParaRPr>
          </a:p>
          <a:p>
            <a:pPr marL="0" indent="0">
              <a:buFont typeface="Arial" panose="020B0604020202020204" pitchFamily="34" charset="0"/>
              <a:buNone/>
            </a:pPr>
            <a:r>
              <a:rPr lang="en-GB" sz="1200" dirty="0"/>
              <a:t>Women in late career may also face the ethical and logistical complexities of providing financial support to adult children or elderly parents. Such responsibilities can complicate partnership finances, particularly when partners disagree about resource allocation or risk tolerance. </a:t>
            </a:r>
          </a:p>
          <a:p>
            <a:pPr marL="0" indent="0">
              <a:buFont typeface="Arial" panose="020B0604020202020204" pitchFamily="34" charset="0"/>
              <a:buNone/>
            </a:pPr>
            <a:endParaRPr lang="en-GB" sz="1200" dirty="0"/>
          </a:p>
          <a:p>
            <a:pPr marL="0" indent="0">
              <a:buFont typeface="Arial" panose="020B0604020202020204" pitchFamily="34" charset="0"/>
              <a:buNone/>
            </a:pPr>
            <a:r>
              <a:rPr lang="en-GB" sz="1200" dirty="0"/>
              <a:t>Therefore, transparent communication becomes essential to balance intergenerational support with personal security. Furthermore, as retirement approaches, couples must make joint decisions about asset distribution, healthcare planning, and long-term care arrangements. Gendered norms may still influence these discussions; women might hesitate to assert preferences or question financial decisions out of habit or emotional considerations. </a:t>
            </a:r>
          </a:p>
          <a:p>
            <a:pPr marL="0" indent="0">
              <a:buFont typeface="Arial" panose="020B0604020202020204" pitchFamily="34" charset="0"/>
              <a:buNone/>
            </a:pPr>
            <a:endParaRPr lang="en-GB" sz="1200" dirty="0"/>
          </a:p>
          <a:p>
            <a:pPr marL="0" indent="0">
              <a:buFont typeface="Arial" panose="020B0604020202020204" pitchFamily="34" charset="0"/>
              <a:buNone/>
            </a:pPr>
            <a:r>
              <a:rPr lang="en-GB" sz="1200" dirty="0"/>
              <a:t>Empowerment at this stage requires strengthening financial literacy, engaging directly with advisors, and affirming one’s right to participate fully in financial governance within the partnership.</a:t>
            </a:r>
          </a:p>
          <a:p>
            <a:pPr marL="0" indent="0">
              <a:buFont typeface="Arial" panose="020B0604020202020204" pitchFamily="34" charset="0"/>
              <a:buNone/>
            </a:pPr>
            <a:endParaRPr lang="en-US" sz="1200" dirty="0"/>
          </a:p>
          <a:p>
            <a:pPr marL="0" indent="0">
              <a:buFont typeface="Arial" panose="020B0604020202020204" pitchFamily="34" charset="0"/>
              <a:buNone/>
            </a:pPr>
            <a:endParaRPr lang="en-GB" sz="1200" dirty="0"/>
          </a:p>
        </p:txBody>
      </p:sp>
      <p:sp>
        <p:nvSpPr>
          <p:cNvPr id="9" name="Rounded Rectangle 67">
            <a:extLst>
              <a:ext uri="{FF2B5EF4-FFF2-40B4-BE49-F238E27FC236}">
                <a16:creationId xmlns:a16="http://schemas.microsoft.com/office/drawing/2014/main" id="{440E3D8D-AE79-E67A-BD4B-CA512D1FB4F1}"/>
              </a:ext>
            </a:extLst>
          </p:cNvPr>
          <p:cNvSpPr/>
          <p:nvPr/>
        </p:nvSpPr>
        <p:spPr>
          <a:xfrm>
            <a:off x="1704812" y="4243123"/>
            <a:ext cx="3872640" cy="2205565"/>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151F61AA-2067-5721-D1E9-57B05A13AACF}"/>
              </a:ext>
            </a:extLst>
          </p:cNvPr>
          <p:cNvSpPr txBox="1">
            <a:spLocks/>
          </p:cNvSpPr>
          <p:nvPr/>
        </p:nvSpPr>
        <p:spPr>
          <a:xfrm>
            <a:off x="1804167" y="4386892"/>
            <a:ext cx="3673929" cy="2249733"/>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D38CBC"/>
                </a:solidFill>
              </a:rPr>
              <a:t>Learning Objectives:</a:t>
            </a:r>
          </a:p>
          <a:p>
            <a:pPr marL="0" indent="0">
              <a:buNone/>
            </a:pPr>
            <a:endParaRPr lang="en-GB" sz="1200" dirty="0"/>
          </a:p>
          <a:p>
            <a:pPr lvl="0">
              <a:buClr>
                <a:srgbClr val="D38CBC"/>
              </a:buClr>
            </a:pPr>
            <a:r>
              <a:rPr lang="en-GB" sz="1200" dirty="0"/>
              <a:t>Review legacy planning with a partner or independently.</a:t>
            </a:r>
          </a:p>
          <a:p>
            <a:pPr lvl="0">
              <a:buClr>
                <a:srgbClr val="D38CBC"/>
              </a:buClr>
            </a:pPr>
            <a:endParaRPr lang="en-GB" sz="1200" dirty="0"/>
          </a:p>
          <a:p>
            <a:pPr lvl="0">
              <a:buClr>
                <a:srgbClr val="D38CBC"/>
              </a:buClr>
            </a:pPr>
            <a:r>
              <a:rPr lang="en-GB" sz="1200" dirty="0"/>
              <a:t>Navigate widowhood or solo living with financial clarity.</a:t>
            </a:r>
          </a:p>
          <a:p>
            <a:pPr lvl="0">
              <a:buClr>
                <a:srgbClr val="D38CBC"/>
              </a:buClr>
            </a:pPr>
            <a:endParaRPr lang="en-GB" sz="1200" dirty="0"/>
          </a:p>
          <a:p>
            <a:pPr lvl="0">
              <a:buClr>
                <a:srgbClr val="D38CBC"/>
              </a:buClr>
            </a:pPr>
            <a:r>
              <a:rPr lang="en-GB" sz="1200" dirty="0"/>
              <a:t>Protect assets and understand inheritance issues.</a:t>
            </a:r>
          </a:p>
          <a:p>
            <a:pPr lvl="0">
              <a:buClr>
                <a:srgbClr val="D38CBC"/>
              </a:buClr>
            </a:pPr>
            <a:endParaRPr lang="en-GB" sz="1200" dirty="0"/>
          </a:p>
          <a:p>
            <a:pPr lvl="0">
              <a:buClr>
                <a:srgbClr val="D38CBC"/>
              </a:buClr>
            </a:pPr>
            <a:r>
              <a:rPr lang="en-GB" sz="1200" dirty="0"/>
              <a:t>Strengthen autonomy after years of financial interdependence.</a:t>
            </a:r>
          </a:p>
          <a:p>
            <a:pPr lvl="0">
              <a:buClr>
                <a:srgbClr val="D38CBC"/>
              </a:buClr>
            </a:pPr>
            <a:endParaRPr lang="en-GB" sz="1200" dirty="0"/>
          </a:p>
        </p:txBody>
      </p:sp>
    </p:spTree>
    <p:extLst>
      <p:ext uri="{BB962C8B-B14F-4D97-AF65-F5344CB8AC3E}">
        <p14:creationId xmlns:p14="http://schemas.microsoft.com/office/powerpoint/2010/main" val="36689512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75A74-97A7-8956-2E61-1FD6C41B702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51785F4-C4F8-F364-4B41-1CA7AA235AA2}"/>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B0B150A0-C236-7439-C01D-C54F8DEEB059}"/>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68E62BF1-7CE3-C60E-8C12-79DE027125D6}"/>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FBFD9356-8E0E-BC98-915B-45F5B24CA988}"/>
              </a:ext>
            </a:extLst>
          </p:cNvPr>
          <p:cNvSpPr>
            <a:spLocks noGrp="1"/>
          </p:cNvSpPr>
          <p:nvPr>
            <p:ph type="body" sz="quarter" idx="64"/>
          </p:nvPr>
        </p:nvSpPr>
        <p:spPr>
          <a:xfrm>
            <a:off x="1704813" y="1534332"/>
            <a:ext cx="5238428" cy="2205564"/>
          </a:xfrm>
        </p:spPr>
        <p:txBody>
          <a:bodyPr/>
          <a:lstStyle/>
          <a:p>
            <a:pPr marL="0" indent="0">
              <a:buNone/>
            </a:pPr>
            <a:r>
              <a:rPr lang="en-GB" sz="1400" b="1" dirty="0">
                <a:solidFill>
                  <a:srgbClr val="D38CBC"/>
                </a:solidFill>
              </a:rPr>
              <a:t>Reassessing Financial Security and Readiness</a:t>
            </a:r>
          </a:p>
          <a:p>
            <a:pPr marL="0" indent="0">
              <a:buNone/>
            </a:pPr>
            <a:endParaRPr lang="en-US" sz="1400" b="1" dirty="0"/>
          </a:p>
          <a:p>
            <a:pPr marL="0" indent="0">
              <a:buNone/>
            </a:pPr>
            <a:r>
              <a:rPr lang="en-GB" sz="1200" dirty="0"/>
              <a:t>Financial dynamics in late career often reveal the long-term consequences of previous partnership patterns. For women who experienced career interruptions, part-time employment, or limited involvement in financial planning, retirement may expose gaps in pensions, savings, or knowledge. </a:t>
            </a:r>
          </a:p>
          <a:p>
            <a:pPr marL="0" indent="0">
              <a:buNone/>
            </a:pPr>
            <a:endParaRPr lang="en-GB" sz="1200" dirty="0"/>
          </a:p>
          <a:p>
            <a:pPr marL="0" indent="0">
              <a:buNone/>
            </a:pPr>
            <a:r>
              <a:rPr lang="en-GB" sz="1200" dirty="0"/>
              <a:t>This can generate anxiety, especially when one partner historically managed financial information, leaving the other dependent on their knowledge and organisational systems.</a:t>
            </a:r>
          </a:p>
          <a:p>
            <a:pPr marL="0" indent="0">
              <a:buNone/>
            </a:pPr>
            <a:endParaRPr lang="en-GB" sz="1200" dirty="0"/>
          </a:p>
          <a:p>
            <a:pPr marL="0" indent="0">
              <a:buNone/>
            </a:pPr>
            <a:r>
              <a:rPr lang="en-GB" sz="1200" dirty="0"/>
              <a:t>This stage also involves an important emotional dimension: confronting the reality of aging, dependency, and the potential loss of a partner often reshapes attitudes toward financial preparedness.</a:t>
            </a:r>
          </a:p>
          <a:p>
            <a:pPr marL="0" indent="0">
              <a:buNone/>
            </a:pPr>
            <a:endParaRPr lang="en-GB" sz="1200" dirty="0"/>
          </a:p>
          <a:p>
            <a:pPr marL="0" indent="0">
              <a:buNone/>
            </a:pPr>
            <a:endParaRPr lang="en-US" sz="1200" dirty="0"/>
          </a:p>
          <a:p>
            <a:pPr marL="0" indent="0">
              <a:buNone/>
            </a:pPr>
            <a:endParaRPr lang="en-US" sz="1200" dirty="0"/>
          </a:p>
          <a:p>
            <a:pPr marL="0" indent="0">
              <a:buNone/>
            </a:pPr>
            <a:endParaRPr lang="en-GB" sz="1200" dirty="0"/>
          </a:p>
        </p:txBody>
      </p:sp>
      <p:cxnSp>
        <p:nvCxnSpPr>
          <p:cNvPr id="19" name="Straight Connector 18">
            <a:extLst>
              <a:ext uri="{FF2B5EF4-FFF2-40B4-BE49-F238E27FC236}">
                <a16:creationId xmlns:a16="http://schemas.microsoft.com/office/drawing/2014/main" id="{1300D1BD-2DD6-C518-30E5-79CA83F36C0D}"/>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C95D294-F2EE-B8E0-76CD-109E585A296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56D4C632-174D-D445-855E-EB1792CD508F}"/>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ADCFC914-073E-29B0-5513-8729DA388A8D}"/>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05098C9D-25BC-08B7-3BB0-F3E113ED09BB}"/>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FAE64EA5-526E-EC3F-4781-EFAB9D0C19B1}"/>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FA07C7FC-8B4F-41DF-E71C-CEBEB8CB1270}"/>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39352FB4-59DE-37C1-6757-025204148CA5}"/>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8AAF7013-7849-D44E-08FC-4BD4597B646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E8072286-3263-2C3E-89FC-F575F3F33613}"/>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9349E232-3A73-590C-4488-3E3957F743FB}"/>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9" name="Rounded Rectangle 67">
            <a:extLst>
              <a:ext uri="{FF2B5EF4-FFF2-40B4-BE49-F238E27FC236}">
                <a16:creationId xmlns:a16="http://schemas.microsoft.com/office/drawing/2014/main" id="{BBD8107B-0F98-2298-B9E2-97AB12F29733}"/>
              </a:ext>
            </a:extLst>
          </p:cNvPr>
          <p:cNvSpPr/>
          <p:nvPr/>
        </p:nvSpPr>
        <p:spPr>
          <a:xfrm>
            <a:off x="1704812" y="4502361"/>
            <a:ext cx="5238428" cy="3896055"/>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35472AF0-FC25-A7BF-34AC-98EF522BA477}"/>
              </a:ext>
            </a:extLst>
          </p:cNvPr>
          <p:cNvSpPr txBox="1">
            <a:spLocks/>
          </p:cNvSpPr>
          <p:nvPr/>
        </p:nvSpPr>
        <p:spPr>
          <a:xfrm>
            <a:off x="1967414" y="4848724"/>
            <a:ext cx="4716850" cy="3371732"/>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D38CBC"/>
                </a:solidFill>
              </a:rPr>
              <a:t>Key priorities for women at this stage include:</a:t>
            </a:r>
          </a:p>
          <a:p>
            <a:pPr marL="0" indent="0">
              <a:buNone/>
            </a:pPr>
            <a:endParaRPr lang="en-GB" sz="1200" dirty="0"/>
          </a:p>
          <a:p>
            <a:pPr marL="0" lvl="0" indent="0">
              <a:buClr>
                <a:srgbClr val="D38CBC"/>
              </a:buClr>
              <a:buNone/>
            </a:pPr>
            <a:r>
              <a:rPr lang="en-GB" sz="1200" dirty="0">
                <a:solidFill>
                  <a:srgbClr val="D38CBC"/>
                </a:solidFill>
              </a:rPr>
              <a:t>•</a:t>
            </a:r>
            <a:r>
              <a:rPr lang="en-GB" sz="1200" dirty="0"/>
              <a:t> Assessing pension benefits and identifying potential shortfalls, in order to understand whether expected income will be sufficient to meet living costs and maintain financial independence in retirement.</a:t>
            </a:r>
          </a:p>
          <a:p>
            <a:pPr marL="0" lvl="0" indent="0">
              <a:buClr>
                <a:srgbClr val="D38CBC"/>
              </a:buClr>
              <a:buNone/>
            </a:pPr>
            <a:endParaRPr lang="en-GB" sz="1200" dirty="0"/>
          </a:p>
          <a:p>
            <a:pPr marL="0" lvl="0" indent="0">
              <a:buClr>
                <a:srgbClr val="D38CBC"/>
              </a:buClr>
              <a:buNone/>
            </a:pPr>
            <a:r>
              <a:rPr lang="en-GB" sz="1200" dirty="0">
                <a:solidFill>
                  <a:srgbClr val="D38CBC"/>
                </a:solidFill>
              </a:rPr>
              <a:t>•</a:t>
            </a:r>
            <a:r>
              <a:rPr lang="en-GB" sz="1200" dirty="0"/>
              <a:t> Understanding both shared and individual assets, including property, savings, investments, and entitlements, so that financial ownership and access are clear and transparent.</a:t>
            </a:r>
          </a:p>
          <a:p>
            <a:pPr marL="0" lvl="0" indent="0">
              <a:buClr>
                <a:srgbClr val="D38CBC"/>
              </a:buClr>
              <a:buNone/>
            </a:pPr>
            <a:endParaRPr lang="en-GB" sz="1200" dirty="0"/>
          </a:p>
          <a:p>
            <a:pPr marL="0" lvl="0" indent="0">
              <a:buClr>
                <a:srgbClr val="D38CBC"/>
              </a:buClr>
              <a:buNone/>
            </a:pPr>
            <a:r>
              <a:rPr lang="en-GB" sz="1200" dirty="0">
                <a:solidFill>
                  <a:srgbClr val="D38CBC"/>
                </a:solidFill>
              </a:rPr>
              <a:t>•</a:t>
            </a:r>
            <a:r>
              <a:rPr lang="en-GB" sz="1200" dirty="0"/>
              <a:t> Preparing for the possibility of widowhood or reduced household income, by considering how finances would be managed independently and what adjustments might be required.</a:t>
            </a:r>
          </a:p>
          <a:p>
            <a:pPr marL="0" lvl="0" indent="0">
              <a:buClr>
                <a:srgbClr val="D38CBC"/>
              </a:buClr>
              <a:buNone/>
            </a:pPr>
            <a:endParaRPr lang="en-GB" sz="1200" dirty="0"/>
          </a:p>
          <a:p>
            <a:pPr marL="0" lvl="0" indent="0">
              <a:buClr>
                <a:srgbClr val="D38CBC"/>
              </a:buClr>
              <a:buNone/>
            </a:pPr>
            <a:r>
              <a:rPr lang="en-GB" sz="1200" dirty="0">
                <a:solidFill>
                  <a:srgbClr val="D38CBC"/>
                </a:solidFill>
              </a:rPr>
              <a:t>•</a:t>
            </a:r>
            <a:r>
              <a:rPr lang="en-GB" sz="1200" dirty="0"/>
              <a:t> Ensuring that legal documents such as wills, property deeds, and insurance policies accurately reflect personal interests, current circumstances, and future intentions.</a:t>
            </a:r>
          </a:p>
          <a:p>
            <a:pPr marL="0" lvl="0" indent="0">
              <a:buClr>
                <a:srgbClr val="D38CBC"/>
              </a:buClr>
              <a:buNone/>
            </a:pPr>
            <a:endParaRPr lang="en-GB" sz="1200" dirty="0"/>
          </a:p>
          <a:p>
            <a:pPr marL="0" lvl="0" indent="0">
              <a:buClr>
                <a:srgbClr val="D38CBC"/>
              </a:buClr>
              <a:buNone/>
            </a:pPr>
            <a:r>
              <a:rPr lang="en-GB" sz="1200" dirty="0">
                <a:solidFill>
                  <a:srgbClr val="D38CBC"/>
                </a:solidFill>
              </a:rPr>
              <a:t>•</a:t>
            </a:r>
            <a:r>
              <a:rPr lang="en-GB" sz="1200" dirty="0"/>
              <a:t> Cultivating confidence in managing finances independently if needed, including familiarity with accounts, payments, and financial decision-making processes.</a:t>
            </a:r>
          </a:p>
          <a:p>
            <a:pPr lvl="0">
              <a:buClr>
                <a:srgbClr val="D38CBC"/>
              </a:buClr>
            </a:pPr>
            <a:endParaRPr lang="en-GB" sz="1200" dirty="0"/>
          </a:p>
        </p:txBody>
      </p:sp>
      <p:grpSp>
        <p:nvGrpSpPr>
          <p:cNvPr id="3" name="Group 2">
            <a:extLst>
              <a:ext uri="{FF2B5EF4-FFF2-40B4-BE49-F238E27FC236}">
                <a16:creationId xmlns:a16="http://schemas.microsoft.com/office/drawing/2014/main" id="{FFC8CC7F-76E9-1145-1617-8B0A7643A08B}"/>
              </a:ext>
            </a:extLst>
          </p:cNvPr>
          <p:cNvGrpSpPr/>
          <p:nvPr/>
        </p:nvGrpSpPr>
        <p:grpSpPr>
          <a:xfrm>
            <a:off x="1661891" y="4299161"/>
            <a:ext cx="926198" cy="406400"/>
            <a:chOff x="1997756" y="3611831"/>
            <a:chExt cx="926198" cy="406400"/>
          </a:xfrm>
        </p:grpSpPr>
        <p:grpSp>
          <p:nvGrpSpPr>
            <p:cNvPr id="6" name="Group 5">
              <a:extLst>
                <a:ext uri="{FF2B5EF4-FFF2-40B4-BE49-F238E27FC236}">
                  <a16:creationId xmlns:a16="http://schemas.microsoft.com/office/drawing/2014/main" id="{BD642B9A-657F-D51F-F673-B4CF7DBD56DA}"/>
                </a:ext>
              </a:extLst>
            </p:cNvPr>
            <p:cNvGrpSpPr/>
            <p:nvPr/>
          </p:nvGrpSpPr>
          <p:grpSpPr>
            <a:xfrm>
              <a:off x="1997756" y="3611831"/>
              <a:ext cx="926198" cy="406400"/>
              <a:chOff x="1590175" y="6032510"/>
              <a:chExt cx="926198" cy="406400"/>
            </a:xfrm>
          </p:grpSpPr>
          <p:sp>
            <p:nvSpPr>
              <p:cNvPr id="24" name="Rectangle 23">
                <a:extLst>
                  <a:ext uri="{FF2B5EF4-FFF2-40B4-BE49-F238E27FC236}">
                    <a16:creationId xmlns:a16="http://schemas.microsoft.com/office/drawing/2014/main" id="{3F1D85D4-84C5-8007-E636-860FBE27DD28}"/>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FFCF30F3-9E4A-7574-84CD-B61D7DF2A3ED}"/>
                  </a:ext>
                </a:extLst>
              </p:cNvPr>
              <p:cNvSpPr/>
              <p:nvPr/>
            </p:nvSpPr>
            <p:spPr>
              <a:xfrm>
                <a:off x="1784140" y="6092546"/>
                <a:ext cx="6911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 Placeholder 122">
                <a:extLst>
                  <a:ext uri="{FF2B5EF4-FFF2-40B4-BE49-F238E27FC236}">
                    <a16:creationId xmlns:a16="http://schemas.microsoft.com/office/drawing/2014/main" id="{DF15EF26-DCF0-72E3-D6CF-2E1F034F7612}"/>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27" name="Oval 26">
                <a:extLst>
                  <a:ext uri="{FF2B5EF4-FFF2-40B4-BE49-F238E27FC236}">
                    <a16:creationId xmlns:a16="http://schemas.microsoft.com/office/drawing/2014/main" id="{7EFF56BA-2D13-FA1C-259C-8286A6254C6B}"/>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110">
                <a:extLst>
                  <a:ext uri="{FF2B5EF4-FFF2-40B4-BE49-F238E27FC236}">
                    <a16:creationId xmlns:a16="http://schemas.microsoft.com/office/drawing/2014/main" id="{B6B5DAD0-93A0-432B-1F76-AEB9C5C20B11}"/>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 name="Graphic 2">
              <a:extLst>
                <a:ext uri="{FF2B5EF4-FFF2-40B4-BE49-F238E27FC236}">
                  <a16:creationId xmlns:a16="http://schemas.microsoft.com/office/drawing/2014/main" id="{D099EEB9-3AA5-2B18-5582-A6C266FF3B41}"/>
                </a:ext>
              </a:extLst>
            </p:cNvPr>
            <p:cNvGrpSpPr/>
            <p:nvPr/>
          </p:nvGrpSpPr>
          <p:grpSpPr>
            <a:xfrm>
              <a:off x="2066238" y="3681850"/>
              <a:ext cx="283418" cy="283423"/>
              <a:chOff x="8736336" y="773976"/>
              <a:chExt cx="925001" cy="925018"/>
            </a:xfrm>
            <a:solidFill>
              <a:schemeClr val="bg1"/>
            </a:solidFill>
          </p:grpSpPr>
          <p:sp>
            <p:nvSpPr>
              <p:cNvPr id="12" name="Freeform 99">
                <a:extLst>
                  <a:ext uri="{FF2B5EF4-FFF2-40B4-BE49-F238E27FC236}">
                    <a16:creationId xmlns:a16="http://schemas.microsoft.com/office/drawing/2014/main" id="{37DBA569-F40D-F881-DE4C-ACE2FCC45A76}"/>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3" name="Freeform 100">
                <a:extLst>
                  <a:ext uri="{FF2B5EF4-FFF2-40B4-BE49-F238E27FC236}">
                    <a16:creationId xmlns:a16="http://schemas.microsoft.com/office/drawing/2014/main" id="{2E97A15F-9378-081B-0627-14A25509E2C3}"/>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4" name="Freeform 101">
                <a:extLst>
                  <a:ext uri="{FF2B5EF4-FFF2-40B4-BE49-F238E27FC236}">
                    <a16:creationId xmlns:a16="http://schemas.microsoft.com/office/drawing/2014/main" id="{05390709-3D3F-8B23-FF28-0762932218DC}"/>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5" name="Freeform 102">
                <a:extLst>
                  <a:ext uri="{FF2B5EF4-FFF2-40B4-BE49-F238E27FC236}">
                    <a16:creationId xmlns:a16="http://schemas.microsoft.com/office/drawing/2014/main" id="{2C57F412-1CF5-B7A4-E6D3-DA0D4DE66A74}"/>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103">
                <a:extLst>
                  <a:ext uri="{FF2B5EF4-FFF2-40B4-BE49-F238E27FC236}">
                    <a16:creationId xmlns:a16="http://schemas.microsoft.com/office/drawing/2014/main" id="{90B55878-6975-EE87-166C-424188D5C625}"/>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104">
                <a:extLst>
                  <a:ext uri="{FF2B5EF4-FFF2-40B4-BE49-F238E27FC236}">
                    <a16:creationId xmlns:a16="http://schemas.microsoft.com/office/drawing/2014/main" id="{F73A018F-3DD1-D998-6409-42EF75CD62D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105">
                <a:extLst>
                  <a:ext uri="{FF2B5EF4-FFF2-40B4-BE49-F238E27FC236}">
                    <a16:creationId xmlns:a16="http://schemas.microsoft.com/office/drawing/2014/main" id="{B46DD4DA-0ABF-CC43-C156-A46C32D8DE32}"/>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6211723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925FA-E42E-A9C1-1E0C-F34940D748B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B5AC833-99EC-77DE-C461-034BB06A2B96}"/>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EDF238DD-A355-F081-59D7-54258AF3E8A4}"/>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F5A9CEAB-531B-49FB-2F59-B448F6CEFD59}"/>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66A5E11F-8467-DD2A-1ECB-26D05FDD45F1}"/>
              </a:ext>
            </a:extLst>
          </p:cNvPr>
          <p:cNvSpPr>
            <a:spLocks noGrp="1"/>
          </p:cNvSpPr>
          <p:nvPr>
            <p:ph type="body" sz="quarter" idx="64"/>
          </p:nvPr>
        </p:nvSpPr>
        <p:spPr>
          <a:xfrm>
            <a:off x="1704813" y="1534331"/>
            <a:ext cx="5238428" cy="2807459"/>
          </a:xfrm>
        </p:spPr>
        <p:txBody>
          <a:bodyPr/>
          <a:lstStyle/>
          <a:p>
            <a:pPr marL="0" indent="0">
              <a:buNone/>
            </a:pPr>
            <a:r>
              <a:rPr lang="en-GB" sz="1400" b="1" dirty="0">
                <a:solidFill>
                  <a:srgbClr val="D38CBC"/>
                </a:solidFill>
              </a:rPr>
              <a:t>Preparing for Financial Transitions</a:t>
            </a:r>
          </a:p>
          <a:p>
            <a:pPr marL="0" indent="0">
              <a:buNone/>
            </a:pPr>
            <a:endParaRPr lang="en-US" sz="1400" b="1" dirty="0"/>
          </a:p>
          <a:p>
            <a:pPr marL="0" indent="0">
              <a:buNone/>
            </a:pPr>
            <a:r>
              <a:rPr lang="en-GB" sz="1200" dirty="0"/>
              <a:t>Late career is a life stage defined by transition and adjustment. Retirement, reduced or fixed income, changes in health, and shifting household composition all require thoughtful financial adaptation. </a:t>
            </a:r>
          </a:p>
          <a:p>
            <a:pPr marL="0" indent="0">
              <a:buNone/>
            </a:pPr>
            <a:endParaRPr lang="en-GB" sz="1200" dirty="0"/>
          </a:p>
          <a:p>
            <a:pPr marL="0" indent="0">
              <a:buNone/>
            </a:pPr>
            <a:r>
              <a:rPr lang="en-GB" sz="1200" dirty="0"/>
              <a:t>For many women, this period also brings increased awareness of the long-term consequences of earlier financial arrangements, particularly where career interruptions, part-time work, or limited involvement in financial planning have shaped current circumstances. </a:t>
            </a:r>
          </a:p>
          <a:p>
            <a:pPr marL="0" indent="0">
              <a:buNone/>
            </a:pPr>
            <a:endParaRPr lang="en-GB" sz="1200" dirty="0"/>
          </a:p>
          <a:p>
            <a:pPr marL="0" indent="0">
              <a:buNone/>
            </a:pPr>
            <a:r>
              <a:rPr lang="en-GB" sz="1200" dirty="0"/>
              <a:t>Preparing for these transitions therefore involves not only technical financial planning, but also emotional readiness to assume greater responsibility and confidence in managing financial matters.</a:t>
            </a:r>
            <a:r>
              <a:rPr lang="en-GB" dirty="0"/>
              <a:t> </a:t>
            </a:r>
          </a:p>
          <a:p>
            <a:pPr marL="0" indent="0">
              <a:buNone/>
            </a:pPr>
            <a:endParaRPr lang="en-GB" sz="1200" dirty="0"/>
          </a:p>
          <a:p>
            <a:pPr marL="0" indent="0">
              <a:buNone/>
            </a:pPr>
            <a:r>
              <a:rPr lang="en-GB" sz="1200" dirty="0"/>
              <a:t>Early and informed preparation reduces uncertainty, strengthens financial autonomy, and supports a more secure and confident transition into retirement.</a:t>
            </a:r>
          </a:p>
          <a:p>
            <a:pPr marL="0" indent="0">
              <a:buNone/>
            </a:pPr>
            <a:endParaRPr lang="en-GB" sz="1200" dirty="0"/>
          </a:p>
          <a:p>
            <a:pPr marL="0" indent="0">
              <a:buNone/>
            </a:pPr>
            <a:endParaRPr lang="en-US" sz="1200" dirty="0"/>
          </a:p>
          <a:p>
            <a:pPr marL="0" indent="0">
              <a:buNone/>
            </a:pPr>
            <a:endParaRPr lang="en-US" sz="1200" dirty="0"/>
          </a:p>
          <a:p>
            <a:pPr marL="0" indent="0">
              <a:buNone/>
            </a:pPr>
            <a:endParaRPr lang="en-GB" sz="1200" dirty="0"/>
          </a:p>
        </p:txBody>
      </p:sp>
      <p:cxnSp>
        <p:nvCxnSpPr>
          <p:cNvPr id="19" name="Straight Connector 18">
            <a:extLst>
              <a:ext uri="{FF2B5EF4-FFF2-40B4-BE49-F238E27FC236}">
                <a16:creationId xmlns:a16="http://schemas.microsoft.com/office/drawing/2014/main" id="{F8010827-8622-9103-1703-29F05074D23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34428D0-1F0E-A3A2-14ED-D1A4C62F2898}"/>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CE6FDFF7-8DEF-C837-E4FC-A87CEC64DBC7}"/>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1C1D4420-4BF2-0030-7172-C12D58E7BDC1}"/>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8202641A-868F-1C78-8BD0-7BAA6F09E269}"/>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AB2BC375-3BE6-81B2-3DF4-850179C38DF9}"/>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0EE237BD-51B5-0206-711B-C466233DD9B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2EA34BDB-0CCF-A486-C8C6-11D03E77D497}"/>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06F9B627-F0C6-6552-525C-5915A17E389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68A1852D-AA6F-4548-7C1B-579991F13D69}"/>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F7EAC60-A98D-CEEE-3E88-5615B163F6D7}"/>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9" name="Rounded Rectangle 67">
            <a:extLst>
              <a:ext uri="{FF2B5EF4-FFF2-40B4-BE49-F238E27FC236}">
                <a16:creationId xmlns:a16="http://schemas.microsoft.com/office/drawing/2014/main" id="{4EC36880-800C-F752-1F47-83A293B43FB9}"/>
              </a:ext>
            </a:extLst>
          </p:cNvPr>
          <p:cNvSpPr/>
          <p:nvPr/>
        </p:nvSpPr>
        <p:spPr>
          <a:xfrm>
            <a:off x="1704812" y="4768091"/>
            <a:ext cx="5238428" cy="3787043"/>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A342CDE8-47AD-D3AA-75A0-D0F88AD3301C}"/>
              </a:ext>
            </a:extLst>
          </p:cNvPr>
          <p:cNvSpPr txBox="1">
            <a:spLocks/>
          </p:cNvSpPr>
          <p:nvPr/>
        </p:nvSpPr>
        <p:spPr>
          <a:xfrm>
            <a:off x="1967414" y="5131862"/>
            <a:ext cx="4716850" cy="321661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D38CBC"/>
                </a:solidFill>
              </a:rPr>
              <a:t>Preparation for later-life transitions includes:</a:t>
            </a:r>
          </a:p>
          <a:p>
            <a:pPr marL="0" indent="0">
              <a:buNone/>
            </a:pPr>
            <a:endParaRPr lang="en-GB" sz="1200" dirty="0"/>
          </a:p>
          <a:p>
            <a:pPr marL="0" lvl="0" indent="0">
              <a:buClr>
                <a:srgbClr val="D38CBC"/>
              </a:buClr>
              <a:buNone/>
            </a:pPr>
            <a:r>
              <a:rPr lang="en-GB" sz="1200" dirty="0">
                <a:solidFill>
                  <a:srgbClr val="D38CBC"/>
                </a:solidFill>
              </a:rPr>
              <a:t>•</a:t>
            </a:r>
            <a:r>
              <a:rPr lang="en-GB" sz="1200" dirty="0"/>
              <a:t> Assessing pension adequacy and identifying income gaps, in order to determine whether anticipated retirement income will meet current and future living needs.</a:t>
            </a:r>
          </a:p>
          <a:p>
            <a:pPr marL="0" lvl="0" indent="0">
              <a:buClr>
                <a:srgbClr val="D38CBC"/>
              </a:buClr>
              <a:buNone/>
            </a:pPr>
            <a:endParaRPr lang="en-GB" sz="1200" dirty="0">
              <a:solidFill>
                <a:srgbClr val="D38CBC"/>
              </a:solidFill>
            </a:endParaRPr>
          </a:p>
          <a:p>
            <a:pPr marL="0" lvl="0" indent="0">
              <a:buClr>
                <a:srgbClr val="D38CBC"/>
              </a:buClr>
              <a:buNone/>
            </a:pPr>
            <a:r>
              <a:rPr lang="en-GB" sz="1200" dirty="0">
                <a:solidFill>
                  <a:srgbClr val="D38CBC"/>
                </a:solidFill>
              </a:rPr>
              <a:t>•</a:t>
            </a:r>
            <a:r>
              <a:rPr lang="en-GB" sz="1200" dirty="0"/>
              <a:t> Understanding shared and individual assets, including property, savings, investments, and entitlements, so that financial ownership and access are clear.</a:t>
            </a:r>
          </a:p>
          <a:p>
            <a:pPr marL="0" lvl="0" indent="0">
              <a:buClr>
                <a:srgbClr val="D38CBC"/>
              </a:buClr>
              <a:buNone/>
            </a:pPr>
            <a:endParaRPr lang="en-GB" sz="1200" dirty="0">
              <a:solidFill>
                <a:srgbClr val="D38CBC"/>
              </a:solidFill>
            </a:endParaRPr>
          </a:p>
          <a:p>
            <a:pPr marL="0" lvl="0" indent="0">
              <a:buClr>
                <a:srgbClr val="D38CBC"/>
              </a:buClr>
              <a:buNone/>
            </a:pPr>
            <a:r>
              <a:rPr lang="en-GB" sz="1200" dirty="0">
                <a:solidFill>
                  <a:srgbClr val="D38CBC"/>
                </a:solidFill>
              </a:rPr>
              <a:t>•</a:t>
            </a:r>
            <a:r>
              <a:rPr lang="en-GB" sz="1200" dirty="0"/>
              <a:t> Planning for reduced or fixed income, and adjusting lifestyle expectations accordingly to ensure financial sustainability and reduce stress.</a:t>
            </a:r>
          </a:p>
          <a:p>
            <a:pPr marL="0" lvl="0" indent="0">
              <a:buClr>
                <a:srgbClr val="D38CBC"/>
              </a:buClr>
              <a:buNone/>
            </a:pPr>
            <a:endParaRPr lang="en-GB" sz="1200" dirty="0">
              <a:solidFill>
                <a:srgbClr val="D38CBC"/>
              </a:solidFill>
            </a:endParaRPr>
          </a:p>
          <a:p>
            <a:pPr marL="0" lvl="0" indent="0">
              <a:buClr>
                <a:srgbClr val="D38CBC"/>
              </a:buClr>
              <a:buNone/>
            </a:pPr>
            <a:r>
              <a:rPr lang="en-GB" sz="1200" dirty="0">
                <a:solidFill>
                  <a:srgbClr val="D38CBC"/>
                </a:solidFill>
              </a:rPr>
              <a:t>•</a:t>
            </a:r>
            <a:r>
              <a:rPr lang="en-GB" sz="1200" dirty="0"/>
              <a:t> Anticipating healthcare and long-term care costs, which may increase with age and require early consideration in financial planning.</a:t>
            </a:r>
          </a:p>
          <a:p>
            <a:pPr marL="0" lvl="0" indent="0">
              <a:buClr>
                <a:srgbClr val="D38CBC"/>
              </a:buClr>
              <a:buNone/>
            </a:pPr>
            <a:endParaRPr lang="en-GB" sz="1200" dirty="0">
              <a:solidFill>
                <a:srgbClr val="D38CBC"/>
              </a:solidFill>
            </a:endParaRPr>
          </a:p>
          <a:p>
            <a:pPr marL="0" lvl="0" indent="0">
              <a:buClr>
                <a:srgbClr val="D38CBC"/>
              </a:buClr>
              <a:buNone/>
            </a:pPr>
            <a:r>
              <a:rPr lang="en-GB" sz="1200" dirty="0">
                <a:solidFill>
                  <a:srgbClr val="D38CBC"/>
                </a:solidFill>
              </a:rPr>
              <a:t>•</a:t>
            </a:r>
            <a:r>
              <a:rPr lang="en-GB" sz="1200" dirty="0"/>
              <a:t> Engaging actively in retirement planning discussions, rather than deferring decisions to a partner, and seeking information or advice where necessary.</a:t>
            </a:r>
          </a:p>
          <a:p>
            <a:pPr marL="0" lvl="0" indent="0">
              <a:buClr>
                <a:srgbClr val="D38CBC"/>
              </a:buClr>
              <a:buNone/>
            </a:pPr>
            <a:endParaRPr lang="en-GB" sz="1200" dirty="0"/>
          </a:p>
          <a:p>
            <a:pPr lvl="0">
              <a:buClr>
                <a:srgbClr val="D38CBC"/>
              </a:buClr>
            </a:pPr>
            <a:endParaRPr lang="en-GB" sz="1200" dirty="0"/>
          </a:p>
        </p:txBody>
      </p:sp>
      <p:grpSp>
        <p:nvGrpSpPr>
          <p:cNvPr id="3" name="Group 2">
            <a:extLst>
              <a:ext uri="{FF2B5EF4-FFF2-40B4-BE49-F238E27FC236}">
                <a16:creationId xmlns:a16="http://schemas.microsoft.com/office/drawing/2014/main" id="{D7696511-FBF9-8A32-485B-D15298AB6FE2}"/>
              </a:ext>
            </a:extLst>
          </p:cNvPr>
          <p:cNvGrpSpPr/>
          <p:nvPr/>
        </p:nvGrpSpPr>
        <p:grpSpPr>
          <a:xfrm>
            <a:off x="1567543" y="4564910"/>
            <a:ext cx="926198" cy="406400"/>
            <a:chOff x="1997756" y="3611831"/>
            <a:chExt cx="926198" cy="406400"/>
          </a:xfrm>
        </p:grpSpPr>
        <p:grpSp>
          <p:nvGrpSpPr>
            <p:cNvPr id="6" name="Group 5">
              <a:extLst>
                <a:ext uri="{FF2B5EF4-FFF2-40B4-BE49-F238E27FC236}">
                  <a16:creationId xmlns:a16="http://schemas.microsoft.com/office/drawing/2014/main" id="{5649B7FA-DDD7-85E3-7F16-5B09B3EDE1A0}"/>
                </a:ext>
              </a:extLst>
            </p:cNvPr>
            <p:cNvGrpSpPr/>
            <p:nvPr/>
          </p:nvGrpSpPr>
          <p:grpSpPr>
            <a:xfrm>
              <a:off x="1997756" y="3611831"/>
              <a:ext cx="926198" cy="406400"/>
              <a:chOff x="1590175" y="6032510"/>
              <a:chExt cx="926198" cy="406400"/>
            </a:xfrm>
          </p:grpSpPr>
          <p:sp>
            <p:nvSpPr>
              <p:cNvPr id="24" name="Rectangle 23">
                <a:extLst>
                  <a:ext uri="{FF2B5EF4-FFF2-40B4-BE49-F238E27FC236}">
                    <a16:creationId xmlns:a16="http://schemas.microsoft.com/office/drawing/2014/main" id="{E4278BC2-DB0A-0289-3B9E-3BBF329AB027}"/>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5C12211D-145F-F59E-4833-3E78BE811322}"/>
                  </a:ext>
                </a:extLst>
              </p:cNvPr>
              <p:cNvSpPr/>
              <p:nvPr/>
            </p:nvSpPr>
            <p:spPr>
              <a:xfrm>
                <a:off x="1784140" y="6092546"/>
                <a:ext cx="6911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 Placeholder 122">
                <a:extLst>
                  <a:ext uri="{FF2B5EF4-FFF2-40B4-BE49-F238E27FC236}">
                    <a16:creationId xmlns:a16="http://schemas.microsoft.com/office/drawing/2014/main" id="{4147C1D2-C336-D44D-771A-4FA9BA6C2494}"/>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27" name="Oval 26">
                <a:extLst>
                  <a:ext uri="{FF2B5EF4-FFF2-40B4-BE49-F238E27FC236}">
                    <a16:creationId xmlns:a16="http://schemas.microsoft.com/office/drawing/2014/main" id="{72FDC845-D5D2-65B6-7193-A3BDC0353D5F}"/>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110">
                <a:extLst>
                  <a:ext uri="{FF2B5EF4-FFF2-40B4-BE49-F238E27FC236}">
                    <a16:creationId xmlns:a16="http://schemas.microsoft.com/office/drawing/2014/main" id="{1FD82ACA-3020-32E1-BC80-17E63CDC2B12}"/>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 name="Graphic 2">
              <a:extLst>
                <a:ext uri="{FF2B5EF4-FFF2-40B4-BE49-F238E27FC236}">
                  <a16:creationId xmlns:a16="http://schemas.microsoft.com/office/drawing/2014/main" id="{2C57F26E-D2E1-65F1-B5FC-DC5F9D385AE3}"/>
                </a:ext>
              </a:extLst>
            </p:cNvPr>
            <p:cNvGrpSpPr/>
            <p:nvPr/>
          </p:nvGrpSpPr>
          <p:grpSpPr>
            <a:xfrm>
              <a:off x="2066238" y="3681850"/>
              <a:ext cx="283418" cy="283423"/>
              <a:chOff x="8736336" y="773976"/>
              <a:chExt cx="925001" cy="925018"/>
            </a:xfrm>
            <a:solidFill>
              <a:schemeClr val="bg1"/>
            </a:solidFill>
          </p:grpSpPr>
          <p:sp>
            <p:nvSpPr>
              <p:cNvPr id="12" name="Freeform 99">
                <a:extLst>
                  <a:ext uri="{FF2B5EF4-FFF2-40B4-BE49-F238E27FC236}">
                    <a16:creationId xmlns:a16="http://schemas.microsoft.com/office/drawing/2014/main" id="{88C1C924-D931-3465-1C0C-BB20DE5CDAA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3" name="Freeform 100">
                <a:extLst>
                  <a:ext uri="{FF2B5EF4-FFF2-40B4-BE49-F238E27FC236}">
                    <a16:creationId xmlns:a16="http://schemas.microsoft.com/office/drawing/2014/main" id="{C44BD1F5-0460-5AC1-82A7-0136B245677B}"/>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4" name="Freeform 101">
                <a:extLst>
                  <a:ext uri="{FF2B5EF4-FFF2-40B4-BE49-F238E27FC236}">
                    <a16:creationId xmlns:a16="http://schemas.microsoft.com/office/drawing/2014/main" id="{63A1DDD2-9A24-1CCC-D6ED-0CCA183E9628}"/>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5" name="Freeform 102">
                <a:extLst>
                  <a:ext uri="{FF2B5EF4-FFF2-40B4-BE49-F238E27FC236}">
                    <a16:creationId xmlns:a16="http://schemas.microsoft.com/office/drawing/2014/main" id="{32B3451E-EF05-90B5-8837-014C4166C073}"/>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103">
                <a:extLst>
                  <a:ext uri="{FF2B5EF4-FFF2-40B4-BE49-F238E27FC236}">
                    <a16:creationId xmlns:a16="http://schemas.microsoft.com/office/drawing/2014/main" id="{936616B2-5DCB-9A97-BAE2-D031A13CA48C}"/>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104">
                <a:extLst>
                  <a:ext uri="{FF2B5EF4-FFF2-40B4-BE49-F238E27FC236}">
                    <a16:creationId xmlns:a16="http://schemas.microsoft.com/office/drawing/2014/main" id="{34A043EF-CDB3-EE79-E191-27E4EE4E17F6}"/>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105">
                <a:extLst>
                  <a:ext uri="{FF2B5EF4-FFF2-40B4-BE49-F238E27FC236}">
                    <a16:creationId xmlns:a16="http://schemas.microsoft.com/office/drawing/2014/main" id="{2AEFE368-0FA3-2D39-5A1D-580C9A570B97}"/>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5758104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373FB-A9D2-0827-41B8-962C5D52B51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AE92863-6D3B-A236-6098-33198674D47D}"/>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F80AF1EB-68EE-BBBA-A3C3-4CAF59733ED2}"/>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60D08C0B-3F3B-C1F4-CC5A-182E5304C06F}"/>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FFFE9A16-9F5B-2B0D-714C-5072DADEC809}"/>
              </a:ext>
            </a:extLst>
          </p:cNvPr>
          <p:cNvSpPr>
            <a:spLocks noGrp="1"/>
          </p:cNvSpPr>
          <p:nvPr>
            <p:ph type="body" sz="quarter" idx="64"/>
          </p:nvPr>
        </p:nvSpPr>
        <p:spPr>
          <a:xfrm>
            <a:off x="1704813" y="1534331"/>
            <a:ext cx="5238428" cy="2807459"/>
          </a:xfrm>
        </p:spPr>
        <p:txBody>
          <a:bodyPr/>
          <a:lstStyle/>
          <a:p>
            <a:pPr marL="0" indent="0">
              <a:buNone/>
            </a:pPr>
            <a:r>
              <a:rPr lang="en-GB" sz="1400" b="1" dirty="0">
                <a:solidFill>
                  <a:srgbClr val="D38CBC"/>
                </a:solidFill>
              </a:rPr>
              <a:t>Autonomy, Widowhood, and Financial Independence</a:t>
            </a:r>
          </a:p>
          <a:p>
            <a:pPr marL="0" indent="0">
              <a:buNone/>
            </a:pPr>
            <a:endParaRPr lang="en-US" sz="1400" b="1" dirty="0"/>
          </a:p>
          <a:p>
            <a:pPr marL="0" indent="0">
              <a:buNone/>
            </a:pPr>
            <a:r>
              <a:rPr lang="en-GB" sz="1200" dirty="0"/>
              <a:t>Many women enter late adulthood having relied on a partner for financial management, either by choice or as a result of long-standing household patterns. </a:t>
            </a:r>
          </a:p>
          <a:p>
            <a:pPr marL="0" indent="0">
              <a:buNone/>
            </a:pPr>
            <a:endParaRPr lang="en-GB" sz="1200" dirty="0"/>
          </a:p>
          <a:p>
            <a:pPr marL="0" indent="0">
              <a:buNone/>
            </a:pPr>
            <a:r>
              <a:rPr lang="en-GB" sz="1200" dirty="0"/>
              <a:t>While these arrangements may have functioned effectively in earlier stages of life, widowhood, divorce, illness, or cognitive decline can abruptly shift this dynamic.</a:t>
            </a:r>
          </a:p>
          <a:p>
            <a:pPr marL="0" indent="0">
              <a:buNone/>
            </a:pPr>
            <a:endParaRPr lang="en-GB" sz="1200" dirty="0"/>
          </a:p>
          <a:p>
            <a:pPr marL="0" indent="0">
              <a:buNone/>
            </a:pPr>
            <a:r>
              <a:rPr lang="en-GB" sz="1200" dirty="0"/>
              <a:t>In such situations, women may find themselves responsible for managing complex financial matters with limited prior experience, which can be overwhelming and distressing. </a:t>
            </a:r>
          </a:p>
          <a:p>
            <a:pPr marL="0" indent="0">
              <a:buNone/>
            </a:pPr>
            <a:endParaRPr lang="en-GB" sz="1200" dirty="0"/>
          </a:p>
          <a:p>
            <a:pPr marL="0" indent="0">
              <a:buNone/>
            </a:pPr>
            <a:r>
              <a:rPr lang="en-GB" sz="1200" dirty="0"/>
              <a:t>Developing financial autonomy at this stage is therefore both a protective measure and an important source of personal empowerment.</a:t>
            </a:r>
          </a:p>
          <a:p>
            <a:pPr marL="0" indent="0">
              <a:buNone/>
            </a:pPr>
            <a:endParaRPr lang="en-GB" sz="1200" dirty="0"/>
          </a:p>
          <a:p>
            <a:pPr marL="0" indent="0">
              <a:buNone/>
            </a:pPr>
            <a:r>
              <a:rPr lang="en-GB" sz="1200" dirty="0"/>
              <a:t>Financial autonomy in later life supports dignity, security, and confidence, enabling women to navigate transitions with greater resilience and control.</a:t>
            </a:r>
          </a:p>
          <a:p>
            <a:pPr marL="0" indent="0">
              <a:buNone/>
            </a:pPr>
            <a:endParaRPr lang="en-GB" sz="1200" dirty="0"/>
          </a:p>
          <a:p>
            <a:pPr marL="0" indent="0">
              <a:buNone/>
            </a:pPr>
            <a:endParaRPr lang="en-GB" sz="1200" dirty="0"/>
          </a:p>
          <a:p>
            <a:pPr marL="0" indent="0">
              <a:buNone/>
            </a:pPr>
            <a:endParaRPr lang="en-GB" sz="1200" dirty="0"/>
          </a:p>
          <a:p>
            <a:pPr marL="0" indent="0">
              <a:buNone/>
            </a:pPr>
            <a:endParaRPr lang="en-US" sz="1200" dirty="0"/>
          </a:p>
          <a:p>
            <a:pPr marL="0" indent="0">
              <a:buNone/>
            </a:pPr>
            <a:endParaRPr lang="en-US" sz="1200" dirty="0"/>
          </a:p>
          <a:p>
            <a:pPr marL="0" indent="0">
              <a:buNone/>
            </a:pPr>
            <a:endParaRPr lang="en-GB" sz="1200" dirty="0"/>
          </a:p>
        </p:txBody>
      </p:sp>
      <p:cxnSp>
        <p:nvCxnSpPr>
          <p:cNvPr id="19" name="Straight Connector 18">
            <a:extLst>
              <a:ext uri="{FF2B5EF4-FFF2-40B4-BE49-F238E27FC236}">
                <a16:creationId xmlns:a16="http://schemas.microsoft.com/office/drawing/2014/main" id="{E134EB9D-1C09-AFBA-B624-7D635D866A7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0FB2C435-7D1C-2C23-B8A3-2710256246CD}"/>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BD94C531-91F7-4097-A03D-EF3847F1B89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F75E4567-A4CA-5E7A-7225-135F295CE6D4}"/>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9DEFE1F0-8649-CB6E-E27F-491782C63C47}"/>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5BB234B8-47E1-CAC5-B235-165ADF63DBD5}"/>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D6589A0C-19DE-2DFC-00CF-39B50CDAFAA7}"/>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F29EFFC3-BAA1-3468-3F78-1BF49669782A}"/>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D2E27873-CC20-5AA7-EAE2-4B25D2CDFFF1}"/>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3B2726F8-2E4A-3D31-51C3-1C0B63E18DF3}"/>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82DFF58D-8CD0-79A4-47C6-218AE5FE6909}"/>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9" name="Rounded Rectangle 67">
            <a:extLst>
              <a:ext uri="{FF2B5EF4-FFF2-40B4-BE49-F238E27FC236}">
                <a16:creationId xmlns:a16="http://schemas.microsoft.com/office/drawing/2014/main" id="{BB6074EA-C0B8-87C3-799A-58F116D32ED8}"/>
              </a:ext>
            </a:extLst>
          </p:cNvPr>
          <p:cNvSpPr/>
          <p:nvPr/>
        </p:nvSpPr>
        <p:spPr>
          <a:xfrm>
            <a:off x="1704812" y="4768091"/>
            <a:ext cx="5238428" cy="3923507"/>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F9F9E013-7488-BA4C-0239-64845819DED6}"/>
              </a:ext>
            </a:extLst>
          </p:cNvPr>
          <p:cNvSpPr txBox="1">
            <a:spLocks/>
          </p:cNvSpPr>
          <p:nvPr/>
        </p:nvSpPr>
        <p:spPr>
          <a:xfrm>
            <a:off x="1967414" y="5131862"/>
            <a:ext cx="4716850" cy="321661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D38CBC"/>
                </a:solidFill>
              </a:rPr>
              <a:t>Building readiness for financial independence involves:</a:t>
            </a:r>
          </a:p>
          <a:p>
            <a:pPr marL="0" indent="0">
              <a:buNone/>
            </a:pPr>
            <a:endParaRPr lang="en-GB" sz="1200" dirty="0"/>
          </a:p>
          <a:p>
            <a:pPr marL="0" lvl="0" indent="0">
              <a:buClr>
                <a:srgbClr val="D38CBC"/>
              </a:buClr>
              <a:buNone/>
            </a:pPr>
            <a:r>
              <a:rPr lang="en-GB" sz="1200" dirty="0">
                <a:solidFill>
                  <a:srgbClr val="D38CBC"/>
                </a:solidFill>
              </a:rPr>
              <a:t>•</a:t>
            </a:r>
            <a:r>
              <a:rPr lang="en-GB" sz="1200" dirty="0"/>
              <a:t> Learning to navigate accounts, pensions, and investments personally, so that financial decision-making does not depend solely on another individual.</a:t>
            </a:r>
          </a:p>
          <a:p>
            <a:pPr marL="0" lvl="0" indent="0">
              <a:buClr>
                <a:srgbClr val="D38CBC"/>
              </a:buClr>
              <a:buNone/>
            </a:pPr>
            <a:endParaRPr lang="en-GB" sz="1200" dirty="0">
              <a:solidFill>
                <a:srgbClr val="D38CBC"/>
              </a:solidFill>
            </a:endParaRPr>
          </a:p>
          <a:p>
            <a:pPr marL="0" lvl="0" indent="0">
              <a:buClr>
                <a:srgbClr val="D38CBC"/>
              </a:buClr>
              <a:buNone/>
            </a:pPr>
            <a:r>
              <a:rPr lang="en-GB" sz="1200" dirty="0">
                <a:solidFill>
                  <a:srgbClr val="D38CBC"/>
                </a:solidFill>
              </a:rPr>
              <a:t>•</a:t>
            </a:r>
            <a:r>
              <a:rPr lang="en-GB" sz="1200" dirty="0"/>
              <a:t> Knowing where important documents are stored and how to access them, including bank information, insurance policies, pension statements, and legal records.</a:t>
            </a:r>
          </a:p>
          <a:p>
            <a:pPr marL="0" lvl="0" indent="0">
              <a:buClr>
                <a:srgbClr val="D38CBC"/>
              </a:buClr>
              <a:buNone/>
            </a:pPr>
            <a:endParaRPr lang="en-GB" sz="1200" dirty="0"/>
          </a:p>
          <a:p>
            <a:pPr marL="0" lvl="0" indent="0">
              <a:buClr>
                <a:srgbClr val="D38CBC"/>
              </a:buClr>
              <a:buNone/>
            </a:pPr>
            <a:r>
              <a:rPr lang="en-GB" sz="1200" dirty="0">
                <a:solidFill>
                  <a:srgbClr val="D38CBC"/>
                </a:solidFill>
              </a:rPr>
              <a:t>•</a:t>
            </a:r>
            <a:r>
              <a:rPr lang="en-GB" sz="1200" dirty="0"/>
              <a:t> Developing relationships with financial advisors or other trusted professionals, who can provide guidance and support when managing unfamiliar or complex financial issues.</a:t>
            </a:r>
          </a:p>
          <a:p>
            <a:pPr marL="0" lvl="0" indent="0">
              <a:buClr>
                <a:srgbClr val="D38CBC"/>
              </a:buClr>
              <a:buNone/>
            </a:pPr>
            <a:endParaRPr lang="en-GB" sz="1200" dirty="0"/>
          </a:p>
          <a:p>
            <a:pPr marL="0" lvl="0" indent="0">
              <a:buClr>
                <a:srgbClr val="D38CBC"/>
              </a:buClr>
              <a:buNone/>
            </a:pPr>
            <a:r>
              <a:rPr lang="en-GB" sz="1200" dirty="0">
                <a:solidFill>
                  <a:srgbClr val="D38CBC"/>
                </a:solidFill>
              </a:rPr>
              <a:t>•</a:t>
            </a:r>
            <a:r>
              <a:rPr lang="en-GB" sz="1200" dirty="0"/>
              <a:t> Understanding entitlements, benefits, and legal protections, particularly those related to pensions, healthcare, inheritance, and social security.</a:t>
            </a:r>
          </a:p>
          <a:p>
            <a:pPr marL="0" lvl="0" indent="0">
              <a:buClr>
                <a:srgbClr val="D38CBC"/>
              </a:buClr>
              <a:buNone/>
            </a:pPr>
            <a:endParaRPr lang="en-GB" sz="1200" dirty="0"/>
          </a:p>
          <a:p>
            <a:pPr marL="0" lvl="0" indent="0">
              <a:buClr>
                <a:srgbClr val="D38CBC"/>
              </a:buClr>
              <a:buNone/>
            </a:pPr>
            <a:r>
              <a:rPr lang="en-GB" sz="1200" dirty="0">
                <a:solidFill>
                  <a:srgbClr val="D38CBC"/>
                </a:solidFill>
              </a:rPr>
              <a:t>•</a:t>
            </a:r>
            <a:r>
              <a:rPr lang="en-GB" sz="1200" dirty="0"/>
              <a:t> Overcoming fear or embarrassment about asking financial questions, recognising that seeking clarification is a necessary step toward confidence and competence.</a:t>
            </a:r>
          </a:p>
          <a:p>
            <a:pPr marL="0" lvl="0" indent="0">
              <a:buClr>
                <a:srgbClr val="D38CBC"/>
              </a:buClr>
              <a:buNone/>
            </a:pPr>
            <a:endParaRPr lang="en-GB" sz="1200" dirty="0"/>
          </a:p>
          <a:p>
            <a:pPr marL="0" lvl="0" indent="0">
              <a:buClr>
                <a:srgbClr val="D38CBC"/>
              </a:buClr>
              <a:buNone/>
            </a:pPr>
            <a:endParaRPr lang="en-GB" sz="1200" dirty="0"/>
          </a:p>
          <a:p>
            <a:pPr lvl="0">
              <a:buClr>
                <a:srgbClr val="D38CBC"/>
              </a:buClr>
            </a:pPr>
            <a:endParaRPr lang="en-GB" sz="1200" dirty="0"/>
          </a:p>
        </p:txBody>
      </p:sp>
      <p:grpSp>
        <p:nvGrpSpPr>
          <p:cNvPr id="3" name="Group 2">
            <a:extLst>
              <a:ext uri="{FF2B5EF4-FFF2-40B4-BE49-F238E27FC236}">
                <a16:creationId xmlns:a16="http://schemas.microsoft.com/office/drawing/2014/main" id="{4340E55A-9E05-A87D-5EF0-B9DB4E393288}"/>
              </a:ext>
            </a:extLst>
          </p:cNvPr>
          <p:cNvGrpSpPr/>
          <p:nvPr/>
        </p:nvGrpSpPr>
        <p:grpSpPr>
          <a:xfrm>
            <a:off x="1567543" y="4564910"/>
            <a:ext cx="926198" cy="406400"/>
            <a:chOff x="1997756" y="3611831"/>
            <a:chExt cx="926198" cy="406400"/>
          </a:xfrm>
        </p:grpSpPr>
        <p:grpSp>
          <p:nvGrpSpPr>
            <p:cNvPr id="6" name="Group 5">
              <a:extLst>
                <a:ext uri="{FF2B5EF4-FFF2-40B4-BE49-F238E27FC236}">
                  <a16:creationId xmlns:a16="http://schemas.microsoft.com/office/drawing/2014/main" id="{158767B3-D862-4E7A-7EF6-6EF830340D15}"/>
                </a:ext>
              </a:extLst>
            </p:cNvPr>
            <p:cNvGrpSpPr/>
            <p:nvPr/>
          </p:nvGrpSpPr>
          <p:grpSpPr>
            <a:xfrm>
              <a:off x="1997756" y="3611831"/>
              <a:ext cx="926198" cy="406400"/>
              <a:chOff x="1590175" y="6032510"/>
              <a:chExt cx="926198" cy="406400"/>
            </a:xfrm>
          </p:grpSpPr>
          <p:sp>
            <p:nvSpPr>
              <p:cNvPr id="24" name="Rectangle 23">
                <a:extLst>
                  <a:ext uri="{FF2B5EF4-FFF2-40B4-BE49-F238E27FC236}">
                    <a16:creationId xmlns:a16="http://schemas.microsoft.com/office/drawing/2014/main" id="{1DF8684A-465C-E7B1-FDB8-3D7B8D649A15}"/>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76A08377-094F-0198-6524-74101249307D}"/>
                  </a:ext>
                </a:extLst>
              </p:cNvPr>
              <p:cNvSpPr/>
              <p:nvPr/>
            </p:nvSpPr>
            <p:spPr>
              <a:xfrm>
                <a:off x="1784140" y="6092546"/>
                <a:ext cx="6911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 Placeholder 122">
                <a:extLst>
                  <a:ext uri="{FF2B5EF4-FFF2-40B4-BE49-F238E27FC236}">
                    <a16:creationId xmlns:a16="http://schemas.microsoft.com/office/drawing/2014/main" id="{2783B256-F4BE-0CA5-8837-793B7E5DFC3B}"/>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27" name="Oval 26">
                <a:extLst>
                  <a:ext uri="{FF2B5EF4-FFF2-40B4-BE49-F238E27FC236}">
                    <a16:creationId xmlns:a16="http://schemas.microsoft.com/office/drawing/2014/main" id="{5342E738-395B-E5EF-91EB-82FF6D07F2AC}"/>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110">
                <a:extLst>
                  <a:ext uri="{FF2B5EF4-FFF2-40B4-BE49-F238E27FC236}">
                    <a16:creationId xmlns:a16="http://schemas.microsoft.com/office/drawing/2014/main" id="{F370A155-4688-9EE8-91AB-3E4CC96A16D2}"/>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 name="Graphic 2">
              <a:extLst>
                <a:ext uri="{FF2B5EF4-FFF2-40B4-BE49-F238E27FC236}">
                  <a16:creationId xmlns:a16="http://schemas.microsoft.com/office/drawing/2014/main" id="{F810ABE9-E98B-DBC1-D592-8B00EAD3FEBA}"/>
                </a:ext>
              </a:extLst>
            </p:cNvPr>
            <p:cNvGrpSpPr/>
            <p:nvPr/>
          </p:nvGrpSpPr>
          <p:grpSpPr>
            <a:xfrm>
              <a:off x="2066238" y="3681850"/>
              <a:ext cx="283418" cy="283423"/>
              <a:chOff x="8736336" y="773976"/>
              <a:chExt cx="925001" cy="925018"/>
            </a:xfrm>
            <a:solidFill>
              <a:schemeClr val="bg1"/>
            </a:solidFill>
          </p:grpSpPr>
          <p:sp>
            <p:nvSpPr>
              <p:cNvPr id="12" name="Freeform 99">
                <a:extLst>
                  <a:ext uri="{FF2B5EF4-FFF2-40B4-BE49-F238E27FC236}">
                    <a16:creationId xmlns:a16="http://schemas.microsoft.com/office/drawing/2014/main" id="{7AAD3404-5348-2380-B51B-339B2F06D1F9}"/>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3" name="Freeform 100">
                <a:extLst>
                  <a:ext uri="{FF2B5EF4-FFF2-40B4-BE49-F238E27FC236}">
                    <a16:creationId xmlns:a16="http://schemas.microsoft.com/office/drawing/2014/main" id="{8BB84EBF-D8EA-F38C-8883-5B2DB25B4943}"/>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4" name="Freeform 101">
                <a:extLst>
                  <a:ext uri="{FF2B5EF4-FFF2-40B4-BE49-F238E27FC236}">
                    <a16:creationId xmlns:a16="http://schemas.microsoft.com/office/drawing/2014/main" id="{51FA2BF0-D92F-877D-1B64-79FFEBB6E815}"/>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5" name="Freeform 102">
                <a:extLst>
                  <a:ext uri="{FF2B5EF4-FFF2-40B4-BE49-F238E27FC236}">
                    <a16:creationId xmlns:a16="http://schemas.microsoft.com/office/drawing/2014/main" id="{FC90AAE3-7D91-7EDE-D28B-A36B09D352A0}"/>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103">
                <a:extLst>
                  <a:ext uri="{FF2B5EF4-FFF2-40B4-BE49-F238E27FC236}">
                    <a16:creationId xmlns:a16="http://schemas.microsoft.com/office/drawing/2014/main" id="{7C286047-0C25-FA84-CC11-FDB1C1931768}"/>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104">
                <a:extLst>
                  <a:ext uri="{FF2B5EF4-FFF2-40B4-BE49-F238E27FC236}">
                    <a16:creationId xmlns:a16="http://schemas.microsoft.com/office/drawing/2014/main" id="{15CFC50D-43F1-8F63-29DC-F159307B680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105">
                <a:extLst>
                  <a:ext uri="{FF2B5EF4-FFF2-40B4-BE49-F238E27FC236}">
                    <a16:creationId xmlns:a16="http://schemas.microsoft.com/office/drawing/2014/main" id="{6FDA3AD5-4A90-4557-EBE4-6D81CBF8681F}"/>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3795695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E50B3-266C-A6FE-3548-B569B708D11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4C3F124-95CB-AA62-54A0-112A101F7B3E}"/>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D732AAC5-5B15-5492-4DCB-C4BF3F466414}"/>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C8B3BAB6-4CAD-A7CC-1537-1C2B96E5AB32}"/>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831FF8C0-26D2-5F0D-3183-59C9B0E7DA1B}"/>
              </a:ext>
            </a:extLst>
          </p:cNvPr>
          <p:cNvSpPr>
            <a:spLocks noGrp="1"/>
          </p:cNvSpPr>
          <p:nvPr>
            <p:ph type="body" sz="quarter" idx="64"/>
          </p:nvPr>
        </p:nvSpPr>
        <p:spPr>
          <a:xfrm>
            <a:off x="1704813" y="1534331"/>
            <a:ext cx="5238428" cy="3165685"/>
          </a:xfrm>
        </p:spPr>
        <p:txBody>
          <a:bodyPr/>
          <a:lstStyle/>
          <a:p>
            <a:pPr marL="0" indent="0">
              <a:buNone/>
            </a:pPr>
            <a:r>
              <a:rPr lang="en-GB" sz="1400" b="1" dirty="0">
                <a:solidFill>
                  <a:srgbClr val="D38CBC"/>
                </a:solidFill>
              </a:rPr>
              <a:t>Intergenerational Responsibilities and Boundaries</a:t>
            </a:r>
          </a:p>
          <a:p>
            <a:pPr marL="0" indent="0">
              <a:buNone/>
            </a:pPr>
            <a:endParaRPr lang="en-US" sz="1400" b="1" dirty="0"/>
          </a:p>
          <a:p>
            <a:pPr marL="0" indent="0">
              <a:buNone/>
            </a:pPr>
            <a:r>
              <a:rPr lang="en-GB" sz="1200" dirty="0"/>
              <a:t>Late career is often accompanied by increased intergenerational financial responsibility. </a:t>
            </a:r>
          </a:p>
          <a:p>
            <a:pPr marL="0" indent="0">
              <a:buNone/>
            </a:pPr>
            <a:endParaRPr lang="en-GB" sz="1200" dirty="0"/>
          </a:p>
          <a:p>
            <a:pPr marL="0" indent="0">
              <a:buNone/>
            </a:pPr>
            <a:r>
              <a:rPr lang="en-GB" sz="1200" dirty="0"/>
              <a:t>Women may find themselves supporting adult children, contributing to grandchildren’s education or living costs, or assisting ageing parents with care-related expenses. </a:t>
            </a:r>
          </a:p>
          <a:p>
            <a:pPr marL="0" indent="0">
              <a:buNone/>
            </a:pPr>
            <a:endParaRPr lang="en-GB" sz="1200" dirty="0"/>
          </a:p>
          <a:p>
            <a:pPr marL="0" indent="0">
              <a:buNone/>
            </a:pPr>
            <a:r>
              <a:rPr lang="en-GB" sz="1200" dirty="0"/>
              <a:t>While such forms of support reflect care, solidarity, and strong family ties, they can also place significant strain on personal financial security. </a:t>
            </a:r>
          </a:p>
          <a:p>
            <a:pPr marL="0" indent="0">
              <a:buNone/>
            </a:pPr>
            <a:endParaRPr lang="en-GB" sz="1200" dirty="0"/>
          </a:p>
          <a:p>
            <a:pPr marL="0" indent="0">
              <a:buNone/>
            </a:pPr>
            <a:r>
              <a:rPr lang="en-GB" sz="1200" dirty="0"/>
              <a:t>This is particularly the case when expectations are unspoken, boundaries are unclear, or financial support becomes ongoing rather than temporary. </a:t>
            </a:r>
          </a:p>
          <a:p>
            <a:pPr marL="0" indent="0">
              <a:buNone/>
            </a:pPr>
            <a:endParaRPr lang="en-GB" sz="1200" dirty="0"/>
          </a:p>
          <a:p>
            <a:pPr marL="0" indent="0">
              <a:buNone/>
            </a:pPr>
            <a:r>
              <a:rPr lang="en-GB" sz="1200" dirty="0"/>
              <a:t>Without careful consideration, these responsibilities can undermine long-term stability during a period when financial flexibility may already be reduced.</a:t>
            </a:r>
          </a:p>
          <a:p>
            <a:pPr marL="0" indent="0">
              <a:buNone/>
            </a:pPr>
            <a:endParaRPr lang="en-GB" sz="1200" dirty="0"/>
          </a:p>
          <a:p>
            <a:pPr marL="0" indent="0">
              <a:buNone/>
            </a:pPr>
            <a:r>
              <a:rPr lang="en-GB" sz="1200" dirty="0"/>
              <a:t>Balancing generosity with self-protection is essential for maintaining financial resilience, autonomy, and peace of mind in later life.</a:t>
            </a:r>
          </a:p>
          <a:p>
            <a:pPr marL="0" indent="0">
              <a:buNone/>
            </a:pPr>
            <a:endParaRPr lang="en-GB" sz="1200" dirty="0"/>
          </a:p>
          <a:p>
            <a:pPr marL="0" indent="0">
              <a:buNone/>
            </a:pPr>
            <a:endParaRPr lang="en-GB" sz="1200" dirty="0"/>
          </a:p>
          <a:p>
            <a:pPr marL="0" indent="0">
              <a:buNone/>
            </a:pPr>
            <a:endParaRPr lang="en-US" sz="1200" dirty="0"/>
          </a:p>
          <a:p>
            <a:pPr marL="0" indent="0">
              <a:buNone/>
            </a:pPr>
            <a:endParaRPr lang="en-US" sz="1200" dirty="0"/>
          </a:p>
          <a:p>
            <a:pPr marL="0" indent="0">
              <a:buNone/>
            </a:pPr>
            <a:endParaRPr lang="en-GB" sz="1200" dirty="0"/>
          </a:p>
        </p:txBody>
      </p:sp>
      <p:cxnSp>
        <p:nvCxnSpPr>
          <p:cNvPr id="19" name="Straight Connector 18">
            <a:extLst>
              <a:ext uri="{FF2B5EF4-FFF2-40B4-BE49-F238E27FC236}">
                <a16:creationId xmlns:a16="http://schemas.microsoft.com/office/drawing/2014/main" id="{ADF2103C-CEB8-8E5D-850F-B602A72D8CE2}"/>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10FA232B-427D-7E9A-DB49-529834326E74}"/>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DA786EAF-3BD3-E762-71BD-EDA57B20572E}"/>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0EB3EFC2-55FE-FE5D-ED0D-80C1474F0AE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846868D9-5A69-7D55-E671-CF92D5F3D9E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8BD3B1DD-8A67-8EB4-F4E5-C5B42AAC8AD6}"/>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5782C955-92D6-D180-4C9A-D608AFE6081B}"/>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B9C09800-FE29-CA64-2F79-4F00740B923B}"/>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C8EEBC1A-0986-8124-23DB-B5A00D5822CD}"/>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71815EDB-61F2-5982-F6FD-303CCCD08B22}"/>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C99B1310-F4B7-197D-1342-676469222DEC}"/>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9" name="Rounded Rectangle 67">
            <a:extLst>
              <a:ext uri="{FF2B5EF4-FFF2-40B4-BE49-F238E27FC236}">
                <a16:creationId xmlns:a16="http://schemas.microsoft.com/office/drawing/2014/main" id="{071F37AF-58ED-B3B8-348A-5A2E76267557}"/>
              </a:ext>
            </a:extLst>
          </p:cNvPr>
          <p:cNvSpPr/>
          <p:nvPr/>
        </p:nvSpPr>
        <p:spPr>
          <a:xfrm>
            <a:off x="1704812" y="5345906"/>
            <a:ext cx="5238428" cy="3923507"/>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7AAA3ED5-ABE9-E8AA-B862-6ED65A576679}"/>
              </a:ext>
            </a:extLst>
          </p:cNvPr>
          <p:cNvSpPr txBox="1">
            <a:spLocks/>
          </p:cNvSpPr>
          <p:nvPr/>
        </p:nvSpPr>
        <p:spPr>
          <a:xfrm>
            <a:off x="1958753" y="5764883"/>
            <a:ext cx="4716850" cy="321661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D38CBC"/>
                </a:solidFill>
              </a:rPr>
              <a:t>Managing intergenerational responsibilities effectively requires:</a:t>
            </a:r>
          </a:p>
          <a:p>
            <a:pPr marL="0" indent="0">
              <a:buNone/>
            </a:pPr>
            <a:endParaRPr lang="en-GB" sz="1200" dirty="0"/>
          </a:p>
          <a:p>
            <a:pPr marL="0" lvl="0" indent="0">
              <a:buClr>
                <a:srgbClr val="D38CBC"/>
              </a:buClr>
              <a:buNone/>
            </a:pPr>
            <a:r>
              <a:rPr lang="en-GB" sz="1200" dirty="0">
                <a:solidFill>
                  <a:srgbClr val="D38CBC"/>
                </a:solidFill>
              </a:rPr>
              <a:t>•</a:t>
            </a:r>
            <a:r>
              <a:rPr lang="en-GB" sz="1200" dirty="0"/>
              <a:t> Clarifying what level of support is financially sustainable, ensuring that assistance to others does not jeopardise personal security or future needs.</a:t>
            </a:r>
          </a:p>
          <a:p>
            <a:pPr marL="0" lvl="0" indent="0">
              <a:buClr>
                <a:srgbClr val="D38CBC"/>
              </a:buClr>
              <a:buNone/>
            </a:pPr>
            <a:endParaRPr lang="en-GB" sz="1200" dirty="0">
              <a:solidFill>
                <a:srgbClr val="D38CBC"/>
              </a:solidFill>
            </a:endParaRPr>
          </a:p>
          <a:p>
            <a:pPr marL="0" lvl="0" indent="0">
              <a:buClr>
                <a:srgbClr val="D38CBC"/>
              </a:buClr>
              <a:buNone/>
            </a:pPr>
            <a:r>
              <a:rPr lang="en-GB" sz="1200" dirty="0">
                <a:solidFill>
                  <a:srgbClr val="D38CBC"/>
                </a:solidFill>
              </a:rPr>
              <a:t>•</a:t>
            </a:r>
            <a:r>
              <a:rPr lang="en-GB" sz="1200" dirty="0"/>
              <a:t> Discussing expectations openly within the partnership, so that decisions about intergenerational support are shared and agreed upon rather than assumed.</a:t>
            </a:r>
          </a:p>
          <a:p>
            <a:pPr marL="0" lvl="0" indent="0">
              <a:buClr>
                <a:srgbClr val="D38CBC"/>
              </a:buClr>
              <a:buNone/>
            </a:pPr>
            <a:endParaRPr lang="en-GB" sz="1200" dirty="0"/>
          </a:p>
          <a:p>
            <a:pPr marL="0" lvl="0" indent="0">
              <a:buClr>
                <a:srgbClr val="D38CBC"/>
              </a:buClr>
              <a:buNone/>
            </a:pPr>
            <a:r>
              <a:rPr lang="en-GB" sz="1200" dirty="0">
                <a:solidFill>
                  <a:srgbClr val="D38CBC"/>
                </a:solidFill>
              </a:rPr>
              <a:t>•</a:t>
            </a:r>
            <a:r>
              <a:rPr lang="en-GB" sz="1200" dirty="0"/>
              <a:t> Avoiding pressure to prioritise others’ needs over one’s own long-term stability, recognising that self-protection is not incompatible with care.</a:t>
            </a:r>
          </a:p>
          <a:p>
            <a:pPr marL="0" lvl="0" indent="0">
              <a:buClr>
                <a:srgbClr val="D38CBC"/>
              </a:buClr>
              <a:buNone/>
            </a:pPr>
            <a:endParaRPr lang="en-GB" sz="1200" dirty="0"/>
          </a:p>
          <a:p>
            <a:pPr marL="0" lvl="0" indent="0">
              <a:buClr>
                <a:srgbClr val="D38CBC"/>
              </a:buClr>
              <a:buNone/>
            </a:pPr>
            <a:r>
              <a:rPr lang="en-GB" sz="1200" dirty="0">
                <a:solidFill>
                  <a:srgbClr val="D38CBC"/>
                </a:solidFill>
              </a:rPr>
              <a:t>•</a:t>
            </a:r>
            <a:r>
              <a:rPr lang="en-GB" sz="1200" dirty="0"/>
              <a:t> Recognising emotional factors such as guilt, obligation, or cultural expectations, which may influence financial decisions and make boundary-setting more difficult.</a:t>
            </a:r>
          </a:p>
          <a:p>
            <a:pPr marL="0" lvl="0" indent="0">
              <a:buClr>
                <a:srgbClr val="D38CBC"/>
              </a:buClr>
              <a:buNone/>
            </a:pPr>
            <a:endParaRPr lang="en-GB" sz="1200" dirty="0"/>
          </a:p>
          <a:p>
            <a:pPr marL="0" lvl="0" indent="0">
              <a:buClr>
                <a:srgbClr val="D38CBC"/>
              </a:buClr>
              <a:buNone/>
            </a:pPr>
            <a:r>
              <a:rPr lang="en-GB" sz="1200" dirty="0">
                <a:solidFill>
                  <a:srgbClr val="D38CBC"/>
                </a:solidFill>
              </a:rPr>
              <a:t>•</a:t>
            </a:r>
            <a:r>
              <a:rPr lang="en-GB" sz="1200" dirty="0"/>
              <a:t> Planning jointly for how and when support will be offered, including setting limits, timeframes, and conditions where appropriate.</a:t>
            </a:r>
          </a:p>
          <a:p>
            <a:pPr marL="0" lvl="0" indent="0">
              <a:buClr>
                <a:srgbClr val="D38CBC"/>
              </a:buClr>
              <a:buNone/>
            </a:pPr>
            <a:endParaRPr lang="en-GB" sz="1200" dirty="0"/>
          </a:p>
          <a:p>
            <a:pPr marL="0" lvl="0" indent="0">
              <a:buClr>
                <a:srgbClr val="D38CBC"/>
              </a:buClr>
              <a:buNone/>
            </a:pPr>
            <a:endParaRPr lang="en-GB" sz="1200" dirty="0"/>
          </a:p>
          <a:p>
            <a:pPr marL="0" lvl="0" indent="0">
              <a:buClr>
                <a:srgbClr val="D38CBC"/>
              </a:buClr>
              <a:buNone/>
            </a:pPr>
            <a:endParaRPr lang="en-GB" sz="1200" dirty="0"/>
          </a:p>
          <a:p>
            <a:pPr lvl="0">
              <a:buClr>
                <a:srgbClr val="D38CBC"/>
              </a:buClr>
            </a:pPr>
            <a:endParaRPr lang="en-GB" sz="1200" dirty="0"/>
          </a:p>
        </p:txBody>
      </p:sp>
      <p:grpSp>
        <p:nvGrpSpPr>
          <p:cNvPr id="3" name="Group 2">
            <a:extLst>
              <a:ext uri="{FF2B5EF4-FFF2-40B4-BE49-F238E27FC236}">
                <a16:creationId xmlns:a16="http://schemas.microsoft.com/office/drawing/2014/main" id="{021A3491-12ED-3491-FBF6-3BFFA901B095}"/>
              </a:ext>
            </a:extLst>
          </p:cNvPr>
          <p:cNvGrpSpPr/>
          <p:nvPr/>
        </p:nvGrpSpPr>
        <p:grpSpPr>
          <a:xfrm>
            <a:off x="1567543" y="5139836"/>
            <a:ext cx="926198" cy="406400"/>
            <a:chOff x="1997756" y="3611831"/>
            <a:chExt cx="926198" cy="406400"/>
          </a:xfrm>
        </p:grpSpPr>
        <p:grpSp>
          <p:nvGrpSpPr>
            <p:cNvPr id="6" name="Group 5">
              <a:extLst>
                <a:ext uri="{FF2B5EF4-FFF2-40B4-BE49-F238E27FC236}">
                  <a16:creationId xmlns:a16="http://schemas.microsoft.com/office/drawing/2014/main" id="{F8652B87-D714-E21B-37C3-8BB921A613A8}"/>
                </a:ext>
              </a:extLst>
            </p:cNvPr>
            <p:cNvGrpSpPr/>
            <p:nvPr/>
          </p:nvGrpSpPr>
          <p:grpSpPr>
            <a:xfrm>
              <a:off x="1997756" y="3611831"/>
              <a:ext cx="926198" cy="406400"/>
              <a:chOff x="1590175" y="6032510"/>
              <a:chExt cx="926198" cy="406400"/>
            </a:xfrm>
          </p:grpSpPr>
          <p:sp>
            <p:nvSpPr>
              <p:cNvPr id="24" name="Rectangle 23">
                <a:extLst>
                  <a:ext uri="{FF2B5EF4-FFF2-40B4-BE49-F238E27FC236}">
                    <a16:creationId xmlns:a16="http://schemas.microsoft.com/office/drawing/2014/main" id="{E7162CC4-84E3-442D-3A41-AF83801F08D3}"/>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05A2DA49-C783-F4D7-3A7D-F909FDEF171C}"/>
                  </a:ext>
                </a:extLst>
              </p:cNvPr>
              <p:cNvSpPr/>
              <p:nvPr/>
            </p:nvSpPr>
            <p:spPr>
              <a:xfrm>
                <a:off x="1784140" y="6092546"/>
                <a:ext cx="6911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 Placeholder 122">
                <a:extLst>
                  <a:ext uri="{FF2B5EF4-FFF2-40B4-BE49-F238E27FC236}">
                    <a16:creationId xmlns:a16="http://schemas.microsoft.com/office/drawing/2014/main" id="{57856ABB-81B2-5294-D5F8-DA742F7BDC25}"/>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27" name="Oval 26">
                <a:extLst>
                  <a:ext uri="{FF2B5EF4-FFF2-40B4-BE49-F238E27FC236}">
                    <a16:creationId xmlns:a16="http://schemas.microsoft.com/office/drawing/2014/main" id="{82A64C68-2CAB-6ED2-99A3-462E358BA6BB}"/>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110">
                <a:extLst>
                  <a:ext uri="{FF2B5EF4-FFF2-40B4-BE49-F238E27FC236}">
                    <a16:creationId xmlns:a16="http://schemas.microsoft.com/office/drawing/2014/main" id="{B0E6241C-E93B-AA05-6842-8734966ADFF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 name="Graphic 2">
              <a:extLst>
                <a:ext uri="{FF2B5EF4-FFF2-40B4-BE49-F238E27FC236}">
                  <a16:creationId xmlns:a16="http://schemas.microsoft.com/office/drawing/2014/main" id="{924B20AA-8C54-479E-78C0-1A8F8616FA4E}"/>
                </a:ext>
              </a:extLst>
            </p:cNvPr>
            <p:cNvGrpSpPr/>
            <p:nvPr/>
          </p:nvGrpSpPr>
          <p:grpSpPr>
            <a:xfrm>
              <a:off x="2066238" y="3681850"/>
              <a:ext cx="283418" cy="283423"/>
              <a:chOff x="8736336" y="773976"/>
              <a:chExt cx="925001" cy="925018"/>
            </a:xfrm>
            <a:solidFill>
              <a:schemeClr val="bg1"/>
            </a:solidFill>
          </p:grpSpPr>
          <p:sp>
            <p:nvSpPr>
              <p:cNvPr id="12" name="Freeform 99">
                <a:extLst>
                  <a:ext uri="{FF2B5EF4-FFF2-40B4-BE49-F238E27FC236}">
                    <a16:creationId xmlns:a16="http://schemas.microsoft.com/office/drawing/2014/main" id="{BB939797-EBB0-8F9E-3238-552E901BA465}"/>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3" name="Freeform 100">
                <a:extLst>
                  <a:ext uri="{FF2B5EF4-FFF2-40B4-BE49-F238E27FC236}">
                    <a16:creationId xmlns:a16="http://schemas.microsoft.com/office/drawing/2014/main" id="{3129FE42-6692-BAD8-6D2D-E3ACF09BCBD5}"/>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4" name="Freeform 101">
                <a:extLst>
                  <a:ext uri="{FF2B5EF4-FFF2-40B4-BE49-F238E27FC236}">
                    <a16:creationId xmlns:a16="http://schemas.microsoft.com/office/drawing/2014/main" id="{E4A28FA5-13B5-9586-7AC6-6F306C7875F1}"/>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5" name="Freeform 102">
                <a:extLst>
                  <a:ext uri="{FF2B5EF4-FFF2-40B4-BE49-F238E27FC236}">
                    <a16:creationId xmlns:a16="http://schemas.microsoft.com/office/drawing/2014/main" id="{94B791FE-FE0A-10FC-D69D-AFACF78BC341}"/>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103">
                <a:extLst>
                  <a:ext uri="{FF2B5EF4-FFF2-40B4-BE49-F238E27FC236}">
                    <a16:creationId xmlns:a16="http://schemas.microsoft.com/office/drawing/2014/main" id="{9E3E4C94-EBD8-177F-4D3A-E5562D8E4127}"/>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104">
                <a:extLst>
                  <a:ext uri="{FF2B5EF4-FFF2-40B4-BE49-F238E27FC236}">
                    <a16:creationId xmlns:a16="http://schemas.microsoft.com/office/drawing/2014/main" id="{202CED78-7640-2DB7-6C42-ECB0DFBF7D89}"/>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105">
                <a:extLst>
                  <a:ext uri="{FF2B5EF4-FFF2-40B4-BE49-F238E27FC236}">
                    <a16:creationId xmlns:a16="http://schemas.microsoft.com/office/drawing/2014/main" id="{C7A7FD81-A477-7A30-A7E6-F085C4BEB833}"/>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29912490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11B42-EBCB-57FF-E491-55028662B44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83D1CA2-156F-8D18-9968-F5594F518A2A}"/>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9DD23285-DDC7-5E75-CFBF-ADFE9059BC0D}"/>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5F773BCE-29F8-1BB4-E24D-84AB328D9D97}"/>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200125BF-166F-CECD-A84E-8B7A7151B873}"/>
              </a:ext>
            </a:extLst>
          </p:cNvPr>
          <p:cNvSpPr>
            <a:spLocks noGrp="1"/>
          </p:cNvSpPr>
          <p:nvPr>
            <p:ph type="body" sz="quarter" idx="64"/>
          </p:nvPr>
        </p:nvSpPr>
        <p:spPr>
          <a:xfrm>
            <a:off x="1164479" y="1534332"/>
            <a:ext cx="5778761" cy="1526098"/>
          </a:xfrm>
        </p:spPr>
        <p:txBody>
          <a:bodyPr/>
          <a:lstStyle/>
          <a:p>
            <a:pPr marL="0" indent="0">
              <a:buNone/>
            </a:pPr>
            <a:r>
              <a:rPr lang="en-GB" sz="1400" b="1" dirty="0">
                <a:solidFill>
                  <a:srgbClr val="D38CBC"/>
                </a:solidFill>
              </a:rPr>
              <a:t>Activities</a:t>
            </a:r>
          </a:p>
          <a:p>
            <a:pPr marL="0" indent="0">
              <a:buNone/>
            </a:pPr>
            <a:endParaRPr lang="en-GB" sz="1400" b="1" dirty="0">
              <a:solidFill>
                <a:srgbClr val="D38CBC"/>
              </a:solidFill>
            </a:endParaRPr>
          </a:p>
          <a:p>
            <a:r>
              <a:rPr lang="en-GB" sz="1200" b="1" dirty="0">
                <a:solidFill>
                  <a:srgbClr val="D38CBC"/>
                </a:solidFill>
              </a:rPr>
              <a:t>Will and estate planning checklist</a:t>
            </a:r>
          </a:p>
          <a:p>
            <a:pPr marL="0" indent="0">
              <a:buNone/>
            </a:pPr>
            <a:endParaRPr lang="en-US" sz="1400" b="1" dirty="0"/>
          </a:p>
          <a:p>
            <a:pPr marL="0" indent="0">
              <a:buNone/>
            </a:pPr>
            <a:r>
              <a:rPr lang="en-GB" sz="1200" dirty="0"/>
              <a:t>Planning your estate is one of the kindest things you can do for the people you love. Estate planning is the process of writing down important decisions about your healthcare, belongings, and finances to be carried out when you’re incapacitated or pass away. There are many important legal documents you should consider having as part of your estate plan. Below you will find a detailed list of these documents. </a:t>
            </a:r>
          </a:p>
          <a:p>
            <a:pPr marL="0" indent="0">
              <a:buNone/>
            </a:pPr>
            <a:endParaRPr lang="en-GB" sz="1200" dirty="0"/>
          </a:p>
          <a:p>
            <a:pPr marL="0" indent="0">
              <a:buNone/>
            </a:pPr>
            <a:endParaRPr lang="en-GB" sz="1200" dirty="0"/>
          </a:p>
          <a:p>
            <a:pPr marL="0" indent="0">
              <a:buNone/>
            </a:pPr>
            <a:endParaRPr lang="en-GB" sz="1200" dirty="0"/>
          </a:p>
          <a:p>
            <a:pPr marL="0" indent="0">
              <a:buNone/>
            </a:pPr>
            <a:endParaRPr lang="en-US" sz="1200" dirty="0"/>
          </a:p>
          <a:p>
            <a:pPr marL="0" indent="0">
              <a:buNone/>
            </a:pPr>
            <a:endParaRPr lang="en-US" sz="1200" dirty="0"/>
          </a:p>
          <a:p>
            <a:pPr marL="0" indent="0">
              <a:buNone/>
            </a:pPr>
            <a:endParaRPr lang="en-GB" sz="1200" dirty="0"/>
          </a:p>
        </p:txBody>
      </p:sp>
      <p:cxnSp>
        <p:nvCxnSpPr>
          <p:cNvPr id="19" name="Straight Connector 18">
            <a:extLst>
              <a:ext uri="{FF2B5EF4-FFF2-40B4-BE49-F238E27FC236}">
                <a16:creationId xmlns:a16="http://schemas.microsoft.com/office/drawing/2014/main" id="{4CE85B03-664A-38BF-CD11-DD9B680731D6}"/>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43088E21-047E-8028-15CF-D40DE35B3FA8}"/>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59EEE89C-E761-4E95-9517-8CC0E477EFC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D307FCA8-B486-0301-A282-257B65966A86}"/>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6D7AB06D-9053-F09F-0855-87A18A685337}"/>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231D8149-E101-0CE8-92E6-AA2CABD4C9E0}"/>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CF2A824B-D655-0F5E-7001-1581BD00DA0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53AEBFCE-0C6E-7971-E0CC-8A0C5B2268DC}"/>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D38D2CAF-E425-E5F5-8015-8AED308719C3}"/>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A7DD2735-EE5E-A1CD-CF45-EA5D53B83B18}"/>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1CE682D7-9436-8134-EDEA-934C87D7373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pic>
        <p:nvPicPr>
          <p:cNvPr id="2" name="Picture 1">
            <a:extLst>
              <a:ext uri="{FF2B5EF4-FFF2-40B4-BE49-F238E27FC236}">
                <a16:creationId xmlns:a16="http://schemas.microsoft.com/office/drawing/2014/main" id="{1B26F578-EA5E-C774-BE90-152D1CDA5792}"/>
              </a:ext>
            </a:extLst>
          </p:cNvPr>
          <p:cNvPicPr>
            <a:picLocks noChangeAspect="1"/>
          </p:cNvPicPr>
          <p:nvPr/>
        </p:nvPicPr>
        <p:blipFill>
          <a:blip r:embed="rId2"/>
          <a:stretch>
            <a:fillRect/>
          </a:stretch>
        </p:blipFill>
        <p:spPr>
          <a:xfrm>
            <a:off x="2076450" y="3190140"/>
            <a:ext cx="3744175" cy="7001609"/>
          </a:xfrm>
          <a:prstGeom prst="rect">
            <a:avLst/>
          </a:prstGeom>
        </p:spPr>
      </p:pic>
      <p:sp>
        <p:nvSpPr>
          <p:cNvPr id="3" name="Rectangle 2">
            <a:extLst>
              <a:ext uri="{FF2B5EF4-FFF2-40B4-BE49-F238E27FC236}">
                <a16:creationId xmlns:a16="http://schemas.microsoft.com/office/drawing/2014/main" id="{2A18E6D8-2C97-3BEA-3892-9C84539299C0}"/>
              </a:ext>
            </a:extLst>
          </p:cNvPr>
          <p:cNvSpPr/>
          <p:nvPr/>
        </p:nvSpPr>
        <p:spPr>
          <a:xfrm>
            <a:off x="2012950" y="9906000"/>
            <a:ext cx="3807675" cy="28574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580196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46191-9923-9954-FE31-E82CA072DFA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24F5703-50FC-8653-0E97-3ED86FD48D1D}"/>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FF4371AB-17BC-28D5-BAF5-910862F20E66}"/>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CBCC946A-6B90-4934-9DAD-45E5121AF991}"/>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BEFC88BE-BB3B-5FC2-F835-AA3CB2ED6244}"/>
              </a:ext>
            </a:extLst>
          </p:cNvPr>
          <p:cNvSpPr>
            <a:spLocks noGrp="1"/>
          </p:cNvSpPr>
          <p:nvPr>
            <p:ph type="body" sz="quarter" idx="64"/>
          </p:nvPr>
        </p:nvSpPr>
        <p:spPr>
          <a:xfrm>
            <a:off x="1445154" y="1534330"/>
            <a:ext cx="5406496" cy="8752669"/>
          </a:xfrm>
        </p:spPr>
        <p:txBody>
          <a:bodyPr/>
          <a:lstStyle/>
          <a:p>
            <a:r>
              <a:rPr lang="en-GB" sz="1200" b="1" dirty="0">
                <a:solidFill>
                  <a:srgbClr val="D38CBC"/>
                </a:solidFill>
              </a:rPr>
              <a:t>Scenario: Planning for retirement without a partner</a:t>
            </a:r>
          </a:p>
          <a:p>
            <a:pPr marL="0" indent="0">
              <a:buNone/>
            </a:pPr>
            <a:endParaRPr lang="en-US" sz="1400" b="1" dirty="0"/>
          </a:p>
          <a:p>
            <a:pPr marL="0" indent="0">
              <a:buNone/>
            </a:pPr>
            <a:r>
              <a:rPr lang="en-GB" sz="1200" dirty="0"/>
              <a:t>An increasing number of women are staying single in their 40s and beyond, creating unique retirement planning challenges. Being single makes financial planning, particularly retirement planning, trickier. A married couple typically benefits from two income streams over their working years and two sources of income in retirement, whether a pension or Social Security. So how can single women plan for retirement and secure their future, especially as they approach the end of their peak earning years? </a:t>
            </a:r>
          </a:p>
          <a:p>
            <a:pPr marL="0" indent="0">
              <a:buNone/>
            </a:pPr>
            <a:endParaRPr lang="en-GB" sz="1200" dirty="0"/>
          </a:p>
          <a:p>
            <a:pPr marL="0" indent="0">
              <a:buNone/>
            </a:pPr>
            <a:r>
              <a:rPr lang="en-GB" sz="1200" dirty="0"/>
              <a:t>As is often the case in financial planning, time is money. Preparing for retirement should begin early, since you want as much time as possible for compound interest to grow your savings. However, in addition to time, forethought can be a powerful tool, and there are several steps to consider to help you plan for your retirement, maintain your financial independence, and continue to thrive. </a:t>
            </a:r>
          </a:p>
          <a:p>
            <a:pPr marL="0" indent="0">
              <a:buNone/>
            </a:pPr>
            <a:endParaRPr lang="en-GB" sz="1200" dirty="0"/>
          </a:p>
          <a:p>
            <a:pPr marL="228600" indent="-228600">
              <a:lnSpc>
                <a:spcPct val="100000"/>
              </a:lnSpc>
              <a:buFont typeface="+mj-lt"/>
              <a:buAutoNum type="arabicPeriod"/>
            </a:pPr>
            <a:r>
              <a:rPr lang="en-GB" sz="1200" b="1" dirty="0"/>
              <a:t>Envision your future retirement: </a:t>
            </a:r>
            <a:r>
              <a:rPr lang="en-GB" sz="1200" dirty="0"/>
              <a:t>spend some time envisioning what your ideal retirement looks like. Does it include working part-time or volunteering to maintain social connections? Will your spending be comparable to what it is today, or will it go up or down? Does it include a high-priced purchase, such as a second home? What about annual travel goals? Are there other must-haves that should be factored into the calculations?</a:t>
            </a:r>
          </a:p>
          <a:p>
            <a:pPr marL="228600" indent="-228600">
              <a:lnSpc>
                <a:spcPct val="100000"/>
              </a:lnSpc>
              <a:buFont typeface="+mj-lt"/>
              <a:buAutoNum type="arabicPeriod"/>
            </a:pPr>
            <a:endParaRPr lang="en-GB" sz="1200" b="1" dirty="0"/>
          </a:p>
          <a:p>
            <a:pPr marL="228600" indent="-228600">
              <a:lnSpc>
                <a:spcPct val="100000"/>
              </a:lnSpc>
              <a:buFont typeface="+mj-lt"/>
              <a:buAutoNum type="arabicPeriod"/>
            </a:pPr>
            <a:r>
              <a:rPr lang="en-GB" sz="1200" b="1" dirty="0"/>
              <a:t>Assess your current financial situation: </a:t>
            </a:r>
            <a:r>
              <a:rPr lang="en-GB" sz="1200" dirty="0"/>
              <a:t>for a retirement plan to be effective, you need to know where you stand financially. This requires you to know your current net worth, including the value of your various assets, their disposition, and any financial liabilities, such as a mortgage or other debt.</a:t>
            </a:r>
          </a:p>
          <a:p>
            <a:pPr marL="228600" indent="-228600">
              <a:lnSpc>
                <a:spcPct val="100000"/>
              </a:lnSpc>
              <a:buFont typeface="+mj-lt"/>
              <a:buAutoNum type="arabicPeriod"/>
            </a:pPr>
            <a:endParaRPr lang="en-GB" sz="1200" dirty="0"/>
          </a:p>
          <a:p>
            <a:pPr marL="228600" indent="-228600">
              <a:lnSpc>
                <a:spcPct val="100000"/>
              </a:lnSpc>
              <a:buFont typeface="+mj-lt"/>
              <a:buAutoNum type="arabicPeriod"/>
            </a:pPr>
            <a:r>
              <a:rPr lang="en-GB" sz="1200" b="1" dirty="0"/>
              <a:t>Maximize retirement savings: </a:t>
            </a:r>
            <a:r>
              <a:rPr lang="en-GB" sz="1200" dirty="0"/>
              <a:t>review your current lifestyle and identify ways to save more aggressively for your retirement years. On top of reducing your expenses, consider ways you could generate additional income, such as maximising interest rates on savings account balances or starting a side business based on your specific skill set.</a:t>
            </a:r>
            <a:endParaRPr lang="en-GB" sz="1200" b="1" dirty="0"/>
          </a:p>
          <a:p>
            <a:pPr marL="435117" lvl="1" indent="-228600">
              <a:lnSpc>
                <a:spcPct val="100000"/>
              </a:lnSpc>
              <a:buFont typeface="Arial" panose="020B0604020202020204" pitchFamily="34" charset="0"/>
              <a:buChar char="•"/>
            </a:pPr>
            <a:r>
              <a:rPr lang="en-GB" sz="1100" dirty="0">
                <a:solidFill>
                  <a:srgbClr val="1E2879"/>
                </a:solidFill>
                <a:latin typeface="+mn-lt"/>
              </a:rPr>
              <a:t>Annual contributions</a:t>
            </a:r>
          </a:p>
          <a:p>
            <a:pPr marL="435117" lvl="1" indent="-228600">
              <a:lnSpc>
                <a:spcPct val="100000"/>
              </a:lnSpc>
              <a:buFont typeface="Arial" panose="020B0604020202020204" pitchFamily="34" charset="0"/>
              <a:buChar char="•"/>
            </a:pPr>
            <a:r>
              <a:rPr lang="en-GB" sz="1100" dirty="0">
                <a:solidFill>
                  <a:srgbClr val="1E2879"/>
                </a:solidFill>
                <a:latin typeface="+mn-lt"/>
              </a:rPr>
              <a:t>Social security</a:t>
            </a:r>
          </a:p>
          <a:p>
            <a:pPr marL="435117" lvl="1" indent="-228600">
              <a:lnSpc>
                <a:spcPct val="100000"/>
              </a:lnSpc>
              <a:buFont typeface="Arial" panose="020B0604020202020204" pitchFamily="34" charset="0"/>
              <a:buChar char="•"/>
            </a:pPr>
            <a:r>
              <a:rPr lang="en-GB" sz="1100" dirty="0">
                <a:solidFill>
                  <a:srgbClr val="1E2879"/>
                </a:solidFill>
                <a:latin typeface="+mn-lt"/>
              </a:rPr>
              <a:t>Additional savings</a:t>
            </a:r>
          </a:p>
          <a:p>
            <a:pPr marL="206517" lvl="1">
              <a:lnSpc>
                <a:spcPct val="100000"/>
              </a:lnSpc>
            </a:pPr>
            <a:endParaRPr lang="en-GB" sz="1100" dirty="0">
              <a:solidFill>
                <a:srgbClr val="1E2879"/>
              </a:solidFill>
              <a:latin typeface="+mn-lt"/>
            </a:endParaRPr>
          </a:p>
          <a:p>
            <a:pPr marL="228600" indent="-228600">
              <a:lnSpc>
                <a:spcPct val="100000"/>
              </a:lnSpc>
              <a:buFont typeface="+mj-lt"/>
              <a:buAutoNum type="arabicPeriod"/>
            </a:pPr>
            <a:r>
              <a:rPr lang="en-GB" sz="1200" b="1" dirty="0"/>
              <a:t>Anticipate future health care costs: </a:t>
            </a:r>
            <a:r>
              <a:rPr lang="en-GB" sz="1200" dirty="0"/>
              <a:t>women commonly have a longer life expectancy, and that is often accompanied by higher health care costs later in life - potentially including costly specialists and long-term care. Because these expenses can quickly deplete savings, it is important to consider retirement strategies to help defray them.</a:t>
            </a:r>
          </a:p>
          <a:p>
            <a:pPr marL="435117" lvl="1" indent="-228600">
              <a:lnSpc>
                <a:spcPct val="100000"/>
              </a:lnSpc>
              <a:buFont typeface="Arial" panose="020B0604020202020204" pitchFamily="34" charset="0"/>
              <a:buChar char="•"/>
            </a:pPr>
            <a:r>
              <a:rPr lang="en-GB" sz="1100" dirty="0">
                <a:solidFill>
                  <a:srgbClr val="1E2879"/>
                </a:solidFill>
                <a:latin typeface="+mn-lt"/>
              </a:rPr>
              <a:t>Health Savings Account</a:t>
            </a:r>
          </a:p>
          <a:p>
            <a:pPr marL="435117" lvl="1" indent="-228600">
              <a:lnSpc>
                <a:spcPct val="100000"/>
              </a:lnSpc>
              <a:buFont typeface="Arial" panose="020B0604020202020204" pitchFamily="34" charset="0"/>
              <a:buChar char="•"/>
            </a:pPr>
            <a:r>
              <a:rPr lang="en-GB" sz="1100" dirty="0">
                <a:solidFill>
                  <a:srgbClr val="1E2879"/>
                </a:solidFill>
                <a:latin typeface="+mn-lt"/>
              </a:rPr>
              <a:t>Long-term care insurance</a:t>
            </a:r>
          </a:p>
          <a:p>
            <a:pPr marL="206517" lvl="1">
              <a:lnSpc>
                <a:spcPct val="100000"/>
              </a:lnSpc>
            </a:pPr>
            <a:endParaRPr lang="en-GB" sz="1100" dirty="0">
              <a:solidFill>
                <a:srgbClr val="1E2879"/>
              </a:solidFill>
              <a:latin typeface="+mn-lt"/>
            </a:endParaRPr>
          </a:p>
          <a:p>
            <a:pPr marL="228600" indent="-228600">
              <a:lnSpc>
                <a:spcPct val="100000"/>
              </a:lnSpc>
              <a:buFont typeface="+mj-lt"/>
              <a:buAutoNum type="arabicPeriod"/>
            </a:pPr>
            <a:r>
              <a:rPr lang="en-GB" sz="1200" b="1" dirty="0"/>
              <a:t>Document your wishes with an estate plan: </a:t>
            </a:r>
            <a:r>
              <a:rPr lang="en-GB" sz="1200" dirty="0"/>
              <a:t>create an estate plan to help ensure that your assets and belongings are distributed in accordance with your wishes.</a:t>
            </a:r>
          </a:p>
          <a:p>
            <a:pPr marL="0" indent="0">
              <a:buNone/>
            </a:pPr>
            <a:endParaRPr lang="en-GB" sz="1200" dirty="0"/>
          </a:p>
          <a:p>
            <a:pPr marL="0" indent="0">
              <a:buNone/>
            </a:pPr>
            <a:endParaRPr lang="en-US" sz="1200" dirty="0"/>
          </a:p>
          <a:p>
            <a:pPr marL="0" indent="0">
              <a:buNone/>
            </a:pPr>
            <a:endParaRPr lang="en-US" sz="1200" dirty="0"/>
          </a:p>
          <a:p>
            <a:pPr marL="0" indent="0">
              <a:buNone/>
            </a:pPr>
            <a:endParaRPr lang="en-GB" sz="1200" dirty="0"/>
          </a:p>
        </p:txBody>
      </p:sp>
      <p:cxnSp>
        <p:nvCxnSpPr>
          <p:cNvPr id="19" name="Straight Connector 18">
            <a:extLst>
              <a:ext uri="{FF2B5EF4-FFF2-40B4-BE49-F238E27FC236}">
                <a16:creationId xmlns:a16="http://schemas.microsoft.com/office/drawing/2014/main" id="{253ED9C0-FEDC-EF14-004F-2E86CA6C12BA}"/>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6122542F-63FD-1FDD-5E81-7C8D7D65949E}"/>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094898F9-8248-F714-F8CF-C00445A64911}"/>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61596AAF-2C73-2266-4C2B-2C674C29754D}"/>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AFAE40CA-CFF0-4FD4-B13F-15DC2D6D3E9C}"/>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010D0EE0-42D3-B0F9-4AA7-79C0292CD61D}"/>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AE0A633C-ECCA-CB01-2D6E-A551E948C7C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9211201D-4D75-00A9-11CE-B9FBEABC171F}"/>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E5352B4B-D1FD-3B30-6D81-14D9298ED269}"/>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05721A1F-FA0C-77AF-3B0D-C2AFDA57A54E}"/>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020B6DC7-E7E0-00C0-DCB6-33958160D545}"/>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3" name="Rectangle 2">
            <a:extLst>
              <a:ext uri="{FF2B5EF4-FFF2-40B4-BE49-F238E27FC236}">
                <a16:creationId xmlns:a16="http://schemas.microsoft.com/office/drawing/2014/main" id="{785814CA-65F5-FEFF-F4EB-36FCC768AEEE}"/>
              </a:ext>
            </a:extLst>
          </p:cNvPr>
          <p:cNvSpPr/>
          <p:nvPr/>
        </p:nvSpPr>
        <p:spPr>
          <a:xfrm>
            <a:off x="2012950" y="9906000"/>
            <a:ext cx="3807675" cy="28574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009955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1E30D-DA04-58F9-FD78-F25B0AF1DC0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8DBDBE7-8E48-198F-E3ED-410D5D8B6B09}"/>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38CD012C-9166-1891-B1D3-AC081730792F}"/>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66DD716A-59A3-E503-768B-D1FBEB69B70E}"/>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A72AD9C0-9D78-7C2E-1475-FF4E12900075}"/>
              </a:ext>
            </a:extLst>
          </p:cNvPr>
          <p:cNvSpPr>
            <a:spLocks noGrp="1"/>
          </p:cNvSpPr>
          <p:nvPr>
            <p:ph type="body" sz="quarter" idx="64"/>
          </p:nvPr>
        </p:nvSpPr>
        <p:spPr>
          <a:xfrm>
            <a:off x="1567542" y="1534332"/>
            <a:ext cx="5049157" cy="6923868"/>
          </a:xfrm>
        </p:spPr>
        <p:txBody>
          <a:bodyPr/>
          <a:lstStyle/>
          <a:p>
            <a:r>
              <a:rPr lang="en-GB" sz="1200" b="1" dirty="0">
                <a:solidFill>
                  <a:srgbClr val="D38CBC"/>
                </a:solidFill>
              </a:rPr>
              <a:t>Interview-style reflection: “What I learned managing money alone.”</a:t>
            </a:r>
          </a:p>
          <a:p>
            <a:pPr marL="0" indent="0">
              <a:buNone/>
            </a:pPr>
            <a:endParaRPr lang="en-GB" sz="1200" dirty="0"/>
          </a:p>
          <a:p>
            <a:pPr marL="0" indent="0">
              <a:lnSpc>
                <a:spcPct val="100000"/>
              </a:lnSpc>
              <a:buNone/>
            </a:pPr>
            <a:r>
              <a:rPr lang="en-GB" sz="1200" dirty="0"/>
              <a:t>Reflecting on your finances means taking a closer look at your spending habits over a period (months, years, decades). By taking an objective view of ‘what has been’, you can see what has worked for you and what hasn’t. Evaluating the past outcomes gives you valuable insights that can help you make better financial decisions and put you on a more solid financial footing going forward.</a:t>
            </a:r>
          </a:p>
          <a:p>
            <a:pPr marL="0" indent="0">
              <a:buNone/>
            </a:pPr>
            <a:endParaRPr lang="en-GB" sz="1200" dirty="0"/>
          </a:p>
          <a:p>
            <a:pPr marL="0" indent="0">
              <a:buNone/>
            </a:pPr>
            <a:r>
              <a:rPr lang="en-GB" sz="1200" b="1" dirty="0"/>
              <a:t>How to financially reflect </a:t>
            </a:r>
          </a:p>
          <a:p>
            <a:pPr marL="0" indent="0">
              <a:buNone/>
            </a:pPr>
            <a:endParaRPr lang="en-GB" sz="1200" dirty="0"/>
          </a:p>
          <a:p>
            <a:pPr marL="228600" indent="-228600">
              <a:lnSpc>
                <a:spcPct val="100000"/>
              </a:lnSpc>
              <a:buAutoNum type="arabicPeriod"/>
            </a:pPr>
            <a:r>
              <a:rPr lang="en-GB" sz="1200" b="1" dirty="0"/>
              <a:t>Understand your habits: </a:t>
            </a:r>
            <a:r>
              <a:rPr lang="en-GB" sz="1200" dirty="0"/>
              <a:t>look at your money movements over the past year and the categories where your money went, including your spending, saving, investing, borrowing, taxes and money you gave away (to causes, charities, friends and family). Compare how much you spent in each category. What you spent money on can reveal your priorities and the things you value but also indicate whether you spend with your ‘heart or head’. To help understand your habits, ask yourself, “What did and didn’t work, and why?” </a:t>
            </a:r>
          </a:p>
          <a:p>
            <a:pPr marL="228600" indent="-228600">
              <a:lnSpc>
                <a:spcPct val="100000"/>
              </a:lnSpc>
              <a:buAutoNum type="arabicPeriod"/>
            </a:pPr>
            <a:endParaRPr lang="en-GB" sz="1200" dirty="0"/>
          </a:p>
          <a:p>
            <a:pPr marL="228600" indent="-228600">
              <a:lnSpc>
                <a:spcPct val="100000"/>
              </a:lnSpc>
              <a:buAutoNum type="arabicPeriod"/>
            </a:pPr>
            <a:r>
              <a:rPr lang="en-GB" sz="1200" b="1" dirty="0"/>
              <a:t>Identify areas of improvement: </a:t>
            </a:r>
            <a:r>
              <a:rPr lang="en-GB" sz="1200" dirty="0"/>
              <a:t>based on what you answered to the above questions and where you have identified most of your money going, you can single out 2 or 3 money changes that you’d like to make. This will also help you see where there are areas that you can save more money. For example, if you look at your expenses and identify that you dine out a lot but it’s also because you do it as a social event/entertainment, consider cooking at home more often and rather than meeting at a restaurant, invite your friends over to your place to help you cut back on this expense.</a:t>
            </a:r>
          </a:p>
          <a:p>
            <a:pPr marL="228600" indent="-228600">
              <a:lnSpc>
                <a:spcPct val="100000"/>
              </a:lnSpc>
              <a:buAutoNum type="arabicPeriod"/>
            </a:pPr>
            <a:endParaRPr lang="en-GB" sz="1200" dirty="0"/>
          </a:p>
          <a:p>
            <a:pPr marL="228600" indent="-228600">
              <a:lnSpc>
                <a:spcPct val="100000"/>
              </a:lnSpc>
              <a:buAutoNum type="arabicPeriod"/>
            </a:pPr>
            <a:r>
              <a:rPr lang="en-GB" sz="1200" b="1" dirty="0"/>
              <a:t>Make the necessary changes: </a:t>
            </a:r>
            <a:r>
              <a:rPr lang="en-GB" sz="1200" dirty="0"/>
              <a:t>take the time to decide how you’re going to do so. Knowing what you want to change will narrow down the options of how to change it. Remember to set realistic goals and give yourself a timeframe for achieving them. For example, do you want to save more money or pay off debt? Either one will need a plan, and you need to look at how it will fit into your budget. Start a habit where you set up an automated payment into a savings account as soon as you’re paid so that you can build towards that goal.</a:t>
            </a:r>
          </a:p>
          <a:p>
            <a:pPr marL="0" indent="0">
              <a:buNone/>
            </a:pPr>
            <a:endParaRPr lang="en-GB" sz="1200" dirty="0"/>
          </a:p>
          <a:p>
            <a:pPr marL="0" indent="0">
              <a:buNone/>
            </a:pPr>
            <a:endParaRPr lang="en-US" sz="1200" dirty="0"/>
          </a:p>
          <a:p>
            <a:pPr marL="0" indent="0">
              <a:buNone/>
            </a:pPr>
            <a:endParaRPr lang="en-US" sz="1200" dirty="0"/>
          </a:p>
          <a:p>
            <a:pPr marL="0" indent="0">
              <a:buNone/>
            </a:pPr>
            <a:endParaRPr lang="en-GB" sz="1200" dirty="0"/>
          </a:p>
        </p:txBody>
      </p:sp>
      <p:cxnSp>
        <p:nvCxnSpPr>
          <p:cNvPr id="19" name="Straight Connector 18">
            <a:extLst>
              <a:ext uri="{FF2B5EF4-FFF2-40B4-BE49-F238E27FC236}">
                <a16:creationId xmlns:a16="http://schemas.microsoft.com/office/drawing/2014/main" id="{5914F54C-17EF-6542-B328-D9691AC8E7F6}"/>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9A4D08D-0617-22D1-9E84-D30CD0D326E0}"/>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E29434B1-9831-CA37-702C-45765B96CDF6}"/>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AE5BCD4B-C9EF-E6C2-BF26-55ED46B0B33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438DF8E0-DB9C-DA3D-9689-4EF74CADEAD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6861241A-DECE-7997-104C-710C90CDE57F}"/>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0BA1987E-4A22-83E4-3DDE-C6AFC84B68CC}"/>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806D6B83-D592-EC1A-915F-789DBF62BA6A}"/>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91EB70D4-8B77-F107-27CB-5A9AEF2E53BC}"/>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1900CCD-3F5D-6EE9-0E1E-39C108D54289}"/>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97B91BF8-18E6-351E-254D-34315AC8248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3" name="Rectangle 2">
            <a:extLst>
              <a:ext uri="{FF2B5EF4-FFF2-40B4-BE49-F238E27FC236}">
                <a16:creationId xmlns:a16="http://schemas.microsoft.com/office/drawing/2014/main" id="{32F6E0D1-BB63-308B-4FD6-5FBA6B085A3A}"/>
              </a:ext>
            </a:extLst>
          </p:cNvPr>
          <p:cNvSpPr/>
          <p:nvPr/>
        </p:nvSpPr>
        <p:spPr>
          <a:xfrm>
            <a:off x="2012950" y="9906000"/>
            <a:ext cx="3807675" cy="28574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940691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9B427-955E-A5A4-902D-B5A857A5F2A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E520E07-BC68-AC9B-14BA-966FFF958B6E}"/>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2263D9DD-3AC7-5A31-C283-3BE41B4A1817}"/>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D6E1F250-D32C-7F00-1D86-450FCD1B3654}"/>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A84EA16F-2BCB-2227-310D-D43219844D91}"/>
              </a:ext>
            </a:extLst>
          </p:cNvPr>
          <p:cNvSpPr>
            <a:spLocks noGrp="1"/>
          </p:cNvSpPr>
          <p:nvPr>
            <p:ph type="body" sz="quarter" idx="64"/>
          </p:nvPr>
        </p:nvSpPr>
        <p:spPr>
          <a:xfrm>
            <a:off x="1567542" y="1534332"/>
            <a:ext cx="5049157" cy="8533744"/>
          </a:xfrm>
        </p:spPr>
        <p:txBody>
          <a:bodyPr/>
          <a:lstStyle/>
          <a:p>
            <a:pPr marL="0" indent="0">
              <a:buNone/>
            </a:pPr>
            <a:r>
              <a:rPr lang="en-GB" sz="1400" b="1" dirty="0">
                <a:solidFill>
                  <a:srgbClr val="D38CBC"/>
                </a:solidFill>
              </a:rPr>
              <a:t>Formative Assessment</a:t>
            </a:r>
          </a:p>
          <a:p>
            <a:pPr marL="0" indent="0">
              <a:buNone/>
            </a:pPr>
            <a:endParaRPr lang="en-GB" sz="1400" b="1" dirty="0">
              <a:solidFill>
                <a:srgbClr val="D38CBC"/>
              </a:solidFill>
            </a:endParaRPr>
          </a:p>
          <a:p>
            <a:r>
              <a:rPr lang="en-GB" sz="1200" b="1" dirty="0">
                <a:solidFill>
                  <a:srgbClr val="D38CBC"/>
                </a:solidFill>
              </a:rPr>
              <a:t>Case study: Navigating finances after widowhood</a:t>
            </a:r>
          </a:p>
          <a:p>
            <a:pPr marL="0" indent="0">
              <a:buNone/>
            </a:pPr>
            <a:endParaRPr lang="en-GB" sz="1200" dirty="0"/>
          </a:p>
          <a:p>
            <a:pPr marL="0" indent="0">
              <a:lnSpc>
                <a:spcPct val="100000"/>
              </a:lnSpc>
              <a:buNone/>
            </a:pPr>
            <a:r>
              <a:rPr lang="en-GB" sz="1200" b="1" dirty="0"/>
              <a:t>Situation</a:t>
            </a:r>
            <a:r>
              <a:rPr lang="en-GB" sz="1200" dirty="0"/>
              <a:t> </a:t>
            </a:r>
          </a:p>
          <a:p>
            <a:pPr marL="0" indent="0">
              <a:lnSpc>
                <a:spcPct val="100000"/>
              </a:lnSpc>
              <a:buNone/>
            </a:pPr>
            <a:r>
              <a:rPr lang="en-GB" sz="1200" dirty="0"/>
              <a:t>Emily is a 59-year-old woman who lost her spouse. In addition to the emotional challenges she faced, Emily found herself confronted with a multitude of financial uncertainties and decisions as she stepped into the role of a widow. Recognising the importance of professional guidance, she sought the assistance of a financial expert to help her navigate this new financial landscape and ensure her financial future was secure. </a:t>
            </a:r>
          </a:p>
          <a:p>
            <a:pPr marL="0" indent="0">
              <a:lnSpc>
                <a:spcPct val="100000"/>
              </a:lnSpc>
              <a:buNone/>
            </a:pPr>
            <a:endParaRPr lang="en-GB" sz="1200" dirty="0"/>
          </a:p>
          <a:p>
            <a:pPr marL="0" indent="0">
              <a:lnSpc>
                <a:spcPct val="100000"/>
              </a:lnSpc>
              <a:buNone/>
            </a:pPr>
            <a:r>
              <a:rPr lang="en-GB" sz="1200" b="1" dirty="0"/>
              <a:t>Solution</a:t>
            </a:r>
            <a:r>
              <a:rPr lang="en-GB" sz="1200" dirty="0"/>
              <a:t> </a:t>
            </a:r>
          </a:p>
          <a:p>
            <a:pPr marL="0" indent="0">
              <a:lnSpc>
                <a:spcPct val="100000"/>
              </a:lnSpc>
              <a:buNone/>
            </a:pPr>
            <a:r>
              <a:rPr lang="en-GB" sz="1200" dirty="0"/>
              <a:t>In doing so, Emily felt that she is in a safe space for her to express her concerns, fears, and aspirations openly, which helped in her emotional healing. The financial expert conducted a thorough review of Emily's financial situation, assessing her income, assets, debts, and existing financial obligations, and helped her redefine her financial goals and priorities. Discussions revolved around her desired lifestyle and future aspirations, taking into consideration factors such as retirement planning, healthcare expenses, and potential legacy planning. The process addressed both immediate needs and long-term objectives, and helped Emily decide on a comprehensive financial plan, and develop a budget that accounted for her new income and expenses. Soon, Emily felt that she could make well-informed decisions about her financial resources. In addition, the financial expert supported Emily in reviewing and updating her estate planning documents. This included her will, trusts, and powers of attorney. During this process, Emily realised the importance of protecting her assets, discussing insurance coverage and potential long-term care considerations. </a:t>
            </a:r>
          </a:p>
          <a:p>
            <a:pPr marL="0" indent="0">
              <a:lnSpc>
                <a:spcPct val="100000"/>
              </a:lnSpc>
              <a:buNone/>
            </a:pPr>
            <a:endParaRPr lang="en-GB" sz="1200" dirty="0"/>
          </a:p>
          <a:p>
            <a:pPr marL="0" indent="0">
              <a:lnSpc>
                <a:spcPct val="100000"/>
              </a:lnSpc>
              <a:buNone/>
            </a:pPr>
            <a:r>
              <a:rPr lang="en-GB" sz="1200" b="1" dirty="0"/>
              <a:t>Outcome</a:t>
            </a:r>
            <a:r>
              <a:rPr lang="en-GB" sz="1200" dirty="0"/>
              <a:t> </a:t>
            </a:r>
          </a:p>
          <a:p>
            <a:pPr marL="0" indent="0">
              <a:lnSpc>
                <a:spcPct val="100000"/>
              </a:lnSpc>
              <a:buNone/>
            </a:pPr>
            <a:r>
              <a:rPr lang="en-GB" sz="1200" dirty="0"/>
              <a:t>Emily has experienced a remarkable sense of empowerment and stability in her financial journey as a widow. The financial guidance she received has enabled her to gain clarity on her financial situation and future goals, providing her with the ability to make informed decisions and take control of her financial well-being. Emily now has a comprehensive financial plan in place that addresses her immediate needs, including managing household expenses and debt, while also ensuring she remains on track to achieve her long-term objectives, such as retirement and legacy planning. With a clear understanding of her cash flow and a budget that offers financial security and peace of mind, Emily feels now more confident to move forward. Overall, Emily has found comfort in knowing her financial interests have been thoroughly analysed and that her wishes for the future have been carefully considered. This has allowed her to adapt to changing circumstances and explore new opportunities for growth. Emily's confidence in her future has been boosted by having professional support during this stressful time of her life. </a:t>
            </a:r>
            <a:endParaRPr lang="en-US" sz="1200" dirty="0"/>
          </a:p>
          <a:p>
            <a:pPr marL="0" indent="0">
              <a:buNone/>
            </a:pPr>
            <a:endParaRPr lang="en-US" sz="1200" dirty="0"/>
          </a:p>
          <a:p>
            <a:pPr marL="0" indent="0">
              <a:buNone/>
            </a:pPr>
            <a:endParaRPr lang="en-GB" sz="1200" dirty="0"/>
          </a:p>
        </p:txBody>
      </p:sp>
      <p:cxnSp>
        <p:nvCxnSpPr>
          <p:cNvPr id="19" name="Straight Connector 18">
            <a:extLst>
              <a:ext uri="{FF2B5EF4-FFF2-40B4-BE49-F238E27FC236}">
                <a16:creationId xmlns:a16="http://schemas.microsoft.com/office/drawing/2014/main" id="{1EF2305C-4C34-189F-173C-13D978B1DD3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A705E45-D459-11CE-04DC-3EBD3F5F812B}"/>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46EB032D-B567-2AFD-811C-B30021C79643}"/>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4D951823-F452-FE17-0E6C-DA6A4893BC92}"/>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D80D437C-E209-D3FF-CD41-7AEB2A553BA9}"/>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48F5E802-A450-FE4B-8217-24ED247CF107}"/>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29AB0C2F-ECC4-38C2-CAFE-92813273BFD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A749E277-96E6-1AF8-C994-5BC577DCCFD9}"/>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BE794329-0C37-BBCF-5CE2-1B4E66A9FAE1}"/>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B738BDDE-B7DB-6803-07CD-0F747DF4D1AE}"/>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2D0A41DD-4FEC-0B76-E93A-56D41ABBFFA0}"/>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42010190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E0286-57AE-3373-4E5A-8743208C0D4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02A8956-B027-B021-6293-07FE4BF3D257}"/>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706FD1E6-A007-79A8-5882-5FAAC4409405}"/>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6F65EA82-B736-739D-4E0C-CB9A7755A25D}"/>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8A5E62E5-3B97-DBE2-3A5F-525E8943AB25}"/>
              </a:ext>
            </a:extLst>
          </p:cNvPr>
          <p:cNvSpPr>
            <a:spLocks noGrp="1"/>
          </p:cNvSpPr>
          <p:nvPr>
            <p:ph type="body" sz="quarter" idx="64"/>
          </p:nvPr>
        </p:nvSpPr>
        <p:spPr>
          <a:xfrm>
            <a:off x="1567542" y="1534332"/>
            <a:ext cx="5049157" cy="8533744"/>
          </a:xfrm>
        </p:spPr>
        <p:txBody>
          <a:bodyPr/>
          <a:lstStyle/>
          <a:p>
            <a:pPr marL="0" indent="0">
              <a:buNone/>
            </a:pPr>
            <a:r>
              <a:rPr lang="en-GB" sz="1400" b="1" dirty="0">
                <a:solidFill>
                  <a:srgbClr val="D38CBC"/>
                </a:solidFill>
              </a:rPr>
              <a:t>Formative Assessment</a:t>
            </a:r>
          </a:p>
          <a:p>
            <a:pPr marL="0" indent="0">
              <a:buNone/>
            </a:pPr>
            <a:endParaRPr lang="en-GB" sz="1400" b="1" dirty="0">
              <a:solidFill>
                <a:srgbClr val="D38CBC"/>
              </a:solidFill>
            </a:endParaRPr>
          </a:p>
          <a:p>
            <a:r>
              <a:rPr lang="en-GB" sz="1200" b="1" dirty="0">
                <a:solidFill>
                  <a:srgbClr val="D38CBC"/>
                </a:solidFill>
              </a:rPr>
              <a:t>Quiz: What legal documents do you have in place? </a:t>
            </a:r>
          </a:p>
          <a:p>
            <a:endParaRPr lang="en-GB" sz="1200" dirty="0">
              <a:highlight>
                <a:srgbClr val="FFFF00"/>
              </a:highlight>
            </a:endParaRPr>
          </a:p>
          <a:p>
            <a:pPr marL="0" indent="0">
              <a:lnSpc>
                <a:spcPct val="100000"/>
              </a:lnSpc>
              <a:buNone/>
            </a:pPr>
            <a:r>
              <a:rPr lang="en-GB" sz="1200" dirty="0"/>
              <a:t>Which of the following documents you should have organized and safely stored for quick and easy reference? Please tick ✓</a:t>
            </a:r>
          </a:p>
          <a:p>
            <a:pPr marL="0" indent="0">
              <a:lnSpc>
                <a:spcPct val="100000"/>
              </a:lnSpc>
              <a:buNone/>
            </a:pPr>
            <a:endParaRPr lang="en-GB" sz="1200" dirty="0">
              <a:highlight>
                <a:srgbClr val="FFFF00"/>
              </a:highlight>
            </a:endParaRPr>
          </a:p>
          <a:p>
            <a:pPr>
              <a:lnSpc>
                <a:spcPct val="100000"/>
              </a:lnSpc>
            </a:pPr>
            <a:r>
              <a:rPr lang="en-GB" sz="1200" dirty="0"/>
              <a:t>Valid ID</a:t>
            </a:r>
          </a:p>
          <a:p>
            <a:pPr>
              <a:lnSpc>
                <a:spcPct val="100000"/>
              </a:lnSpc>
            </a:pPr>
            <a:r>
              <a:rPr lang="en-GB" sz="1200" dirty="0"/>
              <a:t>Birth certificate </a:t>
            </a:r>
          </a:p>
          <a:p>
            <a:pPr>
              <a:lnSpc>
                <a:spcPct val="100000"/>
              </a:lnSpc>
            </a:pPr>
            <a:r>
              <a:rPr lang="en-GB" sz="1200" dirty="0"/>
              <a:t>Driver’s license </a:t>
            </a:r>
          </a:p>
          <a:p>
            <a:pPr>
              <a:lnSpc>
                <a:spcPct val="100000"/>
              </a:lnSpc>
            </a:pPr>
            <a:r>
              <a:rPr lang="en-GB" sz="1200" dirty="0"/>
              <a:t>Social Security card</a:t>
            </a:r>
          </a:p>
          <a:p>
            <a:pPr>
              <a:lnSpc>
                <a:spcPct val="100000"/>
              </a:lnSpc>
            </a:pPr>
            <a:r>
              <a:rPr lang="en-GB" sz="1200" dirty="0"/>
              <a:t>Marriage papers </a:t>
            </a:r>
          </a:p>
          <a:p>
            <a:pPr>
              <a:lnSpc>
                <a:spcPct val="100000"/>
              </a:lnSpc>
            </a:pPr>
            <a:r>
              <a:rPr lang="en-GB" sz="1200" dirty="0"/>
              <a:t>Divorce papers </a:t>
            </a:r>
          </a:p>
          <a:p>
            <a:pPr>
              <a:lnSpc>
                <a:spcPct val="100000"/>
              </a:lnSpc>
            </a:pPr>
            <a:r>
              <a:rPr lang="en-GB" sz="1200" dirty="0"/>
              <a:t>List of bank accounts and account information </a:t>
            </a:r>
          </a:p>
          <a:p>
            <a:pPr>
              <a:lnSpc>
                <a:spcPct val="100000"/>
              </a:lnSpc>
            </a:pPr>
            <a:r>
              <a:rPr lang="en-GB" sz="1200" dirty="0"/>
              <a:t>Pension documents</a:t>
            </a:r>
          </a:p>
          <a:p>
            <a:pPr>
              <a:lnSpc>
                <a:spcPct val="100000"/>
              </a:lnSpc>
            </a:pPr>
            <a:r>
              <a:rPr lang="en-GB" sz="1200" dirty="0"/>
              <a:t>Tax returns </a:t>
            </a:r>
          </a:p>
          <a:p>
            <a:pPr>
              <a:lnSpc>
                <a:spcPct val="100000"/>
              </a:lnSpc>
            </a:pPr>
            <a:r>
              <a:rPr lang="en-GB" sz="1200" dirty="0"/>
              <a:t>Savings bonds, stock certificates, or brokerage accounts </a:t>
            </a:r>
          </a:p>
          <a:p>
            <a:pPr>
              <a:lnSpc>
                <a:spcPct val="100000"/>
              </a:lnSpc>
            </a:pPr>
            <a:r>
              <a:rPr lang="en-GB" sz="1200" dirty="0"/>
              <a:t>Business partnership and corporate operating agreements. </a:t>
            </a:r>
          </a:p>
          <a:p>
            <a:pPr>
              <a:lnSpc>
                <a:spcPct val="100000"/>
              </a:lnSpc>
            </a:pPr>
            <a:r>
              <a:rPr lang="en-GB" sz="1200" dirty="0"/>
              <a:t>Deeds to all properties </a:t>
            </a:r>
          </a:p>
          <a:p>
            <a:pPr>
              <a:lnSpc>
                <a:spcPct val="100000"/>
              </a:lnSpc>
            </a:pPr>
            <a:r>
              <a:rPr lang="en-GB" sz="1200" dirty="0"/>
              <a:t>Vehicle titles </a:t>
            </a:r>
          </a:p>
          <a:p>
            <a:pPr>
              <a:lnSpc>
                <a:spcPct val="100000"/>
              </a:lnSpc>
            </a:pPr>
            <a:r>
              <a:rPr lang="en-GB" sz="1200" dirty="0"/>
              <a:t>Documentation of loans and debts, including credit accounts </a:t>
            </a:r>
          </a:p>
          <a:p>
            <a:pPr>
              <a:lnSpc>
                <a:spcPct val="100000"/>
              </a:lnSpc>
            </a:pPr>
            <a:r>
              <a:rPr lang="en-GB" sz="1200" dirty="0"/>
              <a:t>A power of attorney </a:t>
            </a:r>
          </a:p>
          <a:p>
            <a:pPr>
              <a:lnSpc>
                <a:spcPct val="100000"/>
              </a:lnSpc>
            </a:pPr>
            <a:r>
              <a:rPr lang="en-GB" sz="1200" dirty="0"/>
              <a:t>Authorisation to release health care information </a:t>
            </a:r>
          </a:p>
          <a:p>
            <a:pPr>
              <a:lnSpc>
                <a:spcPct val="100000"/>
              </a:lnSpc>
            </a:pPr>
            <a:r>
              <a:rPr lang="en-GB" sz="1200" dirty="0"/>
              <a:t>Living will (health care directive) </a:t>
            </a:r>
          </a:p>
          <a:p>
            <a:pPr>
              <a:lnSpc>
                <a:spcPct val="100000"/>
              </a:lnSpc>
            </a:pPr>
            <a:r>
              <a:rPr lang="en-GB" sz="1200" dirty="0"/>
              <a:t>Personal medical history </a:t>
            </a:r>
          </a:p>
          <a:p>
            <a:pPr>
              <a:lnSpc>
                <a:spcPct val="100000"/>
              </a:lnSpc>
            </a:pPr>
            <a:r>
              <a:rPr lang="en-GB" sz="1200" dirty="0"/>
              <a:t>Insurance card </a:t>
            </a:r>
          </a:p>
          <a:p>
            <a:pPr>
              <a:lnSpc>
                <a:spcPct val="100000"/>
              </a:lnSpc>
            </a:pPr>
            <a:r>
              <a:rPr lang="en-GB" sz="1200" dirty="0"/>
              <a:t>Long-term care insurance policy </a:t>
            </a:r>
          </a:p>
          <a:p>
            <a:pPr>
              <a:lnSpc>
                <a:spcPct val="100000"/>
              </a:lnSpc>
            </a:pPr>
            <a:r>
              <a:rPr lang="en-GB" sz="1200" dirty="0"/>
              <a:t>Emergency information sheet that includes a list of treating physicians and diagnoses</a:t>
            </a:r>
            <a:endParaRPr lang="en-US" sz="1200" dirty="0"/>
          </a:p>
          <a:p>
            <a:pPr>
              <a:lnSpc>
                <a:spcPct val="100000"/>
              </a:lnSpc>
            </a:pPr>
            <a:r>
              <a:rPr lang="en-GB" sz="1200" dirty="0"/>
              <a:t>Last will and testament</a:t>
            </a:r>
          </a:p>
          <a:p>
            <a:pPr>
              <a:lnSpc>
                <a:spcPct val="100000"/>
              </a:lnSpc>
            </a:pPr>
            <a:r>
              <a:rPr lang="en-GB" sz="1200" dirty="0"/>
              <a:t>Trust documents </a:t>
            </a:r>
          </a:p>
          <a:p>
            <a:pPr>
              <a:lnSpc>
                <a:spcPct val="100000"/>
              </a:lnSpc>
            </a:pPr>
            <a:r>
              <a:rPr lang="en-GB" sz="1200" dirty="0"/>
              <a:t>Life insurance policies</a:t>
            </a:r>
          </a:p>
          <a:p>
            <a:pPr>
              <a:lnSpc>
                <a:spcPct val="100000"/>
              </a:lnSpc>
            </a:pPr>
            <a:r>
              <a:rPr lang="en-GB" sz="1200" dirty="0"/>
              <a:t>Letter of last instruction </a:t>
            </a:r>
          </a:p>
          <a:p>
            <a:pPr marL="0" indent="0">
              <a:buNone/>
            </a:pPr>
            <a:endParaRPr lang="en-GB" sz="1200" dirty="0"/>
          </a:p>
        </p:txBody>
      </p:sp>
      <p:cxnSp>
        <p:nvCxnSpPr>
          <p:cNvPr id="19" name="Straight Connector 18">
            <a:extLst>
              <a:ext uri="{FF2B5EF4-FFF2-40B4-BE49-F238E27FC236}">
                <a16:creationId xmlns:a16="http://schemas.microsoft.com/office/drawing/2014/main" id="{92762339-EB54-E4F5-03AF-89E5E9AA00FE}"/>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0290A575-3065-F458-2460-D77656941BB5}"/>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63D0580A-9692-4304-9CE1-E621806DD88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F0BE596F-6E48-2295-E125-14589E8FD6B0}"/>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20C74C7-F982-10BF-F545-209C60410D55}"/>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165227E2-EF09-E4AB-1E48-66CACCB3EF6F}"/>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C6608122-45E9-91AE-7040-AFD83F799285}"/>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1A81F30B-B754-0A78-D700-A14DE35CA434}"/>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FCA8F276-B8E7-E27B-7A4B-7D65C6C73550}"/>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3F2C82DF-689D-2245-0E60-9CB1DDAC7651}"/>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91E05A5C-3427-66DD-5DF3-D40A116FF3D1}"/>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2" name="Rounded Rectangle 67">
            <a:extLst>
              <a:ext uri="{FF2B5EF4-FFF2-40B4-BE49-F238E27FC236}">
                <a16:creationId xmlns:a16="http://schemas.microsoft.com/office/drawing/2014/main" id="{6AA56747-BC0F-A246-F0F2-13ECBB3C8C67}"/>
              </a:ext>
            </a:extLst>
          </p:cNvPr>
          <p:cNvSpPr/>
          <p:nvPr/>
        </p:nvSpPr>
        <p:spPr>
          <a:xfrm>
            <a:off x="4478550" y="7923083"/>
            <a:ext cx="1981199" cy="1878861"/>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3" name="Text Placeholder 7">
            <a:extLst>
              <a:ext uri="{FF2B5EF4-FFF2-40B4-BE49-F238E27FC236}">
                <a16:creationId xmlns:a16="http://schemas.microsoft.com/office/drawing/2014/main" id="{632A0B6B-A4CA-497F-3BF2-029358F85F43}"/>
              </a:ext>
            </a:extLst>
          </p:cNvPr>
          <p:cNvSpPr txBox="1">
            <a:spLocks/>
          </p:cNvSpPr>
          <p:nvPr/>
        </p:nvSpPr>
        <p:spPr>
          <a:xfrm>
            <a:off x="4675925" y="8209411"/>
            <a:ext cx="1642085"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dirty="0"/>
              <a:t>How much you know about Wills and Lasting Powers of Attorney? Try the quiz, by following the link below:</a:t>
            </a:r>
          </a:p>
          <a:p>
            <a:pPr marL="0" indent="0">
              <a:buNone/>
            </a:pPr>
            <a:endParaRPr lang="en-GB" dirty="0"/>
          </a:p>
          <a:p>
            <a:pPr marL="0" indent="0">
              <a:buNone/>
            </a:pPr>
            <a:r>
              <a:rPr lang="en-US" dirty="0">
                <a:hlinkClick r:id="rId2"/>
              </a:rPr>
              <a:t>https://www.thorneycroftsolicitors.co.uk/blog/wills-lpa-quiz/</a:t>
            </a:r>
            <a:r>
              <a:rPr lang="en-US" dirty="0"/>
              <a:t> </a:t>
            </a:r>
          </a:p>
          <a:p>
            <a:pPr marL="0" indent="0">
              <a:buNone/>
            </a:pPr>
            <a:endParaRPr lang="en-US" dirty="0"/>
          </a:p>
        </p:txBody>
      </p:sp>
      <p:grpSp>
        <p:nvGrpSpPr>
          <p:cNvPr id="6" name="Group 5">
            <a:extLst>
              <a:ext uri="{FF2B5EF4-FFF2-40B4-BE49-F238E27FC236}">
                <a16:creationId xmlns:a16="http://schemas.microsoft.com/office/drawing/2014/main" id="{6EC7A072-F7D5-A33F-F664-7A22CB70C1A8}"/>
              </a:ext>
            </a:extLst>
          </p:cNvPr>
          <p:cNvGrpSpPr/>
          <p:nvPr/>
        </p:nvGrpSpPr>
        <p:grpSpPr>
          <a:xfrm>
            <a:off x="4589022" y="7701633"/>
            <a:ext cx="926198" cy="406400"/>
            <a:chOff x="1997756" y="3611831"/>
            <a:chExt cx="926198" cy="406400"/>
          </a:xfrm>
        </p:grpSpPr>
        <p:grpSp>
          <p:nvGrpSpPr>
            <p:cNvPr id="9" name="Group 8">
              <a:extLst>
                <a:ext uri="{FF2B5EF4-FFF2-40B4-BE49-F238E27FC236}">
                  <a16:creationId xmlns:a16="http://schemas.microsoft.com/office/drawing/2014/main" id="{C828F5CB-F606-11CA-AC1C-DCAA4A213710}"/>
                </a:ext>
              </a:extLst>
            </p:cNvPr>
            <p:cNvGrpSpPr/>
            <p:nvPr/>
          </p:nvGrpSpPr>
          <p:grpSpPr>
            <a:xfrm>
              <a:off x="1997756" y="3611831"/>
              <a:ext cx="926198" cy="406400"/>
              <a:chOff x="1590175" y="6032510"/>
              <a:chExt cx="926198" cy="406400"/>
            </a:xfrm>
          </p:grpSpPr>
          <p:sp>
            <p:nvSpPr>
              <p:cNvPr id="18" name="Rectangle 17">
                <a:extLst>
                  <a:ext uri="{FF2B5EF4-FFF2-40B4-BE49-F238E27FC236}">
                    <a16:creationId xmlns:a16="http://schemas.microsoft.com/office/drawing/2014/main" id="{3A408D13-7276-AB0B-82B0-2CE5151DD61B}"/>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E4D91199-1A9A-0AF9-9213-3C3C26FCE8B9}"/>
                  </a:ext>
                </a:extLst>
              </p:cNvPr>
              <p:cNvSpPr/>
              <p:nvPr/>
            </p:nvSpPr>
            <p:spPr>
              <a:xfrm>
                <a:off x="1784140" y="6092546"/>
                <a:ext cx="6911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122">
                <a:extLst>
                  <a:ext uri="{FF2B5EF4-FFF2-40B4-BE49-F238E27FC236}">
                    <a16:creationId xmlns:a16="http://schemas.microsoft.com/office/drawing/2014/main" id="{EE547ECD-C08F-3C77-D2DF-083BB4A1F29B}"/>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Quiz</a:t>
                </a:r>
              </a:p>
            </p:txBody>
          </p:sp>
          <p:sp>
            <p:nvSpPr>
              <p:cNvPr id="26" name="Oval 25">
                <a:extLst>
                  <a:ext uri="{FF2B5EF4-FFF2-40B4-BE49-F238E27FC236}">
                    <a16:creationId xmlns:a16="http://schemas.microsoft.com/office/drawing/2014/main" id="{BBE65981-D2DE-FB8E-F035-82858B60059F}"/>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110">
                <a:extLst>
                  <a:ext uri="{FF2B5EF4-FFF2-40B4-BE49-F238E27FC236}">
                    <a16:creationId xmlns:a16="http://schemas.microsoft.com/office/drawing/2014/main" id="{978CF661-C52F-4AE9-5E9C-EC402727EC2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0" name="Graphic 2">
              <a:extLst>
                <a:ext uri="{FF2B5EF4-FFF2-40B4-BE49-F238E27FC236}">
                  <a16:creationId xmlns:a16="http://schemas.microsoft.com/office/drawing/2014/main" id="{0FFDD140-6C83-ECF2-BC21-C334FFAE197D}"/>
                </a:ext>
              </a:extLst>
            </p:cNvPr>
            <p:cNvGrpSpPr/>
            <p:nvPr/>
          </p:nvGrpSpPr>
          <p:grpSpPr>
            <a:xfrm>
              <a:off x="2066238" y="3681850"/>
              <a:ext cx="283418" cy="283423"/>
              <a:chOff x="8736336" y="773976"/>
              <a:chExt cx="925001" cy="925018"/>
            </a:xfrm>
            <a:solidFill>
              <a:schemeClr val="bg1"/>
            </a:solidFill>
          </p:grpSpPr>
          <p:sp>
            <p:nvSpPr>
              <p:cNvPr id="11" name="Freeform 99">
                <a:extLst>
                  <a:ext uri="{FF2B5EF4-FFF2-40B4-BE49-F238E27FC236}">
                    <a16:creationId xmlns:a16="http://schemas.microsoft.com/office/drawing/2014/main" id="{DE3AD422-9F8C-5D5D-FBF7-879B83A01D2E}"/>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2" name="Freeform 100">
                <a:extLst>
                  <a:ext uri="{FF2B5EF4-FFF2-40B4-BE49-F238E27FC236}">
                    <a16:creationId xmlns:a16="http://schemas.microsoft.com/office/drawing/2014/main" id="{BADA3C62-0424-7841-9619-A700B86AEA49}"/>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3" name="Freeform 101">
                <a:extLst>
                  <a:ext uri="{FF2B5EF4-FFF2-40B4-BE49-F238E27FC236}">
                    <a16:creationId xmlns:a16="http://schemas.microsoft.com/office/drawing/2014/main" id="{85173CF6-E7CE-3900-2FA7-7DD5D7DCB335}"/>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4" name="Freeform 102">
                <a:extLst>
                  <a:ext uri="{FF2B5EF4-FFF2-40B4-BE49-F238E27FC236}">
                    <a16:creationId xmlns:a16="http://schemas.microsoft.com/office/drawing/2014/main" id="{AC7C8667-651A-9B56-583A-F85198DFEFC9}"/>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5" name="Freeform 103">
                <a:extLst>
                  <a:ext uri="{FF2B5EF4-FFF2-40B4-BE49-F238E27FC236}">
                    <a16:creationId xmlns:a16="http://schemas.microsoft.com/office/drawing/2014/main" id="{82C6DBE3-C95F-F939-30A4-3BD5EC994D60}"/>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104">
                <a:extLst>
                  <a:ext uri="{FF2B5EF4-FFF2-40B4-BE49-F238E27FC236}">
                    <a16:creationId xmlns:a16="http://schemas.microsoft.com/office/drawing/2014/main" id="{F591506D-3A11-0E70-CA9B-A6F05B8CA093}"/>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105">
                <a:extLst>
                  <a:ext uri="{FF2B5EF4-FFF2-40B4-BE49-F238E27FC236}">
                    <a16:creationId xmlns:a16="http://schemas.microsoft.com/office/drawing/2014/main" id="{997D76FA-407C-F15A-781D-6471EFCB5866}"/>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3350768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D1633-695F-4AFE-C1B8-9A84C2C3A88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D9B8BD8-2D30-0FEE-8A0A-70EC3EB13224}"/>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000703D8-114E-E654-3BB7-A3F9F230CE50}"/>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972F1106-A899-C45D-C237-4A81F337044D}"/>
              </a:ext>
            </a:extLst>
          </p:cNvPr>
          <p:cNvSpPr>
            <a:spLocks noGrp="1"/>
          </p:cNvSpPr>
          <p:nvPr>
            <p:ph type="body" sz="quarter" idx="61"/>
          </p:nvPr>
        </p:nvSpPr>
        <p:spPr/>
        <p:txBody>
          <a:bodyPr/>
          <a:lstStyle/>
          <a:p>
            <a:r>
              <a:rPr lang="en-US" dirty="0"/>
              <a:t>Resources</a:t>
            </a:r>
          </a:p>
        </p:txBody>
      </p:sp>
      <p:sp>
        <p:nvSpPr>
          <p:cNvPr id="8" name="Text Placeholder 7">
            <a:extLst>
              <a:ext uri="{FF2B5EF4-FFF2-40B4-BE49-F238E27FC236}">
                <a16:creationId xmlns:a16="http://schemas.microsoft.com/office/drawing/2014/main" id="{3F5CD51F-DA70-A47E-B5B5-84461A9D95D4}"/>
              </a:ext>
            </a:extLst>
          </p:cNvPr>
          <p:cNvSpPr>
            <a:spLocks noGrp="1"/>
          </p:cNvSpPr>
          <p:nvPr>
            <p:ph type="body" sz="quarter" idx="64"/>
          </p:nvPr>
        </p:nvSpPr>
        <p:spPr>
          <a:xfrm>
            <a:off x="1680430" y="1499209"/>
            <a:ext cx="4970307" cy="8120604"/>
          </a:xfrm>
        </p:spPr>
        <p:txBody>
          <a:bodyPr/>
          <a:lstStyle/>
          <a:p>
            <a:r>
              <a:rPr lang="en-US" sz="1400" b="1" dirty="0">
                <a:solidFill>
                  <a:srgbClr val="D38CBC"/>
                </a:solidFill>
              </a:rPr>
              <a:t>Estate planning guides</a:t>
            </a:r>
          </a:p>
          <a:p>
            <a:pPr marL="0" indent="0">
              <a:buNone/>
            </a:pPr>
            <a:endParaRPr lang="en-US" sz="1400" b="1" dirty="0">
              <a:solidFill>
                <a:srgbClr val="D38CBC"/>
              </a:solidFill>
            </a:endParaRPr>
          </a:p>
          <a:p>
            <a:endParaRPr lang="en-US" dirty="0"/>
          </a:p>
          <a:p>
            <a:pPr marL="0" indent="0">
              <a:buNone/>
            </a:pPr>
            <a:endParaRPr lang="en-GB" dirty="0"/>
          </a:p>
        </p:txBody>
      </p:sp>
      <p:grpSp>
        <p:nvGrpSpPr>
          <p:cNvPr id="87" name="Graphic 2">
            <a:extLst>
              <a:ext uri="{FF2B5EF4-FFF2-40B4-BE49-F238E27FC236}">
                <a16:creationId xmlns:a16="http://schemas.microsoft.com/office/drawing/2014/main" id="{30D8135C-B901-0F31-CDE4-D0960C05B7E0}"/>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3B8BC747-D101-1AB6-9F53-0DE6D664304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E5974B40-2A7F-7E2C-92F3-700C15D1AAB2}"/>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72A5CBEA-523B-9A30-9E9C-82F13A62D69E}"/>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99F89760-CB2A-77E3-6873-4E48CC570AE2}"/>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3236F160-9BF7-B411-F15D-923C6EBA057B}"/>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87DB8A51-A21D-068C-4A08-2156242C7E0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18F400BE-C698-F010-5A32-13713F8FA92B}"/>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19" name="Straight Connector 18">
            <a:extLst>
              <a:ext uri="{FF2B5EF4-FFF2-40B4-BE49-F238E27FC236}">
                <a16:creationId xmlns:a16="http://schemas.microsoft.com/office/drawing/2014/main" id="{EF75D797-E40F-0ACB-88C5-312C2850B946}"/>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F8DE2785-EA21-2664-6E5E-5C8352881E90}"/>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F295BDFF-6FE4-1354-8580-FB6967D4EB0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59A15FB9-4F12-3993-D883-F58744F8C710}"/>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135F2A6C-0831-1C68-DA89-EB5B8C3E7CFE}"/>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A03081B4-CD05-848C-5A0B-21028887F510}"/>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FCC29132-D022-9160-1EFF-F4B82EA5DDA8}"/>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70431EC5-41B3-7B0F-CD85-5CCBCF405C83}"/>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0D5F9782-6B71-BC0B-F667-A31B141D2FA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BE1BCA99-91C4-838D-7860-E7EFD4EFED32}"/>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FE238E64-0A8C-8214-AE46-01A6768AB0F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pic>
        <p:nvPicPr>
          <p:cNvPr id="4" name="Picture 3">
            <a:extLst>
              <a:ext uri="{FF2B5EF4-FFF2-40B4-BE49-F238E27FC236}">
                <a16:creationId xmlns:a16="http://schemas.microsoft.com/office/drawing/2014/main" id="{AF326933-2BBB-F086-88D7-706A307673A2}"/>
              </a:ext>
            </a:extLst>
          </p:cNvPr>
          <p:cNvPicPr>
            <a:picLocks noChangeAspect="1"/>
          </p:cNvPicPr>
          <p:nvPr/>
        </p:nvPicPr>
        <p:blipFill>
          <a:blip r:embed="rId2"/>
          <a:stretch>
            <a:fillRect/>
          </a:stretch>
        </p:blipFill>
        <p:spPr>
          <a:xfrm>
            <a:off x="1908766" y="1853096"/>
            <a:ext cx="3293864" cy="8234660"/>
          </a:xfrm>
          <a:prstGeom prst="rect">
            <a:avLst/>
          </a:prstGeom>
        </p:spPr>
      </p:pic>
      <p:sp>
        <p:nvSpPr>
          <p:cNvPr id="6" name="Rectangle 5">
            <a:extLst>
              <a:ext uri="{FF2B5EF4-FFF2-40B4-BE49-F238E27FC236}">
                <a16:creationId xmlns:a16="http://schemas.microsoft.com/office/drawing/2014/main" id="{6083303D-42AC-51CD-016D-56481B65B1B1}"/>
              </a:ext>
            </a:extLst>
          </p:cNvPr>
          <p:cNvSpPr/>
          <p:nvPr/>
        </p:nvSpPr>
        <p:spPr>
          <a:xfrm>
            <a:off x="1865134" y="9701118"/>
            <a:ext cx="3397208" cy="4065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869961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A8C9-C938-B8EC-19D3-29CE8E6AAAB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13023DC-58AB-4FE0-6C31-4A337A45C8CE}"/>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7F3DDFF9-B252-A343-E454-76EA6E998DA5}"/>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FF54216D-D102-20CB-9E51-3B40F057E202}"/>
              </a:ext>
            </a:extLst>
          </p:cNvPr>
          <p:cNvSpPr>
            <a:spLocks noGrp="1"/>
          </p:cNvSpPr>
          <p:nvPr>
            <p:ph type="body" sz="quarter" idx="61"/>
          </p:nvPr>
        </p:nvSpPr>
        <p:spPr/>
        <p:txBody>
          <a:bodyPr/>
          <a:lstStyle/>
          <a:p>
            <a:r>
              <a:rPr lang="en-US" dirty="0"/>
              <a:t>Resources</a:t>
            </a:r>
          </a:p>
        </p:txBody>
      </p:sp>
      <p:sp>
        <p:nvSpPr>
          <p:cNvPr id="8" name="Text Placeholder 7">
            <a:extLst>
              <a:ext uri="{FF2B5EF4-FFF2-40B4-BE49-F238E27FC236}">
                <a16:creationId xmlns:a16="http://schemas.microsoft.com/office/drawing/2014/main" id="{04ECA245-991A-7B6D-E9C6-642742F3443E}"/>
              </a:ext>
            </a:extLst>
          </p:cNvPr>
          <p:cNvSpPr>
            <a:spLocks noGrp="1"/>
          </p:cNvSpPr>
          <p:nvPr>
            <p:ph type="body" sz="quarter" idx="64"/>
          </p:nvPr>
        </p:nvSpPr>
        <p:spPr>
          <a:xfrm>
            <a:off x="1704812" y="1813810"/>
            <a:ext cx="4970307" cy="8120604"/>
          </a:xfrm>
        </p:spPr>
        <p:txBody>
          <a:bodyPr/>
          <a:lstStyle/>
          <a:p>
            <a:r>
              <a:rPr lang="en-US" sz="1400" b="1" dirty="0">
                <a:solidFill>
                  <a:srgbClr val="D38CBC"/>
                </a:solidFill>
              </a:rPr>
              <a:t>Estate planning guides</a:t>
            </a:r>
          </a:p>
          <a:p>
            <a:pPr marL="0" indent="0">
              <a:buNone/>
            </a:pPr>
            <a:endParaRPr lang="en-US" sz="1400" b="1" dirty="0">
              <a:solidFill>
                <a:srgbClr val="D38CBC"/>
              </a:solidFill>
            </a:endParaRPr>
          </a:p>
          <a:p>
            <a:pPr marL="0" indent="0">
              <a:buNone/>
            </a:pPr>
            <a:r>
              <a:rPr lang="en-GB" sz="1200" b="1" dirty="0">
                <a:solidFill>
                  <a:srgbClr val="D38CBC"/>
                </a:solidFill>
              </a:rPr>
              <a:t>Estate Planning Essentials: 7 Key Steps</a:t>
            </a:r>
            <a:endParaRPr lang="en-US" sz="1200" dirty="0"/>
          </a:p>
          <a:p>
            <a:endParaRPr lang="en-US" dirty="0"/>
          </a:p>
          <a:p>
            <a:r>
              <a:rPr lang="en-GB" dirty="0"/>
              <a:t>Discussing the end of life and what happens to your assets is never an easy conversation to have, especially with family. But this type of planning is essential if you hope to ease what can be a difficult process for the people you love and to ensure that your wishes are respected. Here is a brief checklist by </a:t>
            </a:r>
            <a:r>
              <a:rPr lang="en-GB" i="1" dirty="0"/>
              <a:t>Morgan Stanley </a:t>
            </a:r>
            <a:r>
              <a:rPr lang="en-GB" dirty="0"/>
              <a:t>to help you simplify the process (</a:t>
            </a:r>
            <a:r>
              <a:rPr lang="en-GB" dirty="0">
                <a:hlinkClick r:id="rId2"/>
              </a:rPr>
              <a:t>https://www.morganstanley.com/articles/estate-planning-checklist</a:t>
            </a:r>
            <a:r>
              <a:rPr lang="en-GB" dirty="0"/>
              <a:t>). </a:t>
            </a:r>
          </a:p>
          <a:p>
            <a:endParaRPr lang="en-GB" dirty="0"/>
          </a:p>
          <a:p>
            <a:pPr marL="0" indent="0">
              <a:buNone/>
            </a:pPr>
            <a:endParaRPr lang="en-GB" dirty="0"/>
          </a:p>
          <a:p>
            <a:pPr marL="0" indent="0">
              <a:buNone/>
            </a:pPr>
            <a:r>
              <a:rPr lang="en-GB" sz="1200" b="1" dirty="0">
                <a:solidFill>
                  <a:srgbClr val="D38CBC"/>
                </a:solidFill>
              </a:rPr>
              <a:t>International Estate Planning Guides  </a:t>
            </a:r>
          </a:p>
          <a:p>
            <a:pPr marL="0" indent="0">
              <a:buNone/>
            </a:pPr>
            <a:endParaRPr lang="en-GB" sz="1200" dirty="0"/>
          </a:p>
          <a:p>
            <a:r>
              <a:rPr lang="en-GB" dirty="0"/>
              <a:t>Find below a guide to international estate planning by the </a:t>
            </a:r>
            <a:r>
              <a:rPr lang="en-GB" i="1" dirty="0"/>
              <a:t>International Bar Association</a:t>
            </a:r>
            <a:r>
              <a:rPr lang="en-GB" dirty="0"/>
              <a:t>, with chapters from more than forty countries. The material is intended as a high-level practical guide for individuals across the world (</a:t>
            </a:r>
            <a:r>
              <a:rPr lang="en-GB" dirty="0">
                <a:hlinkClick r:id="rId3"/>
              </a:rPr>
              <a:t>https://www.ibanet.org/internationalestateplanningguides</a:t>
            </a:r>
            <a:r>
              <a:rPr lang="en-GB" dirty="0"/>
              <a:t>).</a:t>
            </a:r>
            <a:endParaRPr lang="en-US" dirty="0"/>
          </a:p>
          <a:p>
            <a:endParaRPr lang="en-US" dirty="0"/>
          </a:p>
          <a:p>
            <a:endParaRPr lang="en-US" dirty="0"/>
          </a:p>
          <a:p>
            <a:pPr marL="0" indent="0">
              <a:buNone/>
            </a:pPr>
            <a:r>
              <a:rPr lang="en-GB" sz="1200" b="1" dirty="0">
                <a:solidFill>
                  <a:srgbClr val="D38CBC"/>
                </a:solidFill>
              </a:rPr>
              <a:t>Guide to Estate Planning</a:t>
            </a:r>
          </a:p>
          <a:p>
            <a:pPr marL="0" indent="0">
              <a:buNone/>
            </a:pPr>
            <a:endParaRPr lang="en-US" dirty="0"/>
          </a:p>
          <a:p>
            <a:r>
              <a:rPr lang="en-US" dirty="0"/>
              <a:t>This is a brief, yet very informative, illustrated guide by V. Morris &amp; K. Morris, about everything you need to know in relation to estate planning (</a:t>
            </a:r>
            <a:r>
              <a:rPr lang="en-US" dirty="0">
                <a:hlinkClick r:id="rId4"/>
              </a:rPr>
              <a:t>https://disb.dc.gov/sites/default/files/dc/sites/disb/publication/attachments/GuidetoEstatePlanning_2025.pdf</a:t>
            </a:r>
            <a:r>
              <a:rPr lang="en-US" dirty="0"/>
              <a:t>). </a:t>
            </a:r>
          </a:p>
          <a:p>
            <a:endParaRPr lang="en-US" dirty="0"/>
          </a:p>
          <a:p>
            <a:pPr marL="0" indent="0">
              <a:buNone/>
            </a:pPr>
            <a:endParaRPr lang="en-US" dirty="0"/>
          </a:p>
          <a:p>
            <a:pPr marL="0" indent="0">
              <a:buNone/>
            </a:pPr>
            <a:endParaRPr lang="en-US" dirty="0"/>
          </a:p>
          <a:p>
            <a:r>
              <a:rPr lang="en-US" sz="1400" b="1" dirty="0">
                <a:solidFill>
                  <a:srgbClr val="D38CBC"/>
                </a:solidFill>
              </a:rPr>
              <a:t>Inheritance tax calculators</a:t>
            </a:r>
          </a:p>
          <a:p>
            <a:pPr marL="0" indent="0">
              <a:buNone/>
            </a:pPr>
            <a:endParaRPr lang="en-US" dirty="0"/>
          </a:p>
          <a:p>
            <a:pPr marL="0" indent="0">
              <a:buNone/>
            </a:pPr>
            <a:r>
              <a:rPr lang="en-GB" sz="1200" b="1" dirty="0">
                <a:solidFill>
                  <a:srgbClr val="D38CBC"/>
                </a:solidFill>
              </a:rPr>
              <a:t>How to value an estate for Inheritance Tax and report its value</a:t>
            </a:r>
          </a:p>
          <a:p>
            <a:pPr marL="0" indent="0">
              <a:buNone/>
            </a:pPr>
            <a:endParaRPr lang="en-US" dirty="0"/>
          </a:p>
          <a:p>
            <a:r>
              <a:rPr lang="en-US" dirty="0"/>
              <a:t>This is a step-by-step guide by the UK Government to help you estimate and calculate an estate’s value and inheritance tax (</a:t>
            </a:r>
            <a:r>
              <a:rPr lang="en-US" dirty="0">
                <a:hlinkClick r:id="rId5"/>
              </a:rPr>
              <a:t>https://www.gov.uk/valuing-estate-of-someone-who-died/estimate-estate-value</a:t>
            </a:r>
            <a:r>
              <a:rPr lang="en-US" dirty="0"/>
              <a:t>). </a:t>
            </a:r>
          </a:p>
          <a:p>
            <a:endParaRPr lang="en-US" dirty="0"/>
          </a:p>
          <a:p>
            <a:endParaRPr lang="en-US" dirty="0"/>
          </a:p>
          <a:p>
            <a:pPr marL="0" indent="0">
              <a:buNone/>
            </a:pPr>
            <a:r>
              <a:rPr lang="en-GB" sz="1200" b="1" dirty="0">
                <a:solidFill>
                  <a:srgbClr val="D38CBC"/>
                </a:solidFill>
              </a:rPr>
              <a:t>Inheritance Tax (IHT) Calculator Inheritance and gift tax rates</a:t>
            </a:r>
          </a:p>
          <a:p>
            <a:pPr marL="0" indent="0">
              <a:buNone/>
            </a:pPr>
            <a:endParaRPr lang="en-US" dirty="0"/>
          </a:p>
          <a:p>
            <a:r>
              <a:rPr lang="en-GB" dirty="0"/>
              <a:t>This calculator will help you to make a quick assessment of Inheritance Tax liability, by inserting the best estimate of the value of your assets into each of the boxes of the calculator (</a:t>
            </a:r>
            <a:r>
              <a:rPr lang="en-GB" dirty="0">
                <a:hlinkClick r:id="rId6"/>
              </a:rPr>
              <a:t>https://www.sjp.co.uk/individuals/how-can-we-help/tools-information/calculators/inheritance-tax</a:t>
            </a:r>
            <a:r>
              <a:rPr lang="en-GB" dirty="0"/>
              <a:t>).</a:t>
            </a:r>
          </a:p>
          <a:p>
            <a:endParaRPr lang="en-GB" dirty="0"/>
          </a:p>
          <a:p>
            <a:endParaRPr lang="en-GB" dirty="0"/>
          </a:p>
          <a:p>
            <a:pPr marL="0" indent="0">
              <a:buNone/>
            </a:pPr>
            <a:r>
              <a:rPr lang="en-GB" sz="1200" b="1" dirty="0">
                <a:solidFill>
                  <a:srgbClr val="D38CBC"/>
                </a:solidFill>
              </a:rPr>
              <a:t>Quick Chart: Inheritance and gift tax rates</a:t>
            </a:r>
            <a:endParaRPr lang="en-GB" sz="1200" dirty="0"/>
          </a:p>
          <a:p>
            <a:endParaRPr lang="en-GB" dirty="0"/>
          </a:p>
          <a:p>
            <a:r>
              <a:rPr lang="en-GB" dirty="0"/>
              <a:t>The quick chart below by PwC offers an overview of inheritance and gift tax rates, across countries worldwide (</a:t>
            </a:r>
            <a:r>
              <a:rPr lang="en-GB" dirty="0">
                <a:hlinkClick r:id="rId7"/>
              </a:rPr>
              <a:t>https://taxsummaries.pwc.com/quick-charts/inheritance-and-gift-tax-rates</a:t>
            </a:r>
            <a:r>
              <a:rPr lang="en-GB" dirty="0"/>
              <a:t>). </a:t>
            </a:r>
            <a:endParaRPr lang="en-US" dirty="0"/>
          </a:p>
        </p:txBody>
      </p:sp>
      <p:grpSp>
        <p:nvGrpSpPr>
          <p:cNvPr id="87" name="Graphic 2">
            <a:extLst>
              <a:ext uri="{FF2B5EF4-FFF2-40B4-BE49-F238E27FC236}">
                <a16:creationId xmlns:a16="http://schemas.microsoft.com/office/drawing/2014/main" id="{BF44E3E2-611C-CCDF-4520-5BF0ABE19AFF}"/>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DCF99AEB-1517-C017-39DA-7797E5384D64}"/>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A77E56A7-0E03-CE77-29CF-0E257AEA74D4}"/>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DF0ACB16-A4A9-7DF2-27F1-37E8D10661A1}"/>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E61DD9B2-F2B3-B170-58F8-DD6E050D2D9F}"/>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AA8614EF-9711-9196-7049-AF384422D238}"/>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7BBBE504-A2D8-9524-665B-BF4C483F87B8}"/>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6D825A5C-F5DC-C6FA-24EC-7C9ED56415E6}"/>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19" name="Straight Connector 18">
            <a:extLst>
              <a:ext uri="{FF2B5EF4-FFF2-40B4-BE49-F238E27FC236}">
                <a16:creationId xmlns:a16="http://schemas.microsoft.com/office/drawing/2014/main" id="{5665ADD6-9F78-4317-2D58-939AF467609C}"/>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DF9567A8-2285-2503-C6D8-6E421D23D485}"/>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F04FA498-8D84-11B1-61B3-A2060389EFA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814EF5D9-BC1D-EE90-00D7-DE3BA8126518}"/>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708690FC-48CC-AF7D-3F70-1D1EC9A6CA74}"/>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F5D0AAFC-2456-E482-FB77-955726D803C8}"/>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2796F824-6886-F49E-9E62-5DAAEEF71C5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EAD30006-22F8-4252-B634-3B513E8917BD}"/>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C163A9A8-7B53-F6E8-148D-3DF02C98C77C}"/>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65079128-8B6F-D8FC-F553-4A43841095F7}"/>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E2287E7B-FCC9-03D6-7D4A-2D0A5FA257A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29625312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94F33-D106-6FC5-7989-E3B60BFD188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8D072E5-A6AA-7EBC-3779-D0C1C70E31FB}"/>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CB106EF7-CA4C-7FF6-E46F-FCCC0778EBBB}"/>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BEB1AD1-225F-B090-F1F9-22EE3038B3A2}"/>
              </a:ext>
            </a:extLst>
          </p:cNvPr>
          <p:cNvSpPr>
            <a:spLocks noGrp="1"/>
          </p:cNvSpPr>
          <p:nvPr>
            <p:ph type="body" sz="quarter" idx="61"/>
          </p:nvPr>
        </p:nvSpPr>
        <p:spPr/>
        <p:txBody>
          <a:bodyPr/>
          <a:lstStyle/>
          <a:p>
            <a:r>
              <a:rPr lang="en-US" dirty="0"/>
              <a:t>Resources</a:t>
            </a:r>
          </a:p>
        </p:txBody>
      </p:sp>
      <p:sp>
        <p:nvSpPr>
          <p:cNvPr id="8" name="Text Placeholder 7">
            <a:extLst>
              <a:ext uri="{FF2B5EF4-FFF2-40B4-BE49-F238E27FC236}">
                <a16:creationId xmlns:a16="http://schemas.microsoft.com/office/drawing/2014/main" id="{23B05C74-1B7A-93E5-D267-9A42A7D95823}"/>
              </a:ext>
            </a:extLst>
          </p:cNvPr>
          <p:cNvSpPr>
            <a:spLocks noGrp="1"/>
          </p:cNvSpPr>
          <p:nvPr>
            <p:ph type="body" sz="quarter" idx="64"/>
          </p:nvPr>
        </p:nvSpPr>
        <p:spPr>
          <a:xfrm>
            <a:off x="1704812" y="1813810"/>
            <a:ext cx="4970307" cy="8120604"/>
          </a:xfrm>
        </p:spPr>
        <p:txBody>
          <a:bodyPr/>
          <a:lstStyle/>
          <a:p>
            <a:r>
              <a:rPr lang="en-US" sz="1400" b="1" dirty="0">
                <a:solidFill>
                  <a:srgbClr val="D38CBC"/>
                </a:solidFill>
              </a:rPr>
              <a:t>Widowhood financial planning support</a:t>
            </a:r>
          </a:p>
          <a:p>
            <a:pPr marL="0" indent="0">
              <a:buNone/>
            </a:pPr>
            <a:endParaRPr lang="en-US" sz="1400" b="1" dirty="0">
              <a:solidFill>
                <a:srgbClr val="D38CBC"/>
              </a:solidFill>
              <a:highlight>
                <a:srgbClr val="FFFF00"/>
              </a:highlight>
            </a:endParaRPr>
          </a:p>
          <a:p>
            <a:pPr marL="0" indent="0">
              <a:buNone/>
            </a:pPr>
            <a:r>
              <a:rPr lang="en-GB" sz="1200" b="1" dirty="0">
                <a:solidFill>
                  <a:srgbClr val="D38CBC"/>
                </a:solidFill>
              </a:rPr>
              <a:t>Survivors' pensions and death grants</a:t>
            </a:r>
            <a:endParaRPr lang="en-US" sz="1200" dirty="0"/>
          </a:p>
          <a:p>
            <a:endParaRPr lang="en-US" dirty="0"/>
          </a:p>
          <a:p>
            <a:r>
              <a:rPr lang="en-GB" dirty="0"/>
              <a:t>When a person dies, the surviving relatives may have the right to claim survivor's benefits. The benefits and the possible recipients differ from one EU country to another. This report by the European Union offers information about some of the most common benefits you can claim if you are a surviving relative (</a:t>
            </a:r>
            <a:r>
              <a:rPr lang="en-GB" dirty="0">
                <a:hlinkClick r:id="rId2"/>
              </a:rPr>
              <a:t>https://europa.eu/youreurope/citizens/work/social-security-and-benefits/death-grants/index_en.htm</a:t>
            </a:r>
            <a:r>
              <a:rPr lang="en-GB" dirty="0"/>
              <a:t>).</a:t>
            </a:r>
          </a:p>
          <a:p>
            <a:endParaRPr lang="en-US" dirty="0"/>
          </a:p>
          <a:p>
            <a:endParaRPr lang="en-US" dirty="0"/>
          </a:p>
          <a:p>
            <a:pPr marL="0" indent="0">
              <a:buNone/>
            </a:pPr>
            <a:r>
              <a:rPr lang="en-GB" sz="1200" b="1" dirty="0">
                <a:solidFill>
                  <a:srgbClr val="D38CBC"/>
                </a:solidFill>
              </a:rPr>
              <a:t>Enhancing Financial Confidence Among Widows: The Role of Financial Professionals The Widow's Foundation</a:t>
            </a:r>
            <a:endParaRPr lang="en-US" sz="1200" dirty="0"/>
          </a:p>
          <a:p>
            <a:endParaRPr lang="en-US" dirty="0">
              <a:highlight>
                <a:srgbClr val="FFFF00"/>
              </a:highlight>
            </a:endParaRPr>
          </a:p>
          <a:p>
            <a:r>
              <a:rPr lang="en-GB" dirty="0"/>
              <a:t>This interesting article by J. Grable </a:t>
            </a:r>
            <a:r>
              <a:rPr lang="en-GB" i="1" dirty="0"/>
              <a:t>et al</a:t>
            </a:r>
            <a:r>
              <a:rPr lang="en-GB" dirty="0"/>
              <a:t>., will help you understand the experiences of individuals  who worked with skilled financial planners during their widowhood (</a:t>
            </a:r>
            <a:r>
              <a:rPr lang="en-GB" dirty="0">
                <a:hlinkClick r:id="rId3"/>
              </a:rPr>
              <a:t>https://www.financialplanningassociation.org/article/journal/DEC17-enhancing-financial-confidence-among-widows-role-financial-professionals</a:t>
            </a:r>
            <a:r>
              <a:rPr lang="en-GB" dirty="0"/>
              <a:t>). </a:t>
            </a:r>
          </a:p>
          <a:p>
            <a:endParaRPr lang="en-GB" dirty="0"/>
          </a:p>
          <a:p>
            <a:endParaRPr lang="en-GB" dirty="0"/>
          </a:p>
          <a:p>
            <a:pPr marL="0" indent="0">
              <a:buNone/>
            </a:pPr>
            <a:r>
              <a:rPr lang="en-GB" sz="1200" b="1" dirty="0">
                <a:solidFill>
                  <a:srgbClr val="D38CBC"/>
                </a:solidFill>
              </a:rPr>
              <a:t>The Widow's Foundation</a:t>
            </a:r>
          </a:p>
          <a:p>
            <a:pPr marL="0" indent="0">
              <a:buNone/>
            </a:pPr>
            <a:endParaRPr lang="en-GB" sz="1200" dirty="0"/>
          </a:p>
          <a:p>
            <a:r>
              <a:rPr lang="en-GB" dirty="0"/>
              <a:t>The Widow’s Foundation is a privately funded multi-disciplinary, multi-lingual organisation which exists solely to empower, advise and support widows through complex legal, financial and healthcare challenges during the grieving process (</a:t>
            </a:r>
            <a:r>
              <a:rPr lang="en-GB" dirty="0">
                <a:hlinkClick r:id="rId4"/>
              </a:rPr>
              <a:t>https://www.thewidowsfoundation.nl/</a:t>
            </a:r>
            <a:r>
              <a:rPr lang="en-GB" dirty="0"/>
              <a:t>).</a:t>
            </a:r>
            <a:endParaRPr lang="en-US" dirty="0"/>
          </a:p>
        </p:txBody>
      </p:sp>
      <p:grpSp>
        <p:nvGrpSpPr>
          <p:cNvPr id="87" name="Graphic 2">
            <a:extLst>
              <a:ext uri="{FF2B5EF4-FFF2-40B4-BE49-F238E27FC236}">
                <a16:creationId xmlns:a16="http://schemas.microsoft.com/office/drawing/2014/main" id="{B4643222-E4B8-037E-7A8F-573C5DEB9A91}"/>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E4F7B3C5-D0E4-C14C-CAAE-2866ED8A4E9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287E2A13-95CA-73A8-84A5-4D62619050E8}"/>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9F883E52-CB64-AF92-4209-420152832EB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86E61CD8-D959-806E-3D00-89C787687724}"/>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7C005FC3-FAF9-41F6-4465-5A5F60D5C829}"/>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18D69FFE-41DF-59A4-2274-365315CE16BC}"/>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7036847B-1971-1317-D3F2-32A24A527591}"/>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19" name="Straight Connector 18">
            <a:extLst>
              <a:ext uri="{FF2B5EF4-FFF2-40B4-BE49-F238E27FC236}">
                <a16:creationId xmlns:a16="http://schemas.microsoft.com/office/drawing/2014/main" id="{E34DFBE2-AC4B-1B9A-C159-22470E1DFDC3}"/>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C8966C1E-1AF7-53CD-432B-5019288D99D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AF4DBF2C-4407-A238-76CD-F446021D2CC3}"/>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A0DB2723-CE80-4090-5131-3743AC120A1F}"/>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C09ED576-D9EF-ABE0-AFA2-22BBFE042E3B}"/>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FCFDBD3F-66D3-7CDA-2217-6764D1BE6B8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BE6CFAF1-ED6C-28FD-855B-40F5772E63EA}"/>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B48D4111-CB30-15F8-FA13-EF7DB38E0C72}"/>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0C8DEF56-0343-C629-D51E-50935E76B696}"/>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C43CC3F0-9A64-D8AD-82C7-CACE52D4D7BB}"/>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B176F67D-88A8-BFC5-773C-5DD55D9F1A5C}"/>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39827732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76948-E757-D9B1-896C-282AD46CE54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20D292B-C8F9-B756-9AA0-8D82FA204B6D}"/>
              </a:ext>
            </a:extLst>
          </p:cNvPr>
          <p:cNvSpPr>
            <a:spLocks noGrp="1"/>
          </p:cNvSpPr>
          <p:nvPr>
            <p:ph type="body" sz="quarter" idx="60"/>
          </p:nvPr>
        </p:nvSpPr>
        <p:spPr/>
        <p:txBody>
          <a:bodyPr/>
          <a:lstStyle/>
          <a:p>
            <a:r>
              <a:rPr lang="en-US" dirty="0"/>
              <a:t>05</a:t>
            </a:r>
          </a:p>
        </p:txBody>
      </p:sp>
      <p:sp>
        <p:nvSpPr>
          <p:cNvPr id="6" name="Rectangle 5">
            <a:extLst>
              <a:ext uri="{FF2B5EF4-FFF2-40B4-BE49-F238E27FC236}">
                <a16:creationId xmlns:a16="http://schemas.microsoft.com/office/drawing/2014/main" id="{789313C1-94E7-834F-B112-1B06FA1E30E8}"/>
              </a:ext>
            </a:extLst>
          </p:cNvPr>
          <p:cNvSpPr/>
          <p:nvPr/>
        </p:nvSpPr>
        <p:spPr>
          <a:xfrm>
            <a:off x="2777891" y="4910405"/>
            <a:ext cx="3328995"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7" name="TextBox 6">
            <a:extLst>
              <a:ext uri="{FF2B5EF4-FFF2-40B4-BE49-F238E27FC236}">
                <a16:creationId xmlns:a16="http://schemas.microsoft.com/office/drawing/2014/main" id="{0FB6D5FC-4982-A261-AC3D-B63FD590B6AB}"/>
              </a:ext>
            </a:extLst>
          </p:cNvPr>
          <p:cNvSpPr txBox="1"/>
          <p:nvPr/>
        </p:nvSpPr>
        <p:spPr>
          <a:xfrm>
            <a:off x="2909998" y="4916982"/>
            <a:ext cx="3145476"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CONCLUSION</a:t>
            </a:r>
          </a:p>
        </p:txBody>
      </p:sp>
    </p:spTree>
    <p:extLst>
      <p:ext uri="{BB962C8B-B14F-4D97-AF65-F5344CB8AC3E}">
        <p14:creationId xmlns:p14="http://schemas.microsoft.com/office/powerpoint/2010/main" val="19243776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A569B-02FE-F38A-71D3-D7D29F6B81E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FD52E31-E51F-18DB-0647-AF77822EF93B}"/>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C5852FCF-8ED8-115C-CFCA-6C1198A7E093}"/>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437C9895-7D04-42A1-8E75-94172088737B}"/>
              </a:ext>
            </a:extLst>
          </p:cNvPr>
          <p:cNvSpPr>
            <a:spLocks noGrp="1"/>
          </p:cNvSpPr>
          <p:nvPr>
            <p:ph type="body" sz="quarter" idx="61"/>
          </p:nvPr>
        </p:nvSpPr>
        <p:spPr/>
        <p:txBody>
          <a:bodyPr/>
          <a:lstStyle/>
          <a:p>
            <a:r>
              <a:rPr lang="en-US" dirty="0"/>
              <a:t>Conclusion</a:t>
            </a:r>
          </a:p>
        </p:txBody>
      </p:sp>
      <p:sp>
        <p:nvSpPr>
          <p:cNvPr id="8" name="Text Placeholder 7">
            <a:extLst>
              <a:ext uri="{FF2B5EF4-FFF2-40B4-BE49-F238E27FC236}">
                <a16:creationId xmlns:a16="http://schemas.microsoft.com/office/drawing/2014/main" id="{B00DE79E-B3B6-006A-23C0-64ECD780EDB3}"/>
              </a:ext>
            </a:extLst>
          </p:cNvPr>
          <p:cNvSpPr>
            <a:spLocks noGrp="1"/>
          </p:cNvSpPr>
          <p:nvPr>
            <p:ph type="body" sz="quarter" idx="64"/>
          </p:nvPr>
        </p:nvSpPr>
        <p:spPr/>
        <p:txBody>
          <a:bodyPr/>
          <a:lstStyle/>
          <a:p>
            <a:endParaRPr lang="en-GB" dirty="0"/>
          </a:p>
          <a:p>
            <a:pPr marL="0" indent="0">
              <a:buNone/>
            </a:pPr>
            <a:r>
              <a:rPr lang="en-GB" sz="1200" dirty="0"/>
              <a:t>Partnership finances are a central dimension of women’s economic autonomy across the life course. Whether in early, mid, or late adulthood, financial arrangements reflect underlying gender norms, emotional dynamics, and structural inequalities. The financial decisions couples make (from routine budgeting to complex long-term planning) carry consequences that extend beyond the household and into women’s broader social and economic well-being. Understanding these dynamics is therefore integral not only to financial literacy but also to broader gender equality.</a:t>
            </a:r>
          </a:p>
          <a:p>
            <a:pPr marL="0" indent="0">
              <a:buNone/>
            </a:pPr>
            <a:endParaRPr lang="en-GB" sz="1200" dirty="0"/>
          </a:p>
          <a:p>
            <a:pPr marL="0" indent="0">
              <a:buNone/>
            </a:pPr>
            <a:r>
              <a:rPr lang="en-GB" sz="1200" dirty="0"/>
              <a:t>As this module demonstrates, negotiating financial roles requires both technical knowledge and relational skill. Women often face cultural, emotional, or psychological barriers that limit their participation in financial decision-making. These include internalised beliefs about competence, fear of conflict, reluctance to challenge established roles, or limited exposure to financial systems. Addressing these barriers requires conscious effort, supportive communication, and an awareness of how shared financial responsibilities evolve over time.</a:t>
            </a:r>
          </a:p>
          <a:p>
            <a:pPr marL="0" indent="0">
              <a:buNone/>
            </a:pPr>
            <a:endParaRPr lang="en-GB" sz="1200" dirty="0"/>
          </a:p>
          <a:p>
            <a:pPr marL="0" indent="0">
              <a:buNone/>
            </a:pPr>
            <a:r>
              <a:rPr lang="en-GB" sz="1200" dirty="0"/>
              <a:t>A gender-aware approach to partnership finances reveals that equity, rather than strict equality, should guide financial collaboration. Financial arrangements must account for differences in income, unpaid labour, caregiving responsibilities, and life opportunities. When couples acknowledge non-financial contributions and consider their long-term implications, they create the basis for fairness and shared security.</a:t>
            </a:r>
          </a:p>
          <a:p>
            <a:pPr marL="0" indent="0">
              <a:buNone/>
            </a:pPr>
            <a:endParaRPr lang="en-GB" sz="1200" dirty="0"/>
          </a:p>
          <a:p>
            <a:pPr marL="0" indent="0">
              <a:buNone/>
            </a:pPr>
            <a:r>
              <a:rPr lang="en-GB" sz="1200" dirty="0"/>
              <a:t>Moreover, women’s financial empowerment requires an understanding of intra-household bargaining power, legal protections, pension structures, and the risks associated with insufficient involvement in long-term planning. Empowered women actively participate in financial conversations, seek transparency, and engage in both joint and autonomous financial decision-making.</a:t>
            </a:r>
          </a:p>
          <a:p>
            <a:pPr marL="0" indent="0">
              <a:buNone/>
            </a:pPr>
            <a:endParaRPr lang="en-GB" sz="1200" dirty="0"/>
          </a:p>
          <a:p>
            <a:pPr marL="0" indent="0">
              <a:buNone/>
            </a:pPr>
            <a:r>
              <a:rPr lang="en-GB" sz="1200" dirty="0"/>
              <a:t>Ultimately, partnership finances should not constrain but rather support the personal and economic aspirations of both partners. By strengthening financial literacy, cultivating open communication, and recognising gendered dynamics, women can enhance their resilience and secure a more equitable financial future.</a:t>
            </a:r>
          </a:p>
          <a:p>
            <a:endParaRPr lang="en-US" dirty="0"/>
          </a:p>
          <a:p>
            <a:endParaRPr lang="en-US" dirty="0"/>
          </a:p>
        </p:txBody>
      </p:sp>
      <p:cxnSp>
        <p:nvCxnSpPr>
          <p:cNvPr id="9" name="Straight Connector 8">
            <a:extLst>
              <a:ext uri="{FF2B5EF4-FFF2-40B4-BE49-F238E27FC236}">
                <a16:creationId xmlns:a16="http://schemas.microsoft.com/office/drawing/2014/main" id="{6C9EA38A-478C-81B2-C709-B7DA0454FD8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 name="Rounded Rectangle 67">
            <a:extLst>
              <a:ext uri="{FF2B5EF4-FFF2-40B4-BE49-F238E27FC236}">
                <a16:creationId xmlns:a16="http://schemas.microsoft.com/office/drawing/2014/main" id="{C8D8DA25-304A-E9F1-2269-0012CD60AF8C}"/>
              </a:ext>
            </a:extLst>
          </p:cNvPr>
          <p:cNvSpPr/>
          <p:nvPr/>
        </p:nvSpPr>
        <p:spPr>
          <a:xfrm>
            <a:off x="1758517" y="7370064"/>
            <a:ext cx="5231219" cy="2564350"/>
          </a:xfrm>
          <a:prstGeom prst="roundRect">
            <a:avLst>
              <a:gd name="adj" fmla="val 4330"/>
            </a:avLst>
          </a:prstGeom>
          <a:solidFill>
            <a:srgbClr val="1E2879">
              <a:alpha val="8000"/>
            </a:srgbClr>
          </a:solidFill>
          <a:ln w="19050">
            <a:solidFill>
              <a:srgbClr val="1E287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7">
            <a:extLst>
              <a:ext uri="{FF2B5EF4-FFF2-40B4-BE49-F238E27FC236}">
                <a16:creationId xmlns:a16="http://schemas.microsoft.com/office/drawing/2014/main" id="{08110899-C986-6D21-2F99-4B541C85389D}"/>
              </a:ext>
            </a:extLst>
          </p:cNvPr>
          <p:cNvSpPr txBox="1">
            <a:spLocks/>
          </p:cNvSpPr>
          <p:nvPr/>
        </p:nvSpPr>
        <p:spPr>
          <a:xfrm>
            <a:off x="2015701" y="7657690"/>
            <a:ext cx="4716850" cy="211724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Reflective Questions:</a:t>
            </a:r>
          </a:p>
          <a:p>
            <a:pPr marL="0" indent="0">
              <a:buNone/>
            </a:pPr>
            <a:endParaRPr lang="en-GB" sz="1200" dirty="0"/>
          </a:p>
          <a:p>
            <a:pPr marL="0" lvl="0" indent="0">
              <a:buClr>
                <a:srgbClr val="D38CBC"/>
              </a:buClr>
              <a:buNone/>
            </a:pPr>
            <a:r>
              <a:rPr lang="en-GB" sz="1200" dirty="0"/>
              <a:t>• How do cultural norms shape your expectations around partnership finances?</a:t>
            </a:r>
          </a:p>
          <a:p>
            <a:pPr marL="0" lvl="0" indent="0">
              <a:buClr>
                <a:srgbClr val="D38CBC"/>
              </a:buClr>
              <a:buNone/>
            </a:pPr>
            <a:endParaRPr lang="en-GB" sz="1200" dirty="0"/>
          </a:p>
          <a:p>
            <a:pPr marL="0" lvl="0" indent="0">
              <a:buClr>
                <a:srgbClr val="D38CBC"/>
              </a:buClr>
              <a:buNone/>
            </a:pPr>
            <a:r>
              <a:rPr lang="en-GB" sz="1200" dirty="0"/>
              <a:t>• In what ways might financial arrangements you consider “normal” be influenced by gendered assumptions?</a:t>
            </a:r>
          </a:p>
          <a:p>
            <a:pPr marL="0" lvl="0" indent="0">
              <a:buClr>
                <a:srgbClr val="D38CBC"/>
              </a:buClr>
              <a:buNone/>
            </a:pPr>
            <a:endParaRPr lang="en-GB" sz="1200" dirty="0"/>
          </a:p>
          <a:p>
            <a:pPr marL="0" lvl="0" indent="0">
              <a:buClr>
                <a:srgbClr val="D38CBC"/>
              </a:buClr>
              <a:buNone/>
            </a:pPr>
            <a:r>
              <a:rPr lang="en-GB" sz="1200" dirty="0"/>
              <a:t>• Which strategies from this module could strengthen your financial autonomy?</a:t>
            </a:r>
          </a:p>
          <a:p>
            <a:pPr marL="0" lvl="0" indent="0">
              <a:buClr>
                <a:srgbClr val="D38CBC"/>
              </a:buClr>
              <a:buNone/>
            </a:pPr>
            <a:endParaRPr lang="en-GB" sz="1200" dirty="0"/>
          </a:p>
          <a:p>
            <a:pPr marL="0" lvl="0" indent="0">
              <a:buClr>
                <a:srgbClr val="D38CBC"/>
              </a:buClr>
              <a:buNone/>
            </a:pPr>
            <a:r>
              <a:rPr lang="en-GB" sz="1200" dirty="0"/>
              <a:t>• How might you initiate or deepen financial discussions within your current or future partnerships?</a:t>
            </a:r>
          </a:p>
          <a:p>
            <a:pPr marL="0" lvl="0" indent="0">
              <a:buClr>
                <a:srgbClr val="D38CBC"/>
              </a:buClr>
              <a:buNone/>
            </a:pPr>
            <a:endParaRPr lang="en-GB" sz="1200" dirty="0"/>
          </a:p>
          <a:p>
            <a:pPr marL="0" lvl="0" indent="0">
              <a:buClr>
                <a:srgbClr val="D38CBC"/>
              </a:buClr>
              <a:buNone/>
            </a:pPr>
            <a:endParaRPr lang="en-GB" sz="1200" dirty="0"/>
          </a:p>
          <a:p>
            <a:pPr lvl="0">
              <a:buClr>
                <a:srgbClr val="D38CBC"/>
              </a:buClr>
            </a:pPr>
            <a:endParaRPr lang="en-GB" sz="1200" dirty="0"/>
          </a:p>
        </p:txBody>
      </p:sp>
    </p:spTree>
    <p:extLst>
      <p:ext uri="{BB962C8B-B14F-4D97-AF65-F5344CB8AC3E}">
        <p14:creationId xmlns:p14="http://schemas.microsoft.com/office/powerpoint/2010/main" val="13825352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76FA8A-E785-6AC7-0CD5-34F9B877D279}"/>
              </a:ext>
            </a:extLst>
          </p:cNvPr>
          <p:cNvSpPr>
            <a:spLocks noGrp="1"/>
          </p:cNvSpPr>
          <p:nvPr>
            <p:ph type="body" sz="quarter" idx="4294967295"/>
          </p:nvPr>
        </p:nvSpPr>
        <p:spPr>
          <a:xfrm>
            <a:off x="728419" y="7540867"/>
            <a:ext cx="3282950" cy="781050"/>
          </a:xfrm>
          <a:prstGeom prst="rect">
            <a:avLst/>
          </a:prstGeom>
        </p:spPr>
        <p:txBody>
          <a:bodyPr/>
          <a:lstStyle/>
          <a:p>
            <a:pPr marL="0" indent="0" algn="l">
              <a:buNone/>
            </a:pPr>
            <a:r>
              <a:rPr lang="en-US" sz="2000" b="1" dirty="0">
                <a:solidFill>
                  <a:schemeClr val="bg1"/>
                </a:solidFill>
              </a:rPr>
              <a:t>Follow Our Journey</a:t>
            </a:r>
          </a:p>
        </p:txBody>
      </p:sp>
      <p:sp>
        <p:nvSpPr>
          <p:cNvPr id="52" name="Text Placeholder 2">
            <a:extLst>
              <a:ext uri="{FF2B5EF4-FFF2-40B4-BE49-F238E27FC236}">
                <a16:creationId xmlns:a16="http://schemas.microsoft.com/office/drawing/2014/main" id="{A60BDF63-C96A-CA89-7127-3882BC413159}"/>
              </a:ext>
            </a:extLst>
          </p:cNvPr>
          <p:cNvSpPr txBox="1">
            <a:spLocks/>
          </p:cNvSpPr>
          <p:nvPr/>
        </p:nvSpPr>
        <p:spPr>
          <a:xfrm>
            <a:off x="3717645" y="9783934"/>
            <a:ext cx="3842030" cy="536162"/>
          </a:xfrm>
          <a:prstGeom prst="rect">
            <a:avLst/>
          </a:prstGeom>
          <a:solidFill>
            <a:srgbClr val="F16024"/>
          </a:solid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None/>
            </a:pPr>
            <a:r>
              <a:rPr lang="en-US" sz="2400" b="1" dirty="0">
                <a:solidFill>
                  <a:schemeClr val="bg1"/>
                </a:solidFill>
              </a:rPr>
              <a:t>www.fempower.finance</a:t>
            </a:r>
          </a:p>
        </p:txBody>
      </p:sp>
      <p:grpSp>
        <p:nvGrpSpPr>
          <p:cNvPr id="13" name="Group 12">
            <a:extLst>
              <a:ext uri="{FF2B5EF4-FFF2-40B4-BE49-F238E27FC236}">
                <a16:creationId xmlns:a16="http://schemas.microsoft.com/office/drawing/2014/main" id="{0A982912-D9D1-2753-8EB3-FE974A71E858}"/>
              </a:ext>
            </a:extLst>
          </p:cNvPr>
          <p:cNvGrpSpPr/>
          <p:nvPr/>
        </p:nvGrpSpPr>
        <p:grpSpPr>
          <a:xfrm>
            <a:off x="223434" y="3826589"/>
            <a:ext cx="4705438" cy="2867812"/>
            <a:chOff x="1950804" y="3053151"/>
            <a:chExt cx="5608871" cy="3418425"/>
          </a:xfrm>
        </p:grpSpPr>
        <p:pic>
          <p:nvPicPr>
            <p:cNvPr id="16" name="Picture 15">
              <a:extLst>
                <a:ext uri="{FF2B5EF4-FFF2-40B4-BE49-F238E27FC236}">
                  <a16:creationId xmlns:a16="http://schemas.microsoft.com/office/drawing/2014/main" id="{AD20DC72-B97F-0F9C-2542-EDEC0DA7F1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950804" y="3053151"/>
              <a:ext cx="5608871" cy="3418425"/>
            </a:xfrm>
            <a:prstGeom prst="rect">
              <a:avLst/>
            </a:prstGeom>
          </p:spPr>
        </p:pic>
        <p:sp>
          <p:nvSpPr>
            <p:cNvPr id="17" name="Rectangle 16">
              <a:extLst>
                <a:ext uri="{FF2B5EF4-FFF2-40B4-BE49-F238E27FC236}">
                  <a16:creationId xmlns:a16="http://schemas.microsoft.com/office/drawing/2014/main" id="{39D81D49-15E8-ED00-3A72-7B268CC7EE2F}"/>
                </a:ext>
              </a:extLst>
            </p:cNvPr>
            <p:cNvSpPr/>
            <p:nvPr/>
          </p:nvSpPr>
          <p:spPr>
            <a:xfrm>
              <a:off x="2801073" y="3350555"/>
              <a:ext cx="3981692" cy="25232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20" name="Text Placeholder 32">
              <a:extLst>
                <a:ext uri="{FF2B5EF4-FFF2-40B4-BE49-F238E27FC236}">
                  <a16:creationId xmlns:a16="http://schemas.microsoft.com/office/drawing/2014/main" id="{1865D03A-0FEA-BEA4-8AF0-CBD446BF5F8F}"/>
                </a:ext>
              </a:extLst>
            </p:cNvPr>
            <p:cNvSpPr txBox="1">
              <a:spLocks/>
            </p:cNvSpPr>
            <p:nvPr/>
          </p:nvSpPr>
          <p:spPr>
            <a:xfrm>
              <a:off x="2801073" y="4337414"/>
              <a:ext cx="3981692" cy="891421"/>
            </a:xfrm>
            <a:prstGeom prst="rect">
              <a:avLst/>
            </a:prstGeom>
            <a:noFill/>
          </p:spPr>
          <p:txBody>
            <a:bodyPr>
              <a:noAutofit/>
            </a:bodyPr>
            <a:lstStyle>
              <a:lvl1pPr marL="0" indent="0" algn="l" defTabSz="2072941" rtl="0" eaLnBrk="1" latinLnBrk="0" hangingPunct="1">
                <a:lnSpc>
                  <a:spcPct val="100000"/>
                </a:lnSpc>
                <a:spcBef>
                  <a:spcPts val="2267"/>
                </a:spcBef>
                <a:buFont typeface="Arial" panose="020B0604020202020204" pitchFamily="34" charset="0"/>
                <a:buNone/>
                <a:defRPr sz="2300" b="1" i="0" kern="1200">
                  <a:solidFill>
                    <a:srgbClr val="011E3B"/>
                  </a:solidFill>
                  <a:latin typeface="Poppins SemiBold" pitchFamily="2" charset="77"/>
                  <a:ea typeface="+mn-ea"/>
                  <a:cs typeface="Poppins SemiBold" pitchFamily="2" charset="77"/>
                </a:defRPr>
              </a:lvl1pPr>
              <a:lvl2pPr marL="377967"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2pPr>
              <a:lvl3pPr marL="755934"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3pPr>
              <a:lvl4pPr marL="1133901"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4pPr>
              <a:lvl5pPr marL="1511869"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algn="ctr"/>
              <a:r>
                <a:rPr lang="en-GB" sz="1800" b="0" dirty="0">
                  <a:solidFill>
                    <a:srgbClr val="000000"/>
                  </a:solidFill>
                  <a:latin typeface="Calibri" panose="020F0502020204030204" pitchFamily="34" charset="0"/>
                </a:rPr>
                <a:t>Website Here</a:t>
              </a:r>
              <a:endParaRPr lang="en-US" sz="1800" b="0" dirty="0">
                <a:solidFill>
                  <a:srgbClr val="000000"/>
                </a:solidFill>
                <a:latin typeface="Calibri" panose="020F0502020204030204" pitchFamily="34" charset="0"/>
              </a:endParaRPr>
            </a:p>
          </p:txBody>
        </p:sp>
      </p:grpSp>
      <p:pic>
        <p:nvPicPr>
          <p:cNvPr id="4" name="Picture 3">
            <a:extLst>
              <a:ext uri="{FF2B5EF4-FFF2-40B4-BE49-F238E27FC236}">
                <a16:creationId xmlns:a16="http://schemas.microsoft.com/office/drawing/2014/main" id="{DF9DCB7E-B194-A3AB-47D9-D15C66DBB1E3}"/>
              </a:ext>
            </a:extLst>
          </p:cNvPr>
          <p:cNvPicPr>
            <a:picLocks noChangeAspect="1"/>
          </p:cNvPicPr>
          <p:nvPr/>
        </p:nvPicPr>
        <p:blipFill>
          <a:blip r:embed="rId3"/>
          <a:stretch>
            <a:fillRect/>
          </a:stretch>
        </p:blipFill>
        <p:spPr>
          <a:xfrm>
            <a:off x="936748" y="4074792"/>
            <a:ext cx="3340352" cy="2146203"/>
          </a:xfrm>
          <a:prstGeom prst="rect">
            <a:avLst/>
          </a:prstGeom>
        </p:spPr>
      </p:pic>
      <p:grpSp>
        <p:nvGrpSpPr>
          <p:cNvPr id="31" name="Graphic 3">
            <a:extLst>
              <a:ext uri="{FF2B5EF4-FFF2-40B4-BE49-F238E27FC236}">
                <a16:creationId xmlns:a16="http://schemas.microsoft.com/office/drawing/2014/main" id="{12107541-C2F4-8A9A-C481-A2B7698388F3}"/>
              </a:ext>
            </a:extLst>
          </p:cNvPr>
          <p:cNvGrpSpPr/>
          <p:nvPr/>
        </p:nvGrpSpPr>
        <p:grpSpPr>
          <a:xfrm>
            <a:off x="1749471" y="7958589"/>
            <a:ext cx="406935" cy="406935"/>
            <a:chOff x="938298" y="2389014"/>
            <a:chExt cx="850463" cy="850463"/>
          </a:xfrm>
        </p:grpSpPr>
        <p:sp>
          <p:nvSpPr>
            <p:cNvPr id="53" name="Freeform 52">
              <a:hlinkClick r:id="rId4"/>
              <a:extLst>
                <a:ext uri="{FF2B5EF4-FFF2-40B4-BE49-F238E27FC236}">
                  <a16:creationId xmlns:a16="http://schemas.microsoft.com/office/drawing/2014/main" id="{7436FE5E-80EE-3D00-1663-DFA005EBC45F}"/>
                </a:ext>
              </a:extLst>
            </p:cNvPr>
            <p:cNvSpPr/>
            <p:nvPr/>
          </p:nvSpPr>
          <p:spPr>
            <a:xfrm>
              <a:off x="938298" y="2389014"/>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54" name="Graphic 3">
              <a:extLst>
                <a:ext uri="{FF2B5EF4-FFF2-40B4-BE49-F238E27FC236}">
                  <a16:creationId xmlns:a16="http://schemas.microsoft.com/office/drawing/2014/main" id="{A5D6C5D8-7838-AA7E-C060-D029DB255533}"/>
                </a:ext>
              </a:extLst>
            </p:cNvPr>
            <p:cNvGrpSpPr/>
            <p:nvPr/>
          </p:nvGrpSpPr>
          <p:grpSpPr>
            <a:xfrm>
              <a:off x="1100330" y="2533846"/>
              <a:ext cx="535477" cy="535477"/>
              <a:chOff x="1100330" y="2533846"/>
              <a:chExt cx="535477" cy="535477"/>
            </a:xfrm>
            <a:solidFill>
              <a:srgbClr val="FFFFFF"/>
            </a:solidFill>
          </p:grpSpPr>
          <p:sp>
            <p:nvSpPr>
              <p:cNvPr id="55" name="Freeform 54">
                <a:extLst>
                  <a:ext uri="{FF2B5EF4-FFF2-40B4-BE49-F238E27FC236}">
                    <a16:creationId xmlns:a16="http://schemas.microsoft.com/office/drawing/2014/main" id="{F914C5C0-DACA-81B8-A5F8-55781DA581B2}"/>
                  </a:ext>
                </a:extLst>
              </p:cNvPr>
              <p:cNvSpPr/>
              <p:nvPr/>
            </p:nvSpPr>
            <p:spPr>
              <a:xfrm>
                <a:off x="1100330" y="2533846"/>
                <a:ext cx="535477"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6" name="Freeform 55">
                <a:extLst>
                  <a:ext uri="{FF2B5EF4-FFF2-40B4-BE49-F238E27FC236}">
                    <a16:creationId xmlns:a16="http://schemas.microsoft.com/office/drawing/2014/main" id="{3E1F7A28-3F0B-560E-0F15-6AB6A3F51AF8}"/>
                  </a:ext>
                </a:extLst>
              </p:cNvPr>
              <p:cNvSpPr/>
              <p:nvPr/>
            </p:nvSpPr>
            <p:spPr>
              <a:xfrm>
                <a:off x="1226196" y="2664251"/>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7" name="Freeform 56">
                <a:extLst>
                  <a:ext uri="{FF2B5EF4-FFF2-40B4-BE49-F238E27FC236}">
                    <a16:creationId xmlns:a16="http://schemas.microsoft.com/office/drawing/2014/main" id="{5A21D11D-DBE1-C466-011D-CFEAAE3570B7}"/>
                  </a:ext>
                </a:extLst>
              </p:cNvPr>
              <p:cNvSpPr/>
              <p:nvPr/>
            </p:nvSpPr>
            <p:spPr>
              <a:xfrm>
                <a:off x="1414076" y="276945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34" name="Group 33">
            <a:extLst>
              <a:ext uri="{FF2B5EF4-FFF2-40B4-BE49-F238E27FC236}">
                <a16:creationId xmlns:a16="http://schemas.microsoft.com/office/drawing/2014/main" id="{CF4C3642-3CE5-613C-C54E-F0027CE29F6B}"/>
              </a:ext>
            </a:extLst>
          </p:cNvPr>
          <p:cNvGrpSpPr/>
          <p:nvPr/>
        </p:nvGrpSpPr>
        <p:grpSpPr>
          <a:xfrm>
            <a:off x="1274359" y="7958589"/>
            <a:ext cx="406935" cy="406935"/>
            <a:chOff x="1277088" y="4770708"/>
            <a:chExt cx="539701" cy="539701"/>
          </a:xfrm>
        </p:grpSpPr>
        <p:sp>
          <p:nvSpPr>
            <p:cNvPr id="50" name="Freeform 49">
              <a:extLst>
                <a:ext uri="{FF2B5EF4-FFF2-40B4-BE49-F238E27FC236}">
                  <a16:creationId xmlns:a16="http://schemas.microsoft.com/office/drawing/2014/main" id="{34A76AB6-9B70-60B0-A978-9DDF9B64C0B9}"/>
                </a:ext>
              </a:extLst>
            </p:cNvPr>
            <p:cNvSpPr/>
            <p:nvPr/>
          </p:nvSpPr>
          <p:spPr>
            <a:xfrm>
              <a:off x="1277088" y="4770708"/>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1" name="Freeform 50">
              <a:hlinkClick r:id="rId5"/>
              <a:extLst>
                <a:ext uri="{FF2B5EF4-FFF2-40B4-BE49-F238E27FC236}">
                  <a16:creationId xmlns:a16="http://schemas.microsoft.com/office/drawing/2014/main" id="{38948A32-420E-06AA-7970-DC89E48DE8C2}"/>
                </a:ext>
              </a:extLst>
            </p:cNvPr>
            <p:cNvSpPr/>
            <p:nvPr/>
          </p:nvSpPr>
          <p:spPr>
            <a:xfrm>
              <a:off x="1425674" y="4828537"/>
              <a:ext cx="230672" cy="434559"/>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36" name="Group 35">
            <a:extLst>
              <a:ext uri="{FF2B5EF4-FFF2-40B4-BE49-F238E27FC236}">
                <a16:creationId xmlns:a16="http://schemas.microsoft.com/office/drawing/2014/main" id="{191ADD6B-1210-7601-F5F2-1D27A5EB4384}"/>
              </a:ext>
            </a:extLst>
          </p:cNvPr>
          <p:cNvGrpSpPr/>
          <p:nvPr/>
        </p:nvGrpSpPr>
        <p:grpSpPr>
          <a:xfrm>
            <a:off x="799247" y="7958589"/>
            <a:ext cx="406935" cy="406935"/>
            <a:chOff x="546710" y="4792155"/>
            <a:chExt cx="539701" cy="539701"/>
          </a:xfrm>
        </p:grpSpPr>
        <p:sp>
          <p:nvSpPr>
            <p:cNvPr id="45" name="Freeform 44">
              <a:extLst>
                <a:ext uri="{FF2B5EF4-FFF2-40B4-BE49-F238E27FC236}">
                  <a16:creationId xmlns:a16="http://schemas.microsoft.com/office/drawing/2014/main" id="{B63B153F-7CED-73F2-593E-D7284B602AD8}"/>
                </a:ext>
              </a:extLst>
            </p:cNvPr>
            <p:cNvSpPr/>
            <p:nvPr/>
          </p:nvSpPr>
          <p:spPr>
            <a:xfrm>
              <a:off x="546710" y="4792155"/>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pic>
          <p:nvPicPr>
            <p:cNvPr id="49" name="Graphic 48" descr="World with solid fill">
              <a:hlinkClick r:id="rId6"/>
              <a:extLst>
                <a:ext uri="{FF2B5EF4-FFF2-40B4-BE49-F238E27FC236}">
                  <a16:creationId xmlns:a16="http://schemas.microsoft.com/office/drawing/2014/main" id="{478C1CCC-5CFE-A5E9-49A6-2EF804ABC608}"/>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79939" y="4825384"/>
              <a:ext cx="473243" cy="473243"/>
            </a:xfrm>
            <a:prstGeom prst="rect">
              <a:avLst/>
            </a:prstGeom>
          </p:spPr>
        </p:pic>
      </p:grpSp>
      <p:grpSp>
        <p:nvGrpSpPr>
          <p:cNvPr id="37" name="Group 36">
            <a:extLst>
              <a:ext uri="{FF2B5EF4-FFF2-40B4-BE49-F238E27FC236}">
                <a16:creationId xmlns:a16="http://schemas.microsoft.com/office/drawing/2014/main" id="{501FBAA7-9EE2-EFA9-78A7-B37002EFDBFE}"/>
              </a:ext>
            </a:extLst>
          </p:cNvPr>
          <p:cNvGrpSpPr/>
          <p:nvPr/>
        </p:nvGrpSpPr>
        <p:grpSpPr>
          <a:xfrm>
            <a:off x="2224584" y="7958589"/>
            <a:ext cx="406935" cy="406935"/>
            <a:chOff x="2437074" y="4787340"/>
            <a:chExt cx="539701" cy="539701"/>
          </a:xfrm>
        </p:grpSpPr>
        <p:sp>
          <p:nvSpPr>
            <p:cNvPr id="40" name="Freeform 39">
              <a:hlinkClick r:id="rId4"/>
              <a:extLst>
                <a:ext uri="{FF2B5EF4-FFF2-40B4-BE49-F238E27FC236}">
                  <a16:creationId xmlns:a16="http://schemas.microsoft.com/office/drawing/2014/main" id="{08A89A1B-083A-9341-21E7-113DF97707AB}"/>
                </a:ext>
              </a:extLst>
            </p:cNvPr>
            <p:cNvSpPr/>
            <p:nvPr/>
          </p:nvSpPr>
          <p:spPr>
            <a:xfrm>
              <a:off x="2437074" y="4787340"/>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41" name="Group 40">
              <a:extLst>
                <a:ext uri="{FF2B5EF4-FFF2-40B4-BE49-F238E27FC236}">
                  <a16:creationId xmlns:a16="http://schemas.microsoft.com/office/drawing/2014/main" id="{CD29EAC7-1628-A545-A1B0-3C0D2A5033BF}"/>
                </a:ext>
              </a:extLst>
            </p:cNvPr>
            <p:cNvGrpSpPr/>
            <p:nvPr/>
          </p:nvGrpSpPr>
          <p:grpSpPr>
            <a:xfrm>
              <a:off x="2536697" y="4872812"/>
              <a:ext cx="352589" cy="337510"/>
              <a:chOff x="3303016" y="4946695"/>
              <a:chExt cx="685139" cy="655838"/>
            </a:xfrm>
          </p:grpSpPr>
          <p:sp>
            <p:nvSpPr>
              <p:cNvPr id="42" name="Freeform 41">
                <a:extLst>
                  <a:ext uri="{FF2B5EF4-FFF2-40B4-BE49-F238E27FC236}">
                    <a16:creationId xmlns:a16="http://schemas.microsoft.com/office/drawing/2014/main" id="{EAD8BA6B-96F1-0014-0168-032E9AC9D3B2}"/>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dirty="0"/>
              </a:p>
            </p:txBody>
          </p:sp>
          <p:sp>
            <p:nvSpPr>
              <p:cNvPr id="43" name="Freeform 42">
                <a:extLst>
                  <a:ext uri="{FF2B5EF4-FFF2-40B4-BE49-F238E27FC236}">
                    <a16:creationId xmlns:a16="http://schemas.microsoft.com/office/drawing/2014/main" id="{1C53A851-17F5-D331-D8C9-E90C856C2623}"/>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dirty="0"/>
              </a:p>
            </p:txBody>
          </p:sp>
          <p:sp>
            <p:nvSpPr>
              <p:cNvPr id="44" name="Freeform 43">
                <a:extLst>
                  <a:ext uri="{FF2B5EF4-FFF2-40B4-BE49-F238E27FC236}">
                    <a16:creationId xmlns:a16="http://schemas.microsoft.com/office/drawing/2014/main" id="{936E59EA-CBA6-0D2E-C30A-5DBF6375D99C}"/>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4153135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11399</TotalTime>
  <Words>14370</Words>
  <Application>Microsoft Office PowerPoint</Application>
  <PresentationFormat>Custom</PresentationFormat>
  <Paragraphs>1297</Paragraphs>
  <Slides>54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Arial</vt:lpstr>
      <vt:lpstr>Calibri</vt:lpstr>
      <vt:lpstr>Montserrat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Kostas Kakoudakis</cp:lastModifiedBy>
  <cp:revision>672</cp:revision>
  <dcterms:created xsi:type="dcterms:W3CDTF">2018-08-04T19:06:08Z</dcterms:created>
  <dcterms:modified xsi:type="dcterms:W3CDTF">2026-09-08T00:24:26Z</dcterms:modified>
</cp:coreProperties>
</file>