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42"/>
  </p:notesMasterIdLst>
  <p:handoutMasterIdLst>
    <p:handoutMasterId r:id="rId43"/>
  </p:handoutMasterIdLst>
  <p:sldIdLst>
    <p:sldId id="721" r:id="rId2"/>
    <p:sldId id="1378" r:id="rId3"/>
    <p:sldId id="699" r:id="rId4"/>
    <p:sldId id="740" r:id="rId5"/>
    <p:sldId id="725" r:id="rId6"/>
    <p:sldId id="762" r:id="rId7"/>
    <p:sldId id="764" r:id="rId8"/>
    <p:sldId id="804" r:id="rId9"/>
    <p:sldId id="805" r:id="rId10"/>
    <p:sldId id="742" r:id="rId11"/>
    <p:sldId id="727" r:id="rId12"/>
    <p:sldId id="781" r:id="rId13"/>
    <p:sldId id="766" r:id="rId14"/>
    <p:sldId id="782" r:id="rId15"/>
    <p:sldId id="783" r:id="rId16"/>
    <p:sldId id="784" r:id="rId17"/>
    <p:sldId id="785" r:id="rId18"/>
    <p:sldId id="786" r:id="rId19"/>
    <p:sldId id="738" r:id="rId20"/>
    <p:sldId id="744" r:id="rId21"/>
    <p:sldId id="729" r:id="rId22"/>
    <p:sldId id="787" r:id="rId23"/>
    <p:sldId id="789" r:id="rId24"/>
    <p:sldId id="790" r:id="rId25"/>
    <p:sldId id="791" r:id="rId26"/>
    <p:sldId id="792" r:id="rId27"/>
    <p:sldId id="793" r:id="rId28"/>
    <p:sldId id="795" r:id="rId29"/>
    <p:sldId id="745" r:id="rId30"/>
    <p:sldId id="730" r:id="rId31"/>
    <p:sldId id="796" r:id="rId32"/>
    <p:sldId id="797" r:id="rId33"/>
    <p:sldId id="798" r:id="rId34"/>
    <p:sldId id="799" r:id="rId35"/>
    <p:sldId id="801" r:id="rId36"/>
    <p:sldId id="803" r:id="rId37"/>
    <p:sldId id="743" r:id="rId38"/>
    <p:sldId id="728" r:id="rId39"/>
    <p:sldId id="800" r:id="rId40"/>
    <p:sldId id="715" r:id="rId41"/>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8CBC"/>
    <a:srgbClr val="E36C34"/>
    <a:srgbClr val="F16024"/>
    <a:srgbClr val="1E2879"/>
    <a:srgbClr val="4763AE"/>
    <a:srgbClr val="10153D"/>
    <a:srgbClr val="C9636E"/>
    <a:srgbClr val="E1A44A"/>
    <a:srgbClr val="633547"/>
    <a:srgbClr val="5CC0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21" autoAdjust="0"/>
    <p:restoredTop sz="93462"/>
  </p:normalViewPr>
  <p:slideViewPr>
    <p:cSldViewPr snapToGrid="0">
      <p:cViewPr varScale="1">
        <p:scale>
          <a:sx n="59" d="100"/>
          <a:sy n="59" d="100"/>
        </p:scale>
        <p:origin x="1913" y="45"/>
      </p:cViewPr>
      <p:guideLst/>
    </p:cSldViewPr>
  </p:slideViewPr>
  <p:notesTextViewPr>
    <p:cViewPr>
      <p:scale>
        <a:sx n="1" d="1"/>
        <a:sy n="1" d="1"/>
      </p:scale>
      <p:origin x="0" y="0"/>
    </p:cViewPr>
  </p:notesTextViewPr>
  <p:sorterViewPr>
    <p:cViewPr varScale="1">
      <p:scale>
        <a:sx n="59" d="100"/>
        <a:sy n="59" d="100"/>
      </p:scale>
      <p:origin x="0" y="0"/>
    </p:cViewPr>
  </p:sorterViewPr>
  <p:notesViewPr>
    <p:cSldViewPr snapToGrid="0">
      <p:cViewPr varScale="1">
        <p:scale>
          <a:sx n="70" d="100"/>
          <a:sy n="70" d="100"/>
        </p:scale>
        <p:origin x="3624"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C6CDC8-619E-233D-BF93-BFABCA8DB6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FB30605-C2B2-F5DA-585A-60BCB9A1AB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BF1530-58CE-1247-8E9D-2BB7672AAD77}" type="datetimeFigureOut">
              <a:rPr lang="en-US" smtClean="0"/>
              <a:t>8/19/2026</a:t>
            </a:fld>
            <a:endParaRPr lang="en-US" dirty="0"/>
          </a:p>
        </p:txBody>
      </p:sp>
      <p:sp>
        <p:nvSpPr>
          <p:cNvPr id="4" name="Footer Placeholder 3">
            <a:extLst>
              <a:ext uri="{FF2B5EF4-FFF2-40B4-BE49-F238E27FC236}">
                <a16:creationId xmlns:a16="http://schemas.microsoft.com/office/drawing/2014/main" id="{37CCDFC0-A136-3C4A-6F8E-2668CF5900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7C0C3D2-F48A-D710-83D1-7E5234455B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D76A06-98B9-DD40-9F20-DE85D5B70967}" type="slidenum">
              <a:rPr lang="en-US" smtClean="0"/>
              <a:t>‹Nr.›</a:t>
            </a:fld>
            <a:endParaRPr lang="en-US" dirty="0"/>
          </a:p>
        </p:txBody>
      </p:sp>
    </p:spTree>
    <p:extLst>
      <p:ext uri="{BB962C8B-B14F-4D97-AF65-F5344CB8AC3E}">
        <p14:creationId xmlns:p14="http://schemas.microsoft.com/office/powerpoint/2010/main" val="2492474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36793-DFA7-4837-ABEA-97B25FAF0FB4}" type="datetimeFigureOut">
              <a:rPr lang="en-IE" smtClean="0"/>
              <a:t>19/08/2026</a:t>
            </a:fld>
            <a:endParaRPr lang="en-IE" dirty="0"/>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B7772-C904-45C6-B074-7143637CB8A9}" type="slidenum">
              <a:rPr lang="en-IE" smtClean="0"/>
              <a:t>‹Nr.›</a:t>
            </a:fld>
            <a:endParaRPr lang="en-IE" dirty="0"/>
          </a:p>
        </p:txBody>
      </p:sp>
    </p:spTree>
    <p:extLst>
      <p:ext uri="{BB962C8B-B14F-4D97-AF65-F5344CB8AC3E}">
        <p14:creationId xmlns:p14="http://schemas.microsoft.com/office/powerpoint/2010/main" val="1819429391"/>
      </p:ext>
    </p:extLst>
  </p:cSld>
  <p:clrMap bg1="lt1" tx1="dk1" bg2="lt2" tx2="dk2" accent1="accent1" accent2="accent2" accent3="accent3" accent4="accent4" accent5="accent5" accent6="accent6" hlink="hlink" folHlink="folHlink"/>
  <p:notesStyle>
    <a:lvl1pPr marL="0" algn="l" defTabSz="497708" rtl="0" eaLnBrk="1" latinLnBrk="0" hangingPunct="1">
      <a:defRPr sz="653" kern="1200">
        <a:solidFill>
          <a:schemeClr val="tx1"/>
        </a:solidFill>
        <a:latin typeface="+mn-lt"/>
        <a:ea typeface="+mn-ea"/>
        <a:cs typeface="+mn-cs"/>
      </a:defRPr>
    </a:lvl1pPr>
    <a:lvl2pPr marL="248854" algn="l" defTabSz="497708" rtl="0" eaLnBrk="1" latinLnBrk="0" hangingPunct="1">
      <a:defRPr sz="653" kern="1200">
        <a:solidFill>
          <a:schemeClr val="tx1"/>
        </a:solidFill>
        <a:latin typeface="+mn-lt"/>
        <a:ea typeface="+mn-ea"/>
        <a:cs typeface="+mn-cs"/>
      </a:defRPr>
    </a:lvl2pPr>
    <a:lvl3pPr marL="497708" algn="l" defTabSz="497708" rtl="0" eaLnBrk="1" latinLnBrk="0" hangingPunct="1">
      <a:defRPr sz="653" kern="1200">
        <a:solidFill>
          <a:schemeClr val="tx1"/>
        </a:solidFill>
        <a:latin typeface="+mn-lt"/>
        <a:ea typeface="+mn-ea"/>
        <a:cs typeface="+mn-cs"/>
      </a:defRPr>
    </a:lvl3pPr>
    <a:lvl4pPr marL="746562" algn="l" defTabSz="497708" rtl="0" eaLnBrk="1" latinLnBrk="0" hangingPunct="1">
      <a:defRPr sz="653" kern="1200">
        <a:solidFill>
          <a:schemeClr val="tx1"/>
        </a:solidFill>
        <a:latin typeface="+mn-lt"/>
        <a:ea typeface="+mn-ea"/>
        <a:cs typeface="+mn-cs"/>
      </a:defRPr>
    </a:lvl4pPr>
    <a:lvl5pPr marL="995416" algn="l" defTabSz="497708" rtl="0" eaLnBrk="1" latinLnBrk="0" hangingPunct="1">
      <a:defRPr sz="653" kern="1200">
        <a:solidFill>
          <a:schemeClr val="tx1"/>
        </a:solidFill>
        <a:latin typeface="+mn-lt"/>
        <a:ea typeface="+mn-ea"/>
        <a:cs typeface="+mn-cs"/>
      </a:defRPr>
    </a:lvl5pPr>
    <a:lvl6pPr marL="1244270" algn="l" defTabSz="497708" rtl="0" eaLnBrk="1" latinLnBrk="0" hangingPunct="1">
      <a:defRPr sz="653" kern="1200">
        <a:solidFill>
          <a:schemeClr val="tx1"/>
        </a:solidFill>
        <a:latin typeface="+mn-lt"/>
        <a:ea typeface="+mn-ea"/>
        <a:cs typeface="+mn-cs"/>
      </a:defRPr>
    </a:lvl6pPr>
    <a:lvl7pPr marL="1493124" algn="l" defTabSz="497708" rtl="0" eaLnBrk="1" latinLnBrk="0" hangingPunct="1">
      <a:defRPr sz="653" kern="1200">
        <a:solidFill>
          <a:schemeClr val="tx1"/>
        </a:solidFill>
        <a:latin typeface="+mn-lt"/>
        <a:ea typeface="+mn-ea"/>
        <a:cs typeface="+mn-cs"/>
      </a:defRPr>
    </a:lvl7pPr>
    <a:lvl8pPr marL="1741978" algn="l" defTabSz="497708" rtl="0" eaLnBrk="1" latinLnBrk="0" hangingPunct="1">
      <a:defRPr sz="653" kern="1200">
        <a:solidFill>
          <a:schemeClr val="tx1"/>
        </a:solidFill>
        <a:latin typeface="+mn-lt"/>
        <a:ea typeface="+mn-ea"/>
        <a:cs typeface="+mn-cs"/>
      </a:defRPr>
    </a:lvl8pPr>
    <a:lvl9pPr marL="1990832" algn="l" defTabSz="497708" rtl="0" eaLnBrk="1" latinLnBrk="0" hangingPunct="1">
      <a:defRPr sz="65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inal Slide 01">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13E7E78D-FA00-F8B6-8115-0F327BDFD273}"/>
              </a:ext>
            </a:extLst>
          </p:cNvPr>
          <p:cNvSpPr>
            <a:spLocks noGrp="1"/>
          </p:cNvSpPr>
          <p:nvPr>
            <p:ph type="pic" sz="quarter" idx="10"/>
          </p:nvPr>
        </p:nvSpPr>
        <p:spPr>
          <a:xfrm>
            <a:off x="-1" y="0"/>
            <a:ext cx="7559675" cy="9540866"/>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50" name="Text Placeholder 32">
            <a:extLst>
              <a:ext uri="{FF2B5EF4-FFF2-40B4-BE49-F238E27FC236}">
                <a16:creationId xmlns:a16="http://schemas.microsoft.com/office/drawing/2014/main" id="{396F404A-5F51-4BEC-518A-41B5D4998D57}"/>
              </a:ext>
            </a:extLst>
          </p:cNvPr>
          <p:cNvSpPr>
            <a:spLocks noGrp="1"/>
          </p:cNvSpPr>
          <p:nvPr>
            <p:ph type="body" sz="quarter" idx="30" hasCustomPrompt="1"/>
          </p:nvPr>
        </p:nvSpPr>
        <p:spPr>
          <a:xfrm>
            <a:off x="4444372" y="9212061"/>
            <a:ext cx="3115303" cy="536162"/>
          </a:xfrm>
          <a:prstGeom prst="rect">
            <a:avLst/>
          </a:prstGeom>
          <a:solidFill>
            <a:srgbClr val="10153D"/>
          </a:solidFill>
        </p:spPr>
        <p:txBody>
          <a:bodyPr anchor="ctr">
            <a:noAutofit/>
          </a:bodyPr>
          <a:lstStyle>
            <a:lvl1pPr marL="0" indent="0" algn="ctr">
              <a:buNone/>
              <a:defRPr sz="2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51" name="Text Placeholder 32">
            <a:extLst>
              <a:ext uri="{FF2B5EF4-FFF2-40B4-BE49-F238E27FC236}">
                <a16:creationId xmlns:a16="http://schemas.microsoft.com/office/drawing/2014/main" id="{B8380AE6-F6F8-0F31-1E9D-EC9B04EB4D25}"/>
              </a:ext>
            </a:extLst>
          </p:cNvPr>
          <p:cNvSpPr>
            <a:spLocks noGrp="1"/>
          </p:cNvSpPr>
          <p:nvPr>
            <p:ph type="body" sz="quarter" idx="47" hasCustomPrompt="1"/>
          </p:nvPr>
        </p:nvSpPr>
        <p:spPr>
          <a:xfrm>
            <a:off x="3779836" y="7507964"/>
            <a:ext cx="3282596" cy="781609"/>
          </a:xfrm>
          <a:prstGeom prst="rect">
            <a:avLst/>
          </a:prstGeom>
        </p:spPr>
        <p:txBody>
          <a:bodyPr>
            <a:noAutofit/>
          </a:bodyPr>
          <a:lstStyle>
            <a:lvl1pPr marL="0" indent="0" algn="r">
              <a:buNone/>
              <a:defRPr sz="1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dirty="0"/>
              <a:t>Follow our journey</a:t>
            </a:r>
          </a:p>
        </p:txBody>
      </p:sp>
      <p:pic>
        <p:nvPicPr>
          <p:cNvPr id="2" name="Picture 1">
            <a:extLst>
              <a:ext uri="{FF2B5EF4-FFF2-40B4-BE49-F238E27FC236}">
                <a16:creationId xmlns:a16="http://schemas.microsoft.com/office/drawing/2014/main" id="{5AC863DE-2EA3-1E2F-FE45-108E5AAC3051}"/>
              </a:ext>
            </a:extLst>
          </p:cNvPr>
          <p:cNvPicPr>
            <a:picLocks noChangeAspect="1"/>
          </p:cNvPicPr>
          <p:nvPr userDrawn="1"/>
        </p:nvPicPr>
        <p:blipFill>
          <a:blip r:embed="rId2"/>
          <a:stretch>
            <a:fillRect/>
          </a:stretch>
        </p:blipFill>
        <p:spPr>
          <a:xfrm>
            <a:off x="584665" y="10001672"/>
            <a:ext cx="1529269" cy="340525"/>
          </a:xfrm>
          <a:prstGeom prst="rect">
            <a:avLst/>
          </a:prstGeom>
        </p:spPr>
      </p:pic>
    </p:spTree>
    <p:extLst>
      <p:ext uri="{BB962C8B-B14F-4D97-AF65-F5344CB8AC3E}">
        <p14:creationId xmlns:p14="http://schemas.microsoft.com/office/powerpoint/2010/main" val="3351791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 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4804450" y="4808373"/>
            <a:ext cx="10691814" cy="107507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18" name="Text Placeholder 32">
            <a:extLst>
              <a:ext uri="{FF2B5EF4-FFF2-40B4-BE49-F238E27FC236}">
                <a16:creationId xmlns:a16="http://schemas.microsoft.com/office/drawing/2014/main" id="{5E3514C3-47EA-6B09-C5A8-5B292E47E30C}"/>
              </a:ext>
            </a:extLst>
          </p:cNvPr>
          <p:cNvSpPr>
            <a:spLocks noGrp="1"/>
          </p:cNvSpPr>
          <p:nvPr>
            <p:ph type="body" sz="quarter" idx="53" hasCustomPrompt="1"/>
          </p:nvPr>
        </p:nvSpPr>
        <p:spPr>
          <a:xfrm>
            <a:off x="1701361" y="7618435"/>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05</a:t>
            </a:r>
            <a:endParaRPr lang="en-US" dirty="0"/>
          </a:p>
        </p:txBody>
      </p:sp>
      <p:sp>
        <p:nvSpPr>
          <p:cNvPr id="119" name="Text Placeholder 32">
            <a:extLst>
              <a:ext uri="{FF2B5EF4-FFF2-40B4-BE49-F238E27FC236}">
                <a16:creationId xmlns:a16="http://schemas.microsoft.com/office/drawing/2014/main" id="{5535D7EB-A9E1-30C4-B0DE-D9400C7E67D2}"/>
              </a:ext>
            </a:extLst>
          </p:cNvPr>
          <p:cNvSpPr>
            <a:spLocks noGrp="1"/>
          </p:cNvSpPr>
          <p:nvPr>
            <p:ph type="body" sz="quarter" idx="54" hasCustomPrompt="1"/>
          </p:nvPr>
        </p:nvSpPr>
        <p:spPr>
          <a:xfrm>
            <a:off x="2404317" y="7618435"/>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 name="TextBox 1">
            <a:extLst>
              <a:ext uri="{FF2B5EF4-FFF2-40B4-BE49-F238E27FC236}">
                <a16:creationId xmlns:a16="http://schemas.microsoft.com/office/drawing/2014/main" id="{763EEF2E-886F-47C0-5EC5-48E990C86E46}"/>
              </a:ext>
            </a:extLst>
          </p:cNvPr>
          <p:cNvSpPr txBox="1"/>
          <p:nvPr userDrawn="1"/>
        </p:nvSpPr>
        <p:spPr>
          <a:xfrm>
            <a:off x="3288286" y="8611676"/>
            <a:ext cx="3607564" cy="461665"/>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sz="600" b="0" i="0" u="none" strike="noStrike" dirty="0">
                <a:solidFill>
                  <a:srgbClr val="10153D"/>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en-IE" sz="600" b="0" i="0" u="none" strike="noStrike" dirty="0">
              <a:solidFill>
                <a:srgbClr val="10153D"/>
              </a:solidFill>
              <a:effectLst/>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12C551D-BCDE-2EC5-E992-A0A2E03D6BF7}"/>
              </a:ext>
            </a:extLst>
          </p:cNvPr>
          <p:cNvPicPr>
            <a:picLocks noChangeAspect="1"/>
          </p:cNvPicPr>
          <p:nvPr userDrawn="1"/>
        </p:nvPicPr>
        <p:blipFill>
          <a:blip r:embed="rId2"/>
          <a:stretch>
            <a:fillRect/>
          </a:stretch>
        </p:blipFill>
        <p:spPr>
          <a:xfrm>
            <a:off x="1637668" y="8611233"/>
            <a:ext cx="1529269" cy="340525"/>
          </a:xfrm>
          <a:prstGeom prst="rect">
            <a:avLst/>
          </a:prstGeom>
        </p:spPr>
      </p:pic>
      <p:sp>
        <p:nvSpPr>
          <p:cNvPr id="14" name="Picture Placeholder 13">
            <a:extLst>
              <a:ext uri="{FF2B5EF4-FFF2-40B4-BE49-F238E27FC236}">
                <a16:creationId xmlns:a16="http://schemas.microsoft.com/office/drawing/2014/main" id="{E2E24B09-6D0B-6B20-E2A8-F2DE364925C3}"/>
              </a:ext>
            </a:extLst>
          </p:cNvPr>
          <p:cNvSpPr>
            <a:spLocks noGrp="1"/>
          </p:cNvSpPr>
          <p:nvPr>
            <p:ph type="pic" sz="quarter" idx="56"/>
          </p:nvPr>
        </p:nvSpPr>
        <p:spPr>
          <a:xfrm>
            <a:off x="731520" y="398817"/>
            <a:ext cx="6544173" cy="3054916"/>
          </a:xfrm>
          <a:custGeom>
            <a:avLst/>
            <a:gdLst>
              <a:gd name="connsiteX0" fmla="*/ 0 w 6420928"/>
              <a:gd name="connsiteY0" fmla="*/ 0 h 3054916"/>
              <a:gd name="connsiteX1" fmla="*/ 5943594 w 6420928"/>
              <a:gd name="connsiteY1" fmla="*/ 0 h 3054916"/>
              <a:gd name="connsiteX2" fmla="*/ 5943594 w 6420928"/>
              <a:gd name="connsiteY2" fmla="*/ 92857 h 3054916"/>
              <a:gd name="connsiteX3" fmla="*/ 6420928 w 6420928"/>
              <a:gd name="connsiteY3" fmla="*/ 92857 h 3054916"/>
              <a:gd name="connsiteX4" fmla="*/ 6420928 w 6420928"/>
              <a:gd name="connsiteY4" fmla="*/ 2962067 h 3054916"/>
              <a:gd name="connsiteX5" fmla="*/ 5943594 w 6420928"/>
              <a:gd name="connsiteY5" fmla="*/ 2962067 h 3054916"/>
              <a:gd name="connsiteX6" fmla="*/ 5943594 w 6420928"/>
              <a:gd name="connsiteY6" fmla="*/ 3054916 h 3054916"/>
              <a:gd name="connsiteX7" fmla="*/ 0 w 6420928"/>
              <a:gd name="connsiteY7" fmla="*/ 3054916 h 3054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0928" h="3054916">
                <a:moveTo>
                  <a:pt x="0" y="0"/>
                </a:moveTo>
                <a:lnTo>
                  <a:pt x="5943594" y="0"/>
                </a:lnTo>
                <a:lnTo>
                  <a:pt x="5943594" y="92857"/>
                </a:lnTo>
                <a:lnTo>
                  <a:pt x="6420928" y="92857"/>
                </a:lnTo>
                <a:lnTo>
                  <a:pt x="6420928" y="2962067"/>
                </a:lnTo>
                <a:lnTo>
                  <a:pt x="5943594" y="2962067"/>
                </a:lnTo>
                <a:lnTo>
                  <a:pt x="5943594" y="3054916"/>
                </a:lnTo>
                <a:lnTo>
                  <a:pt x="0" y="3054916"/>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15" name="Graphic 14">
            <a:extLst>
              <a:ext uri="{FF2B5EF4-FFF2-40B4-BE49-F238E27FC236}">
                <a16:creationId xmlns:a16="http://schemas.microsoft.com/office/drawing/2014/main" id="{440CE2F9-1A75-42EC-68EC-B5C849C5267A}"/>
              </a:ext>
            </a:extLst>
          </p:cNvPr>
          <p:cNvSpPr>
            <a:spLocks noChangeAspect="1"/>
          </p:cNvSpPr>
          <p:nvPr userDrawn="1"/>
        </p:nvSpPr>
        <p:spPr>
          <a:xfrm flipH="1">
            <a:off x="6798365" y="261651"/>
            <a:ext cx="761310" cy="3329249"/>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4" name="Rectangle 3">
            <a:extLst>
              <a:ext uri="{FF2B5EF4-FFF2-40B4-BE49-F238E27FC236}">
                <a16:creationId xmlns:a16="http://schemas.microsoft.com/office/drawing/2014/main" id="{C8F643E8-A88E-E84C-7D13-73DDC047BD69}"/>
              </a:ext>
            </a:extLst>
          </p:cNvPr>
          <p:cNvSpPr/>
          <p:nvPr userDrawn="1"/>
        </p:nvSpPr>
        <p:spPr>
          <a:xfrm rot="5400000">
            <a:off x="1552856" y="5523228"/>
            <a:ext cx="1761066" cy="1626655"/>
          </a:xfrm>
          <a:prstGeom prst="rect">
            <a:avLst/>
          </a:prstGeom>
          <a:noFill/>
          <a:ln w="19050">
            <a:solidFill>
              <a:srgbClr val="4763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Text Placeholder 32">
            <a:extLst>
              <a:ext uri="{FF2B5EF4-FFF2-40B4-BE49-F238E27FC236}">
                <a16:creationId xmlns:a16="http://schemas.microsoft.com/office/drawing/2014/main" id="{7004C354-27C9-DFA2-2831-2E88AF309153}"/>
              </a:ext>
            </a:extLst>
          </p:cNvPr>
          <p:cNvSpPr>
            <a:spLocks noGrp="1"/>
          </p:cNvSpPr>
          <p:nvPr>
            <p:ph type="body" sz="quarter" idx="13" hasCustomPrompt="1"/>
          </p:nvPr>
        </p:nvSpPr>
        <p:spPr>
          <a:xfrm>
            <a:off x="1737184" y="5348038"/>
            <a:ext cx="476600" cy="292876"/>
          </a:xfrm>
          <a:prstGeom prst="rect">
            <a:avLst/>
          </a:prstGeom>
          <a:solidFill>
            <a:schemeClr val="bg1"/>
          </a:solidFill>
        </p:spPr>
        <p:txBody>
          <a:bodyPr anchor="ctr">
            <a:noAutofit/>
          </a:bodyPr>
          <a:lstStyle>
            <a:lvl1pPr marL="0" indent="0" algn="ctr">
              <a:buNone/>
              <a:defRPr sz="2200" b="1" i="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grpSp>
        <p:nvGrpSpPr>
          <p:cNvPr id="20" name="Graphic 2">
            <a:extLst>
              <a:ext uri="{FF2B5EF4-FFF2-40B4-BE49-F238E27FC236}">
                <a16:creationId xmlns:a16="http://schemas.microsoft.com/office/drawing/2014/main" id="{EE234FD3-30D2-5F1A-E09F-BD3C97D038F5}"/>
              </a:ext>
            </a:extLst>
          </p:cNvPr>
          <p:cNvGrpSpPr/>
          <p:nvPr userDrawn="1"/>
        </p:nvGrpSpPr>
        <p:grpSpPr>
          <a:xfrm>
            <a:off x="2209634" y="6497310"/>
            <a:ext cx="830922" cy="711001"/>
            <a:chOff x="7236754" y="940858"/>
            <a:chExt cx="1133079" cy="969549"/>
          </a:xfrm>
          <a:solidFill>
            <a:srgbClr val="4763AE"/>
          </a:solidFill>
        </p:grpSpPr>
        <p:grpSp>
          <p:nvGrpSpPr>
            <p:cNvPr id="21" name="Graphic 2">
              <a:extLst>
                <a:ext uri="{FF2B5EF4-FFF2-40B4-BE49-F238E27FC236}">
                  <a16:creationId xmlns:a16="http://schemas.microsoft.com/office/drawing/2014/main" id="{5BCAEF6D-2E61-4D39-B9BA-2C0C999166A3}"/>
                </a:ext>
              </a:extLst>
            </p:cNvPr>
            <p:cNvGrpSpPr/>
            <p:nvPr/>
          </p:nvGrpSpPr>
          <p:grpSpPr>
            <a:xfrm>
              <a:off x="7884516" y="1486640"/>
              <a:ext cx="203734" cy="61120"/>
              <a:chOff x="7884516" y="1486640"/>
              <a:chExt cx="203734" cy="61120"/>
            </a:xfrm>
            <a:grpFill/>
          </p:grpSpPr>
          <p:sp>
            <p:nvSpPr>
              <p:cNvPr id="35" name="Freeform 34">
                <a:extLst>
                  <a:ext uri="{FF2B5EF4-FFF2-40B4-BE49-F238E27FC236}">
                    <a16:creationId xmlns:a16="http://schemas.microsoft.com/office/drawing/2014/main" id="{005C934C-9195-9C94-D3F2-F1B06C3CCB30}"/>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6" name="Freeform 35">
                <a:extLst>
                  <a:ext uri="{FF2B5EF4-FFF2-40B4-BE49-F238E27FC236}">
                    <a16:creationId xmlns:a16="http://schemas.microsoft.com/office/drawing/2014/main" id="{0F88BE46-1D34-59CF-0BA4-9D7D970A98E3}"/>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rgbClr val="4763AE"/>
                  </a:solidFill>
                </a:endParaRPr>
              </a:p>
            </p:txBody>
          </p:sp>
        </p:grpSp>
        <p:grpSp>
          <p:nvGrpSpPr>
            <p:cNvPr id="22" name="Graphic 2">
              <a:extLst>
                <a:ext uri="{FF2B5EF4-FFF2-40B4-BE49-F238E27FC236}">
                  <a16:creationId xmlns:a16="http://schemas.microsoft.com/office/drawing/2014/main" id="{6760CF59-1C3C-9E84-1FF5-763CD489CF3E}"/>
                </a:ext>
              </a:extLst>
            </p:cNvPr>
            <p:cNvGrpSpPr/>
            <p:nvPr/>
          </p:nvGrpSpPr>
          <p:grpSpPr>
            <a:xfrm>
              <a:off x="7236754" y="940858"/>
              <a:ext cx="1133079" cy="969549"/>
              <a:chOff x="7236754" y="940858"/>
              <a:chExt cx="1133079" cy="969549"/>
            </a:xfrm>
            <a:grpFill/>
          </p:grpSpPr>
          <p:sp>
            <p:nvSpPr>
              <p:cNvPr id="23" name="Freeform 22">
                <a:extLst>
                  <a:ext uri="{FF2B5EF4-FFF2-40B4-BE49-F238E27FC236}">
                    <a16:creationId xmlns:a16="http://schemas.microsoft.com/office/drawing/2014/main" id="{01928172-FC1A-4D33-6A78-F9AEA8221B3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4" name="Freeform 23">
                <a:extLst>
                  <a:ext uri="{FF2B5EF4-FFF2-40B4-BE49-F238E27FC236}">
                    <a16:creationId xmlns:a16="http://schemas.microsoft.com/office/drawing/2014/main" id="{E3772EB3-5F75-6F2C-EBF9-FE4A395305E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5" name="Freeform 24">
                <a:extLst>
                  <a:ext uri="{FF2B5EF4-FFF2-40B4-BE49-F238E27FC236}">
                    <a16:creationId xmlns:a16="http://schemas.microsoft.com/office/drawing/2014/main" id="{6EE9C5B5-7FC5-A38B-C519-3B644103C04B}"/>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6" name="Freeform 25">
                <a:extLst>
                  <a:ext uri="{FF2B5EF4-FFF2-40B4-BE49-F238E27FC236}">
                    <a16:creationId xmlns:a16="http://schemas.microsoft.com/office/drawing/2014/main" id="{D5F7B862-4352-3C3C-6B58-64A800122CC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7" name="Freeform 26">
                <a:extLst>
                  <a:ext uri="{FF2B5EF4-FFF2-40B4-BE49-F238E27FC236}">
                    <a16:creationId xmlns:a16="http://schemas.microsoft.com/office/drawing/2014/main" id="{5EE2CD07-CCBC-18A8-B385-0B1D2CC6025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8" name="Freeform 27">
                <a:extLst>
                  <a:ext uri="{FF2B5EF4-FFF2-40B4-BE49-F238E27FC236}">
                    <a16:creationId xmlns:a16="http://schemas.microsoft.com/office/drawing/2014/main" id="{02F9A3F4-0E62-8FFA-D7F3-CDF4FF4F39D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9" name="Freeform 28">
                <a:extLst>
                  <a:ext uri="{FF2B5EF4-FFF2-40B4-BE49-F238E27FC236}">
                    <a16:creationId xmlns:a16="http://schemas.microsoft.com/office/drawing/2014/main" id="{39B44DB2-4695-0A36-622A-89CBA4D05F78}"/>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1" name="Freeform 30">
                <a:extLst>
                  <a:ext uri="{FF2B5EF4-FFF2-40B4-BE49-F238E27FC236}">
                    <a16:creationId xmlns:a16="http://schemas.microsoft.com/office/drawing/2014/main" id="{A6E94E47-CD9E-F015-4381-64595CFEA276}"/>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2" name="Freeform 31">
                <a:extLst>
                  <a:ext uri="{FF2B5EF4-FFF2-40B4-BE49-F238E27FC236}">
                    <a16:creationId xmlns:a16="http://schemas.microsoft.com/office/drawing/2014/main" id="{01EEFE77-F944-71ED-64AF-214795DD87E1}"/>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3" name="Freeform 32">
                <a:extLst>
                  <a:ext uri="{FF2B5EF4-FFF2-40B4-BE49-F238E27FC236}">
                    <a16:creationId xmlns:a16="http://schemas.microsoft.com/office/drawing/2014/main" id="{D188F12B-EAD1-BF55-280B-B2DDA768A80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4" name="Freeform 33">
                <a:extLst>
                  <a:ext uri="{FF2B5EF4-FFF2-40B4-BE49-F238E27FC236}">
                    <a16:creationId xmlns:a16="http://schemas.microsoft.com/office/drawing/2014/main" id="{5AF073B0-1D51-3C1B-63C6-3A2EF18862E7}"/>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rgbClr val="4763AE"/>
                  </a:solidFill>
                </a:endParaRPr>
              </a:p>
            </p:txBody>
          </p:sp>
        </p:grpSp>
      </p:grpSp>
      <p:sp>
        <p:nvSpPr>
          <p:cNvPr id="64" name="Text Placeholder 32">
            <a:extLst>
              <a:ext uri="{FF2B5EF4-FFF2-40B4-BE49-F238E27FC236}">
                <a16:creationId xmlns:a16="http://schemas.microsoft.com/office/drawing/2014/main" id="{2DCA0EF9-77F6-30D3-AF56-FD9D05616E85}"/>
              </a:ext>
            </a:extLst>
          </p:cNvPr>
          <p:cNvSpPr>
            <a:spLocks noGrp="1"/>
          </p:cNvSpPr>
          <p:nvPr>
            <p:ph type="body" sz="quarter" idx="57" hasCustomPrompt="1"/>
          </p:nvPr>
        </p:nvSpPr>
        <p:spPr>
          <a:xfrm>
            <a:off x="2698557" y="5346930"/>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65" name="Text Placeholder 32">
            <a:extLst>
              <a:ext uri="{FF2B5EF4-FFF2-40B4-BE49-F238E27FC236}">
                <a16:creationId xmlns:a16="http://schemas.microsoft.com/office/drawing/2014/main" id="{09AF758B-58F5-E29D-E51D-299BEF598287}"/>
              </a:ext>
            </a:extLst>
          </p:cNvPr>
          <p:cNvSpPr>
            <a:spLocks noGrp="1"/>
          </p:cNvSpPr>
          <p:nvPr>
            <p:ph type="body" sz="quarter" idx="58" hasCustomPrompt="1"/>
          </p:nvPr>
        </p:nvSpPr>
        <p:spPr>
          <a:xfrm>
            <a:off x="2649682" y="5143730"/>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sp>
        <p:nvSpPr>
          <p:cNvPr id="67" name="Rectangle 66">
            <a:extLst>
              <a:ext uri="{FF2B5EF4-FFF2-40B4-BE49-F238E27FC236}">
                <a16:creationId xmlns:a16="http://schemas.microsoft.com/office/drawing/2014/main" id="{F51182C7-583D-6AF8-B4B6-D5A6C6C2D8CB}"/>
              </a:ext>
            </a:extLst>
          </p:cNvPr>
          <p:cNvSpPr/>
          <p:nvPr userDrawn="1"/>
        </p:nvSpPr>
        <p:spPr>
          <a:xfrm rot="5400000">
            <a:off x="3356258" y="5523228"/>
            <a:ext cx="1761066" cy="1626655"/>
          </a:xfrm>
          <a:prstGeom prst="rect">
            <a:avLst/>
          </a:prstGeom>
          <a:noFill/>
          <a:ln w="19050">
            <a:solidFill>
              <a:srgbClr val="F1602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68" name="Text Placeholder 32">
            <a:extLst>
              <a:ext uri="{FF2B5EF4-FFF2-40B4-BE49-F238E27FC236}">
                <a16:creationId xmlns:a16="http://schemas.microsoft.com/office/drawing/2014/main" id="{8B5FFD45-F041-7D5B-6AAC-65E1D9F7D77C}"/>
              </a:ext>
            </a:extLst>
          </p:cNvPr>
          <p:cNvSpPr>
            <a:spLocks noGrp="1"/>
          </p:cNvSpPr>
          <p:nvPr>
            <p:ph type="body" sz="quarter" idx="60" hasCustomPrompt="1"/>
          </p:nvPr>
        </p:nvSpPr>
        <p:spPr>
          <a:xfrm>
            <a:off x="3540586" y="5348039"/>
            <a:ext cx="476600" cy="292876"/>
          </a:xfrm>
          <a:prstGeom prst="rect">
            <a:avLst/>
          </a:prstGeom>
          <a:solidFill>
            <a:schemeClr val="bg1"/>
          </a:solidFill>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
        <p:nvSpPr>
          <p:cNvPr id="86" name="Text Placeholder 32">
            <a:extLst>
              <a:ext uri="{FF2B5EF4-FFF2-40B4-BE49-F238E27FC236}">
                <a16:creationId xmlns:a16="http://schemas.microsoft.com/office/drawing/2014/main" id="{A8885083-B496-6DAF-8A03-EA542D0E3E73}"/>
              </a:ext>
            </a:extLst>
          </p:cNvPr>
          <p:cNvSpPr>
            <a:spLocks noGrp="1"/>
          </p:cNvSpPr>
          <p:nvPr>
            <p:ph type="body" sz="quarter" idx="61" hasCustomPrompt="1"/>
          </p:nvPr>
        </p:nvSpPr>
        <p:spPr>
          <a:xfrm>
            <a:off x="4501959"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87" name="Text Placeholder 32">
            <a:extLst>
              <a:ext uri="{FF2B5EF4-FFF2-40B4-BE49-F238E27FC236}">
                <a16:creationId xmlns:a16="http://schemas.microsoft.com/office/drawing/2014/main" id="{93493244-9320-85DC-FB86-7B8BF89062BC}"/>
              </a:ext>
            </a:extLst>
          </p:cNvPr>
          <p:cNvSpPr>
            <a:spLocks noGrp="1"/>
          </p:cNvSpPr>
          <p:nvPr>
            <p:ph type="body" sz="quarter" idx="62" hasCustomPrompt="1"/>
          </p:nvPr>
        </p:nvSpPr>
        <p:spPr>
          <a:xfrm>
            <a:off x="4453084"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sp>
        <p:nvSpPr>
          <p:cNvPr id="89" name="Rectangle 88">
            <a:extLst>
              <a:ext uri="{FF2B5EF4-FFF2-40B4-BE49-F238E27FC236}">
                <a16:creationId xmlns:a16="http://schemas.microsoft.com/office/drawing/2014/main" id="{B0348620-DB9E-50D2-E481-04F6C5CD81D3}"/>
              </a:ext>
            </a:extLst>
          </p:cNvPr>
          <p:cNvSpPr/>
          <p:nvPr userDrawn="1"/>
        </p:nvSpPr>
        <p:spPr>
          <a:xfrm rot="5400000">
            <a:off x="5151191" y="5523228"/>
            <a:ext cx="1761066" cy="1626655"/>
          </a:xfrm>
          <a:prstGeom prst="rect">
            <a:avLst/>
          </a:prstGeom>
          <a:noFill/>
          <a:ln w="19050">
            <a:solidFill>
              <a:srgbClr val="D38CB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0" name="Text Placeholder 32">
            <a:extLst>
              <a:ext uri="{FF2B5EF4-FFF2-40B4-BE49-F238E27FC236}">
                <a16:creationId xmlns:a16="http://schemas.microsoft.com/office/drawing/2014/main" id="{616DC1E6-2458-C87F-CEC2-264ADFC4FAF5}"/>
              </a:ext>
            </a:extLst>
          </p:cNvPr>
          <p:cNvSpPr>
            <a:spLocks noGrp="1"/>
          </p:cNvSpPr>
          <p:nvPr>
            <p:ph type="body" sz="quarter" idx="64" hasCustomPrompt="1"/>
          </p:nvPr>
        </p:nvSpPr>
        <p:spPr>
          <a:xfrm>
            <a:off x="5335519" y="5348039"/>
            <a:ext cx="476600" cy="292876"/>
          </a:xfrm>
          <a:prstGeom prst="rect">
            <a:avLst/>
          </a:prstGeom>
          <a:solidFill>
            <a:schemeClr val="bg1"/>
          </a:solidFill>
        </p:spPr>
        <p:txBody>
          <a:bodyPr anchor="ctr">
            <a:noAutofit/>
          </a:bodyPr>
          <a:lstStyle>
            <a:lvl1pPr marL="0" indent="0" algn="ctr">
              <a:buNone/>
              <a:defRPr sz="2200" b="1" i="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sp>
        <p:nvSpPr>
          <p:cNvPr id="121" name="Text Placeholder 32">
            <a:extLst>
              <a:ext uri="{FF2B5EF4-FFF2-40B4-BE49-F238E27FC236}">
                <a16:creationId xmlns:a16="http://schemas.microsoft.com/office/drawing/2014/main" id="{50EBA0BA-DF02-5C9A-8DC1-1EC897F98FA1}"/>
              </a:ext>
            </a:extLst>
          </p:cNvPr>
          <p:cNvSpPr>
            <a:spLocks noGrp="1"/>
          </p:cNvSpPr>
          <p:nvPr>
            <p:ph type="body" sz="quarter" idx="65" hasCustomPrompt="1"/>
          </p:nvPr>
        </p:nvSpPr>
        <p:spPr>
          <a:xfrm>
            <a:off x="6296892"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122" name="Text Placeholder 32">
            <a:extLst>
              <a:ext uri="{FF2B5EF4-FFF2-40B4-BE49-F238E27FC236}">
                <a16:creationId xmlns:a16="http://schemas.microsoft.com/office/drawing/2014/main" id="{5549403E-0C1A-19D2-30D5-A12714033509}"/>
              </a:ext>
            </a:extLst>
          </p:cNvPr>
          <p:cNvSpPr>
            <a:spLocks noGrp="1"/>
          </p:cNvSpPr>
          <p:nvPr>
            <p:ph type="body" sz="quarter" idx="66" hasCustomPrompt="1"/>
          </p:nvPr>
        </p:nvSpPr>
        <p:spPr>
          <a:xfrm>
            <a:off x="6248017"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grpSp>
        <p:nvGrpSpPr>
          <p:cNvPr id="123" name="Graphic 2">
            <a:extLst>
              <a:ext uri="{FF2B5EF4-FFF2-40B4-BE49-F238E27FC236}">
                <a16:creationId xmlns:a16="http://schemas.microsoft.com/office/drawing/2014/main" id="{74687FA1-55FE-AE43-B645-91E80E9EA299}"/>
              </a:ext>
            </a:extLst>
          </p:cNvPr>
          <p:cNvGrpSpPr/>
          <p:nvPr userDrawn="1"/>
        </p:nvGrpSpPr>
        <p:grpSpPr>
          <a:xfrm>
            <a:off x="3961796" y="6402399"/>
            <a:ext cx="856955" cy="827167"/>
            <a:chOff x="7216180" y="2896437"/>
            <a:chExt cx="1173608" cy="1132811"/>
          </a:xfrm>
          <a:solidFill>
            <a:srgbClr val="F16024"/>
          </a:solidFill>
        </p:grpSpPr>
        <p:grpSp>
          <p:nvGrpSpPr>
            <p:cNvPr id="124" name="Graphic 2">
              <a:extLst>
                <a:ext uri="{FF2B5EF4-FFF2-40B4-BE49-F238E27FC236}">
                  <a16:creationId xmlns:a16="http://schemas.microsoft.com/office/drawing/2014/main" id="{D942EE4F-B539-D609-DF31-A425EB7EB0D6}"/>
                </a:ext>
              </a:extLst>
            </p:cNvPr>
            <p:cNvGrpSpPr/>
            <p:nvPr/>
          </p:nvGrpSpPr>
          <p:grpSpPr>
            <a:xfrm>
              <a:off x="7884516" y="3299879"/>
              <a:ext cx="244481" cy="366043"/>
              <a:chOff x="7884516" y="3299879"/>
              <a:chExt cx="244481" cy="366043"/>
            </a:xfrm>
            <a:grpFill/>
          </p:grpSpPr>
          <p:sp>
            <p:nvSpPr>
              <p:cNvPr id="139" name="Freeform 138">
                <a:extLst>
                  <a:ext uri="{FF2B5EF4-FFF2-40B4-BE49-F238E27FC236}">
                    <a16:creationId xmlns:a16="http://schemas.microsoft.com/office/drawing/2014/main" id="{197C8A50-B5BD-D870-2834-5EF938D1A47F}"/>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0" name="Freeform 139">
                <a:extLst>
                  <a:ext uri="{FF2B5EF4-FFF2-40B4-BE49-F238E27FC236}">
                    <a16:creationId xmlns:a16="http://schemas.microsoft.com/office/drawing/2014/main" id="{B66835B2-2530-A1C0-5317-43D60203DC9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1" name="Freeform 140">
                <a:extLst>
                  <a:ext uri="{FF2B5EF4-FFF2-40B4-BE49-F238E27FC236}">
                    <a16:creationId xmlns:a16="http://schemas.microsoft.com/office/drawing/2014/main" id="{D24024A0-5A90-580A-3E37-352607529B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2" name="Freeform 141">
                <a:extLst>
                  <a:ext uri="{FF2B5EF4-FFF2-40B4-BE49-F238E27FC236}">
                    <a16:creationId xmlns:a16="http://schemas.microsoft.com/office/drawing/2014/main" id="{EB7CF26D-8169-5F59-F93B-F10C65C2BC3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3" name="Freeform 142">
                <a:extLst>
                  <a:ext uri="{FF2B5EF4-FFF2-40B4-BE49-F238E27FC236}">
                    <a16:creationId xmlns:a16="http://schemas.microsoft.com/office/drawing/2014/main" id="{1A0A8EED-E331-80CE-7460-28E1E79D27B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4" name="Freeform 143">
                <a:extLst>
                  <a:ext uri="{FF2B5EF4-FFF2-40B4-BE49-F238E27FC236}">
                    <a16:creationId xmlns:a16="http://schemas.microsoft.com/office/drawing/2014/main" id="{1836AE6D-FCB3-B684-B098-455A90D6D0EF}"/>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5" name="Freeform 144">
                <a:extLst>
                  <a:ext uri="{FF2B5EF4-FFF2-40B4-BE49-F238E27FC236}">
                    <a16:creationId xmlns:a16="http://schemas.microsoft.com/office/drawing/2014/main" id="{E1C51D36-1982-D1BB-7BA2-D50F34ABC27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6" name="Freeform 145">
                <a:extLst>
                  <a:ext uri="{FF2B5EF4-FFF2-40B4-BE49-F238E27FC236}">
                    <a16:creationId xmlns:a16="http://schemas.microsoft.com/office/drawing/2014/main" id="{5B6610EF-A50C-BF15-3B67-0F2CC7B3029C}"/>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7" name="Freeform 146">
                <a:extLst>
                  <a:ext uri="{FF2B5EF4-FFF2-40B4-BE49-F238E27FC236}">
                    <a16:creationId xmlns:a16="http://schemas.microsoft.com/office/drawing/2014/main" id="{C005A3DB-94B7-1C38-9D0A-91D4D64C0099}"/>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8" name="Freeform 147">
                <a:extLst>
                  <a:ext uri="{FF2B5EF4-FFF2-40B4-BE49-F238E27FC236}">
                    <a16:creationId xmlns:a16="http://schemas.microsoft.com/office/drawing/2014/main" id="{D14B7C1F-9661-4BCD-0BB2-E23A13C65DB3}"/>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9" name="Freeform 148">
                <a:extLst>
                  <a:ext uri="{FF2B5EF4-FFF2-40B4-BE49-F238E27FC236}">
                    <a16:creationId xmlns:a16="http://schemas.microsoft.com/office/drawing/2014/main" id="{0FE158E1-A2A5-4F79-8206-13255E5B78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25" name="Graphic 2">
              <a:extLst>
                <a:ext uri="{FF2B5EF4-FFF2-40B4-BE49-F238E27FC236}">
                  <a16:creationId xmlns:a16="http://schemas.microsoft.com/office/drawing/2014/main" id="{87421D05-7897-D3B6-BAA6-9FF6ECEF04EA}"/>
                </a:ext>
              </a:extLst>
            </p:cNvPr>
            <p:cNvGrpSpPr/>
            <p:nvPr/>
          </p:nvGrpSpPr>
          <p:grpSpPr>
            <a:xfrm>
              <a:off x="7216180" y="2896437"/>
              <a:ext cx="1173608" cy="1132811"/>
              <a:chOff x="7216180" y="2896437"/>
              <a:chExt cx="1173608" cy="1132811"/>
            </a:xfrm>
            <a:grpFill/>
          </p:grpSpPr>
          <p:sp>
            <p:nvSpPr>
              <p:cNvPr id="126" name="Freeform 125">
                <a:extLst>
                  <a:ext uri="{FF2B5EF4-FFF2-40B4-BE49-F238E27FC236}">
                    <a16:creationId xmlns:a16="http://schemas.microsoft.com/office/drawing/2014/main" id="{3FAD1B38-6774-DF06-DE15-E25D564EA7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7" name="Freeform 126">
                <a:extLst>
                  <a:ext uri="{FF2B5EF4-FFF2-40B4-BE49-F238E27FC236}">
                    <a16:creationId xmlns:a16="http://schemas.microsoft.com/office/drawing/2014/main" id="{0456E0E8-BE6B-666C-90C4-B5EF80A03B3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8" name="Freeform 127">
                <a:extLst>
                  <a:ext uri="{FF2B5EF4-FFF2-40B4-BE49-F238E27FC236}">
                    <a16:creationId xmlns:a16="http://schemas.microsoft.com/office/drawing/2014/main" id="{F1251ADB-C004-D4D7-9DF2-D2E10294B301}"/>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9" name="Freeform 128">
                <a:extLst>
                  <a:ext uri="{FF2B5EF4-FFF2-40B4-BE49-F238E27FC236}">
                    <a16:creationId xmlns:a16="http://schemas.microsoft.com/office/drawing/2014/main" id="{245FD700-BB1F-194B-4E70-B65E410B20F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0" name="Freeform 129">
                <a:extLst>
                  <a:ext uri="{FF2B5EF4-FFF2-40B4-BE49-F238E27FC236}">
                    <a16:creationId xmlns:a16="http://schemas.microsoft.com/office/drawing/2014/main" id="{746F8DEB-F6B2-7226-C3C2-9B3964807CD6}"/>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1" name="Freeform 130">
                <a:extLst>
                  <a:ext uri="{FF2B5EF4-FFF2-40B4-BE49-F238E27FC236}">
                    <a16:creationId xmlns:a16="http://schemas.microsoft.com/office/drawing/2014/main" id="{0577BF49-48E7-0368-49DD-7C13CF9A4F7F}"/>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2" name="Freeform 131">
                <a:extLst>
                  <a:ext uri="{FF2B5EF4-FFF2-40B4-BE49-F238E27FC236}">
                    <a16:creationId xmlns:a16="http://schemas.microsoft.com/office/drawing/2014/main" id="{BD18A751-9633-C8D1-EE02-CE2D6DADBFF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3" name="Freeform 132">
                <a:extLst>
                  <a:ext uri="{FF2B5EF4-FFF2-40B4-BE49-F238E27FC236}">
                    <a16:creationId xmlns:a16="http://schemas.microsoft.com/office/drawing/2014/main" id="{875338D9-7516-B849-DD45-B5E4913CE78C}"/>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34" name="Freeform 133">
                <a:extLst>
                  <a:ext uri="{FF2B5EF4-FFF2-40B4-BE49-F238E27FC236}">
                    <a16:creationId xmlns:a16="http://schemas.microsoft.com/office/drawing/2014/main" id="{E8E6CCDE-F2E2-EC82-B652-DDD4C19D1FE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35" name="Freeform 134">
                <a:extLst>
                  <a:ext uri="{FF2B5EF4-FFF2-40B4-BE49-F238E27FC236}">
                    <a16:creationId xmlns:a16="http://schemas.microsoft.com/office/drawing/2014/main" id="{CF31974C-DD9A-F3A2-89FD-DDD0D9CCFF0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6" name="Freeform 135">
                <a:extLst>
                  <a:ext uri="{FF2B5EF4-FFF2-40B4-BE49-F238E27FC236}">
                    <a16:creationId xmlns:a16="http://schemas.microsoft.com/office/drawing/2014/main" id="{AA9D6436-E024-E004-357C-755D8F9AF100}"/>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7" name="Freeform 136">
                <a:extLst>
                  <a:ext uri="{FF2B5EF4-FFF2-40B4-BE49-F238E27FC236}">
                    <a16:creationId xmlns:a16="http://schemas.microsoft.com/office/drawing/2014/main" id="{5D797461-A4B3-B9D4-47E9-64D3515593B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8" name="Freeform 137">
                <a:extLst>
                  <a:ext uri="{FF2B5EF4-FFF2-40B4-BE49-F238E27FC236}">
                    <a16:creationId xmlns:a16="http://schemas.microsoft.com/office/drawing/2014/main" id="{270B9D59-7D98-F590-9690-8CAF8113C7A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150" name="Graphic 2">
            <a:extLst>
              <a:ext uri="{FF2B5EF4-FFF2-40B4-BE49-F238E27FC236}">
                <a16:creationId xmlns:a16="http://schemas.microsoft.com/office/drawing/2014/main" id="{313B46E9-4A03-0EF1-6104-4F1EA1E8019C}"/>
              </a:ext>
            </a:extLst>
          </p:cNvPr>
          <p:cNvGrpSpPr/>
          <p:nvPr userDrawn="1"/>
        </p:nvGrpSpPr>
        <p:grpSpPr>
          <a:xfrm>
            <a:off x="6013747" y="6392487"/>
            <a:ext cx="655288" cy="836040"/>
            <a:chOff x="5321116" y="858896"/>
            <a:chExt cx="888315" cy="1133345"/>
          </a:xfrm>
          <a:solidFill>
            <a:srgbClr val="D38CBC"/>
          </a:solidFill>
        </p:grpSpPr>
        <p:sp>
          <p:nvSpPr>
            <p:cNvPr id="151" name="Freeform 150">
              <a:extLst>
                <a:ext uri="{FF2B5EF4-FFF2-40B4-BE49-F238E27FC236}">
                  <a16:creationId xmlns:a16="http://schemas.microsoft.com/office/drawing/2014/main" id="{BBE9E2BC-9F33-22C4-5578-83C7792E5C7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2" name="Freeform 151">
              <a:extLst>
                <a:ext uri="{FF2B5EF4-FFF2-40B4-BE49-F238E27FC236}">
                  <a16:creationId xmlns:a16="http://schemas.microsoft.com/office/drawing/2014/main" id="{59D28A04-38E0-3E5D-EE55-E76F5111FE7C}"/>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3" name="Freeform 152">
              <a:extLst>
                <a:ext uri="{FF2B5EF4-FFF2-40B4-BE49-F238E27FC236}">
                  <a16:creationId xmlns:a16="http://schemas.microsoft.com/office/drawing/2014/main" id="{BD92919E-3F00-1CF0-BF1A-E830AD9AC19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4" name="Freeform 153">
              <a:extLst>
                <a:ext uri="{FF2B5EF4-FFF2-40B4-BE49-F238E27FC236}">
                  <a16:creationId xmlns:a16="http://schemas.microsoft.com/office/drawing/2014/main" id="{8AB63377-4D0D-3286-B482-A4DAA4381726}"/>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5" name="Freeform 154">
              <a:extLst>
                <a:ext uri="{FF2B5EF4-FFF2-40B4-BE49-F238E27FC236}">
                  <a16:creationId xmlns:a16="http://schemas.microsoft.com/office/drawing/2014/main" id="{F774E471-74A9-3AD4-1B89-C6DD183292AA}"/>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6" name="Freeform 155">
              <a:extLst>
                <a:ext uri="{FF2B5EF4-FFF2-40B4-BE49-F238E27FC236}">
                  <a16:creationId xmlns:a16="http://schemas.microsoft.com/office/drawing/2014/main" id="{FF49C05B-699E-F566-5D13-7E30BF41D2F5}"/>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7" name="Freeform 156">
              <a:extLst>
                <a:ext uri="{FF2B5EF4-FFF2-40B4-BE49-F238E27FC236}">
                  <a16:creationId xmlns:a16="http://schemas.microsoft.com/office/drawing/2014/main" id="{28AE2160-6949-E1ED-1301-D557E9568C29}"/>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8" name="Freeform 157">
              <a:extLst>
                <a:ext uri="{FF2B5EF4-FFF2-40B4-BE49-F238E27FC236}">
                  <a16:creationId xmlns:a16="http://schemas.microsoft.com/office/drawing/2014/main" id="{1EEDA24F-95F6-953E-744A-2B9942E1411B}"/>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9" name="Freeform 158">
              <a:extLst>
                <a:ext uri="{FF2B5EF4-FFF2-40B4-BE49-F238E27FC236}">
                  <a16:creationId xmlns:a16="http://schemas.microsoft.com/office/drawing/2014/main" id="{657C7888-11C4-593C-9D1E-3C1C112CAD3F}"/>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163" name="Text Placeholder 32">
            <a:extLst>
              <a:ext uri="{FF2B5EF4-FFF2-40B4-BE49-F238E27FC236}">
                <a16:creationId xmlns:a16="http://schemas.microsoft.com/office/drawing/2014/main" id="{10565824-E986-7E2E-9358-1BDCD8F8D7A7}"/>
              </a:ext>
            </a:extLst>
          </p:cNvPr>
          <p:cNvSpPr>
            <a:spLocks noGrp="1"/>
          </p:cNvSpPr>
          <p:nvPr>
            <p:ph type="body" sz="quarter" idx="67" hasCustomPrompt="1"/>
          </p:nvPr>
        </p:nvSpPr>
        <p:spPr>
          <a:xfrm>
            <a:off x="16866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Early Career</a:t>
            </a:r>
            <a:endParaRPr lang="en-US" dirty="0"/>
          </a:p>
        </p:txBody>
      </p:sp>
      <p:sp>
        <p:nvSpPr>
          <p:cNvPr id="164" name="Text Placeholder 32">
            <a:extLst>
              <a:ext uri="{FF2B5EF4-FFF2-40B4-BE49-F238E27FC236}">
                <a16:creationId xmlns:a16="http://schemas.microsoft.com/office/drawing/2014/main" id="{E0BF8737-046F-B196-21D0-288F212C6951}"/>
              </a:ext>
            </a:extLst>
          </p:cNvPr>
          <p:cNvSpPr>
            <a:spLocks noGrp="1"/>
          </p:cNvSpPr>
          <p:nvPr>
            <p:ph type="body" sz="quarter" idx="68" hasCustomPrompt="1"/>
          </p:nvPr>
        </p:nvSpPr>
        <p:spPr>
          <a:xfrm>
            <a:off x="3498475"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Mid Career</a:t>
            </a:r>
            <a:endParaRPr lang="en-US" dirty="0"/>
          </a:p>
        </p:txBody>
      </p:sp>
      <p:sp>
        <p:nvSpPr>
          <p:cNvPr id="165" name="Text Placeholder 32">
            <a:extLst>
              <a:ext uri="{FF2B5EF4-FFF2-40B4-BE49-F238E27FC236}">
                <a16:creationId xmlns:a16="http://schemas.microsoft.com/office/drawing/2014/main" id="{A2C9DA7E-39C9-C291-DF50-E2BB20D21DAE}"/>
              </a:ext>
            </a:extLst>
          </p:cNvPr>
          <p:cNvSpPr>
            <a:spLocks noGrp="1"/>
          </p:cNvSpPr>
          <p:nvPr>
            <p:ph type="body" sz="quarter" idx="69" hasCustomPrompt="1"/>
          </p:nvPr>
        </p:nvSpPr>
        <p:spPr>
          <a:xfrm>
            <a:off x="52934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Late Career</a:t>
            </a:r>
            <a:endParaRPr lang="en-US" dirty="0"/>
          </a:p>
        </p:txBody>
      </p:sp>
      <p:sp>
        <p:nvSpPr>
          <p:cNvPr id="166" name="Rectangle 165">
            <a:extLst>
              <a:ext uri="{FF2B5EF4-FFF2-40B4-BE49-F238E27FC236}">
                <a16:creationId xmlns:a16="http://schemas.microsoft.com/office/drawing/2014/main" id="{EFFA48AD-3540-5A13-B9AB-A5F3044AD9A5}"/>
              </a:ext>
            </a:extLst>
          </p:cNvPr>
          <p:cNvSpPr/>
          <p:nvPr userDrawn="1"/>
        </p:nvSpPr>
        <p:spPr>
          <a:xfrm rot="5400000">
            <a:off x="3978792" y="5125666"/>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67" name="Text Placeholder 32">
            <a:extLst>
              <a:ext uri="{FF2B5EF4-FFF2-40B4-BE49-F238E27FC236}">
                <a16:creationId xmlns:a16="http://schemas.microsoft.com/office/drawing/2014/main" id="{68635041-6A86-C94B-2D5B-0F9084D09933}"/>
              </a:ext>
            </a:extLst>
          </p:cNvPr>
          <p:cNvSpPr>
            <a:spLocks noGrp="1"/>
          </p:cNvSpPr>
          <p:nvPr>
            <p:ph type="body" sz="quarter" idx="70" hasCustomPrompt="1"/>
          </p:nvPr>
        </p:nvSpPr>
        <p:spPr>
          <a:xfrm>
            <a:off x="1712444" y="4622390"/>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
        <p:nvSpPr>
          <p:cNvPr id="168" name="Text Placeholder 32">
            <a:extLst>
              <a:ext uri="{FF2B5EF4-FFF2-40B4-BE49-F238E27FC236}">
                <a16:creationId xmlns:a16="http://schemas.microsoft.com/office/drawing/2014/main" id="{D2DC0CCE-C4E8-C0FA-67C2-67D419DBC8E4}"/>
              </a:ext>
            </a:extLst>
          </p:cNvPr>
          <p:cNvSpPr>
            <a:spLocks noGrp="1"/>
          </p:cNvSpPr>
          <p:nvPr>
            <p:ph type="body" sz="quarter" idx="71" hasCustomPrompt="1"/>
          </p:nvPr>
        </p:nvSpPr>
        <p:spPr>
          <a:xfrm>
            <a:off x="2415400" y="4622390"/>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169" name="Rectangle 168">
            <a:extLst>
              <a:ext uri="{FF2B5EF4-FFF2-40B4-BE49-F238E27FC236}">
                <a16:creationId xmlns:a16="http://schemas.microsoft.com/office/drawing/2014/main" id="{4CF2D566-1EAB-6BC1-66DA-99044F267085}"/>
              </a:ext>
            </a:extLst>
          </p:cNvPr>
          <p:cNvSpPr/>
          <p:nvPr userDrawn="1"/>
        </p:nvSpPr>
        <p:spPr>
          <a:xfrm rot="5400000">
            <a:off x="3989875" y="2129621"/>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70" name="Slide Number Placeholder 15">
            <a:extLst>
              <a:ext uri="{FF2B5EF4-FFF2-40B4-BE49-F238E27FC236}">
                <a16:creationId xmlns:a16="http://schemas.microsoft.com/office/drawing/2014/main" id="{F5177C5D-9F38-C9EA-7CF5-3C61151EE0E1}"/>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en-US"/>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fr-CA" smtClean="0">
                <a:solidFill>
                  <a:srgbClr val="1E2879"/>
                </a:solidFill>
              </a:rPr>
              <a:pPr algn="ctr"/>
              <a:t>‹Nr.›</a:t>
            </a:fld>
            <a:endParaRPr lang="fr-CA" dirty="0">
              <a:solidFill>
                <a:srgbClr val="1E2879"/>
              </a:solidFill>
            </a:endParaRPr>
          </a:p>
        </p:txBody>
      </p:sp>
    </p:spTree>
    <p:extLst>
      <p:ext uri="{BB962C8B-B14F-4D97-AF65-F5344CB8AC3E}">
        <p14:creationId xmlns:p14="http://schemas.microsoft.com/office/powerpoint/2010/main" val="53073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01">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1E2879"/>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sp>
        <p:nvSpPr>
          <p:cNvPr id="6" name="Text Placeholder 32">
            <a:extLst>
              <a:ext uri="{FF2B5EF4-FFF2-40B4-BE49-F238E27FC236}">
                <a16:creationId xmlns:a16="http://schemas.microsoft.com/office/drawing/2014/main" id="{5CE99B75-916B-AEBC-111F-08D4C0E11765}"/>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Tree>
    <p:extLst>
      <p:ext uri="{BB962C8B-B14F-4D97-AF65-F5344CB8AC3E}">
        <p14:creationId xmlns:p14="http://schemas.microsoft.com/office/powerpoint/2010/main" val="3146372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56436"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grpSp>
        <p:nvGrpSpPr>
          <p:cNvPr id="7" name="Graphic 2">
            <a:extLst>
              <a:ext uri="{FF2B5EF4-FFF2-40B4-BE49-F238E27FC236}">
                <a16:creationId xmlns:a16="http://schemas.microsoft.com/office/drawing/2014/main" id="{A346D737-D456-EFF6-67F2-D0C73E06C1DB}"/>
              </a:ext>
            </a:extLst>
          </p:cNvPr>
          <p:cNvGrpSpPr/>
          <p:nvPr userDrawn="1"/>
        </p:nvGrpSpPr>
        <p:grpSpPr>
          <a:xfrm>
            <a:off x="3625216" y="6958929"/>
            <a:ext cx="3383280" cy="2894996"/>
            <a:chOff x="7236754" y="940858"/>
            <a:chExt cx="1133079" cy="969549"/>
          </a:xfrm>
          <a:solidFill>
            <a:srgbClr val="4763AE"/>
          </a:solidFill>
        </p:grpSpPr>
        <p:grpSp>
          <p:nvGrpSpPr>
            <p:cNvPr id="8" name="Graphic 2">
              <a:extLst>
                <a:ext uri="{FF2B5EF4-FFF2-40B4-BE49-F238E27FC236}">
                  <a16:creationId xmlns:a16="http://schemas.microsoft.com/office/drawing/2014/main" id="{193BEBBF-EE72-9236-7B81-337135F015F6}"/>
                </a:ext>
              </a:extLst>
            </p:cNvPr>
            <p:cNvGrpSpPr/>
            <p:nvPr/>
          </p:nvGrpSpPr>
          <p:grpSpPr>
            <a:xfrm>
              <a:off x="7884516" y="1486640"/>
              <a:ext cx="203734" cy="61120"/>
              <a:chOff x="7884516" y="1486640"/>
              <a:chExt cx="203734" cy="61120"/>
            </a:xfrm>
            <a:grpFill/>
          </p:grpSpPr>
          <p:sp>
            <p:nvSpPr>
              <p:cNvPr id="21" name="Freeform 20">
                <a:extLst>
                  <a:ext uri="{FF2B5EF4-FFF2-40B4-BE49-F238E27FC236}">
                    <a16:creationId xmlns:a16="http://schemas.microsoft.com/office/drawing/2014/main" id="{CF42A490-D857-4F42-DAE5-BE7C44F80D4A}"/>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2" name="Freeform 21">
                <a:extLst>
                  <a:ext uri="{FF2B5EF4-FFF2-40B4-BE49-F238E27FC236}">
                    <a16:creationId xmlns:a16="http://schemas.microsoft.com/office/drawing/2014/main" id="{69BF59C6-88D7-BB55-CFF8-CFD5F574428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rgbClr val="4763AE"/>
                  </a:solidFill>
                </a:endParaRPr>
              </a:p>
            </p:txBody>
          </p:sp>
        </p:grpSp>
        <p:grpSp>
          <p:nvGrpSpPr>
            <p:cNvPr id="9" name="Graphic 2">
              <a:extLst>
                <a:ext uri="{FF2B5EF4-FFF2-40B4-BE49-F238E27FC236}">
                  <a16:creationId xmlns:a16="http://schemas.microsoft.com/office/drawing/2014/main" id="{60B9E235-8A1C-738B-F4ED-0868C67BB02B}"/>
                </a:ext>
              </a:extLst>
            </p:cNvPr>
            <p:cNvGrpSpPr/>
            <p:nvPr/>
          </p:nvGrpSpPr>
          <p:grpSpPr>
            <a:xfrm>
              <a:off x="7236754" y="940858"/>
              <a:ext cx="1133079" cy="969549"/>
              <a:chOff x="7236754" y="940858"/>
              <a:chExt cx="1133079" cy="969549"/>
            </a:xfrm>
            <a:grpFill/>
          </p:grpSpPr>
          <p:sp>
            <p:nvSpPr>
              <p:cNvPr id="10" name="Freeform 9">
                <a:extLst>
                  <a:ext uri="{FF2B5EF4-FFF2-40B4-BE49-F238E27FC236}">
                    <a16:creationId xmlns:a16="http://schemas.microsoft.com/office/drawing/2014/main" id="{74A3F771-E224-2801-31DA-B810632A7DE7}"/>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1" name="Freeform 10">
                <a:extLst>
                  <a:ext uri="{FF2B5EF4-FFF2-40B4-BE49-F238E27FC236}">
                    <a16:creationId xmlns:a16="http://schemas.microsoft.com/office/drawing/2014/main" id="{87B207C7-EFF8-4A62-52C5-4AC7FE0750F1}"/>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2" name="Freeform 11">
                <a:extLst>
                  <a:ext uri="{FF2B5EF4-FFF2-40B4-BE49-F238E27FC236}">
                    <a16:creationId xmlns:a16="http://schemas.microsoft.com/office/drawing/2014/main" id="{C9EE54E1-B3DF-985D-162E-AC37EFCFDC06}"/>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3" name="Freeform 12">
                <a:extLst>
                  <a:ext uri="{FF2B5EF4-FFF2-40B4-BE49-F238E27FC236}">
                    <a16:creationId xmlns:a16="http://schemas.microsoft.com/office/drawing/2014/main" id="{562C988F-964B-44DB-BF62-A82D3EE6C7D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4" name="Freeform 13">
                <a:extLst>
                  <a:ext uri="{FF2B5EF4-FFF2-40B4-BE49-F238E27FC236}">
                    <a16:creationId xmlns:a16="http://schemas.microsoft.com/office/drawing/2014/main" id="{0585CABF-BE20-6625-A278-AD088A7BBD22}"/>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5" name="Freeform 14">
                <a:extLst>
                  <a:ext uri="{FF2B5EF4-FFF2-40B4-BE49-F238E27FC236}">
                    <a16:creationId xmlns:a16="http://schemas.microsoft.com/office/drawing/2014/main" id="{D41E9DE5-A9A7-C04C-526E-DB05EB90C580}"/>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6" name="Freeform 15">
                <a:extLst>
                  <a:ext uri="{FF2B5EF4-FFF2-40B4-BE49-F238E27FC236}">
                    <a16:creationId xmlns:a16="http://schemas.microsoft.com/office/drawing/2014/main" id="{6C4102AD-9855-98D6-F4D3-70ABBBABD175}"/>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7" name="Freeform 16">
                <a:extLst>
                  <a:ext uri="{FF2B5EF4-FFF2-40B4-BE49-F238E27FC236}">
                    <a16:creationId xmlns:a16="http://schemas.microsoft.com/office/drawing/2014/main" id="{8FC8A894-8B57-0302-851D-DA8D666CB31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8" name="Freeform 17">
                <a:extLst>
                  <a:ext uri="{FF2B5EF4-FFF2-40B4-BE49-F238E27FC236}">
                    <a16:creationId xmlns:a16="http://schemas.microsoft.com/office/drawing/2014/main" id="{23DCA652-1CE7-48C4-13E3-B86984CD6E5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9" name="Freeform 18">
                <a:extLst>
                  <a:ext uri="{FF2B5EF4-FFF2-40B4-BE49-F238E27FC236}">
                    <a16:creationId xmlns:a16="http://schemas.microsoft.com/office/drawing/2014/main" id="{9A3E2ECA-38A5-2D74-6E22-CC03F4F36829}"/>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0" name="Freeform 19">
                <a:extLst>
                  <a:ext uri="{FF2B5EF4-FFF2-40B4-BE49-F238E27FC236}">
                    <a16:creationId xmlns:a16="http://schemas.microsoft.com/office/drawing/2014/main" id="{D58FB58B-EAA6-3F73-938E-A3460096CB2B}"/>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rgbClr val="4763AE"/>
                  </a:solidFill>
                </a:endParaRPr>
              </a:p>
            </p:txBody>
          </p:sp>
        </p:grpSp>
      </p:grpSp>
      <p:sp>
        <p:nvSpPr>
          <p:cNvPr id="26" name="Text Placeholder 32">
            <a:extLst>
              <a:ext uri="{FF2B5EF4-FFF2-40B4-BE49-F238E27FC236}">
                <a16:creationId xmlns:a16="http://schemas.microsoft.com/office/drawing/2014/main" id="{90C0E795-3B84-F679-9185-2B4F76E4960D}"/>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spTree>
    <p:extLst>
      <p:ext uri="{BB962C8B-B14F-4D97-AF65-F5344CB8AC3E}">
        <p14:creationId xmlns:p14="http://schemas.microsoft.com/office/powerpoint/2010/main" val="1527656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03">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F16024"/>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grpSp>
        <p:nvGrpSpPr>
          <p:cNvPr id="8" name="Graphic 2">
            <a:extLst>
              <a:ext uri="{FF2B5EF4-FFF2-40B4-BE49-F238E27FC236}">
                <a16:creationId xmlns:a16="http://schemas.microsoft.com/office/drawing/2014/main" id="{C2169059-6692-8AA7-BA4E-8CABC841E795}"/>
              </a:ext>
            </a:extLst>
          </p:cNvPr>
          <p:cNvGrpSpPr/>
          <p:nvPr userDrawn="1"/>
        </p:nvGrpSpPr>
        <p:grpSpPr>
          <a:xfrm>
            <a:off x="3494314" y="6475580"/>
            <a:ext cx="3428999" cy="3309805"/>
            <a:chOff x="7216180" y="2896437"/>
            <a:chExt cx="1173608" cy="1132811"/>
          </a:xfrm>
          <a:solidFill>
            <a:srgbClr val="F16024"/>
          </a:solidFill>
        </p:grpSpPr>
        <p:grpSp>
          <p:nvGrpSpPr>
            <p:cNvPr id="9" name="Graphic 2">
              <a:extLst>
                <a:ext uri="{FF2B5EF4-FFF2-40B4-BE49-F238E27FC236}">
                  <a16:creationId xmlns:a16="http://schemas.microsoft.com/office/drawing/2014/main" id="{9CE53091-395B-0484-A7C6-94414A99069D}"/>
                </a:ext>
              </a:extLst>
            </p:cNvPr>
            <p:cNvGrpSpPr/>
            <p:nvPr/>
          </p:nvGrpSpPr>
          <p:grpSpPr>
            <a:xfrm>
              <a:off x="7884516" y="3299879"/>
              <a:ext cx="244481" cy="366043"/>
              <a:chOff x="7884516" y="3299879"/>
              <a:chExt cx="244481" cy="366043"/>
            </a:xfrm>
            <a:grpFill/>
          </p:grpSpPr>
          <p:sp>
            <p:nvSpPr>
              <p:cNvPr id="24" name="Freeform 23">
                <a:extLst>
                  <a:ext uri="{FF2B5EF4-FFF2-40B4-BE49-F238E27FC236}">
                    <a16:creationId xmlns:a16="http://schemas.microsoft.com/office/drawing/2014/main" id="{8BF02B52-FC71-9F44-5BC7-7B11045D2E7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5" name="Freeform 24">
                <a:extLst>
                  <a:ext uri="{FF2B5EF4-FFF2-40B4-BE49-F238E27FC236}">
                    <a16:creationId xmlns:a16="http://schemas.microsoft.com/office/drawing/2014/main" id="{3002E209-843C-10D5-DB40-84EF80962772}"/>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6" name="Freeform 25">
                <a:extLst>
                  <a:ext uri="{FF2B5EF4-FFF2-40B4-BE49-F238E27FC236}">
                    <a16:creationId xmlns:a16="http://schemas.microsoft.com/office/drawing/2014/main" id="{15239B22-610F-5CB3-F5AC-AF39BD8CFBC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DAB3944C-2187-879E-AAB5-B7009576AB9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0F96F38-7BDB-4139-9F91-71560008453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E438EA50-3FE5-C358-3BBB-5FD245FFD49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68FAD9B8-7B60-992E-7B7D-A8C777575545}"/>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D66A1F4F-ED9A-EEC3-865B-105222AE1128}"/>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39B81E06-00AB-1519-9538-DEE91445D56B}"/>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FF453EC5-98FF-9817-8BD2-61879D9816E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385A7E26-4E06-9F20-CA00-03CD9E8293B2}"/>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EE95BAF6-55C1-9AF7-FC4D-AC3E0587B2CC}"/>
                </a:ext>
              </a:extLst>
            </p:cNvPr>
            <p:cNvGrpSpPr/>
            <p:nvPr/>
          </p:nvGrpSpPr>
          <p:grpSpPr>
            <a:xfrm>
              <a:off x="7216180" y="2896437"/>
              <a:ext cx="1173608" cy="1132811"/>
              <a:chOff x="7216180" y="2896437"/>
              <a:chExt cx="1173608" cy="1132811"/>
            </a:xfrm>
            <a:grpFill/>
          </p:grpSpPr>
          <p:sp>
            <p:nvSpPr>
              <p:cNvPr id="11" name="Freeform 10">
                <a:extLst>
                  <a:ext uri="{FF2B5EF4-FFF2-40B4-BE49-F238E27FC236}">
                    <a16:creationId xmlns:a16="http://schemas.microsoft.com/office/drawing/2014/main" id="{3A663386-C900-27BA-219A-BFD22387D21C}"/>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C0B33CA9-7003-8CFE-0CB3-ECD80FC9E8B2}"/>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93A3D414-C256-CA42-21FD-DD45E54BEAF7}"/>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E5B4ED3E-3C87-284E-D7B4-F3B74FF5E2CE}"/>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C16D8279-FC9B-87D5-144F-E05FF6F56D3F}"/>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3B9FF920-9974-07F1-751A-9203226B2EA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7ABAA0BD-64BB-2F26-4166-B03211E0695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0501725F-3960-1146-76C0-1349086148B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24ED14F3-8816-468E-4A1B-AA8302972D03}"/>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1F5FCBB9-44C3-F45A-EB8F-17D5FE55F6A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FDA98917-5DB4-E79C-E51C-7414FBC90D1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8AD811C1-AB37-7644-287F-14B990E97EDD}"/>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4BBFC407-D919-BA8F-B7E9-882E60477388}"/>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35" name="Text Placeholder 32">
            <a:extLst>
              <a:ext uri="{FF2B5EF4-FFF2-40B4-BE49-F238E27FC236}">
                <a16:creationId xmlns:a16="http://schemas.microsoft.com/office/drawing/2014/main" id="{EAB44B0B-7BFC-62E3-2536-5F1987B11ECE}"/>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Tree>
    <p:extLst>
      <p:ext uri="{BB962C8B-B14F-4D97-AF65-F5344CB8AC3E}">
        <p14:creationId xmlns:p14="http://schemas.microsoft.com/office/powerpoint/2010/main" val="3539248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04">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D38CBC"/>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sp>
        <p:nvSpPr>
          <p:cNvPr id="6" name="Text Placeholder 32">
            <a:extLst>
              <a:ext uri="{FF2B5EF4-FFF2-40B4-BE49-F238E27FC236}">
                <a16:creationId xmlns:a16="http://schemas.microsoft.com/office/drawing/2014/main" id="{01FF8B5F-B46C-81F5-0739-3496FA288134}"/>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grpSp>
        <p:nvGrpSpPr>
          <p:cNvPr id="7" name="Graphic 2">
            <a:extLst>
              <a:ext uri="{FF2B5EF4-FFF2-40B4-BE49-F238E27FC236}">
                <a16:creationId xmlns:a16="http://schemas.microsoft.com/office/drawing/2014/main" id="{142F0C63-6C20-68A4-1D7E-B7682DD2251A}"/>
              </a:ext>
            </a:extLst>
          </p:cNvPr>
          <p:cNvGrpSpPr/>
          <p:nvPr userDrawn="1"/>
        </p:nvGrpSpPr>
        <p:grpSpPr>
          <a:xfrm>
            <a:off x="4364271" y="6860626"/>
            <a:ext cx="2346771" cy="2994096"/>
            <a:chOff x="5321116" y="858896"/>
            <a:chExt cx="888315" cy="1133345"/>
          </a:xfrm>
          <a:solidFill>
            <a:srgbClr val="D38CBC"/>
          </a:solidFill>
        </p:grpSpPr>
        <p:sp>
          <p:nvSpPr>
            <p:cNvPr id="8" name="Freeform 7">
              <a:extLst>
                <a:ext uri="{FF2B5EF4-FFF2-40B4-BE49-F238E27FC236}">
                  <a16:creationId xmlns:a16="http://schemas.microsoft.com/office/drawing/2014/main" id="{E97927AA-49FC-6B5A-B15E-5E094DF019A7}"/>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 name="Freeform 8">
              <a:extLst>
                <a:ext uri="{FF2B5EF4-FFF2-40B4-BE49-F238E27FC236}">
                  <a16:creationId xmlns:a16="http://schemas.microsoft.com/office/drawing/2014/main" id="{392BEDF9-E42E-F86A-D0C1-AA3B3D5421E9}"/>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 name="Freeform 9">
              <a:extLst>
                <a:ext uri="{FF2B5EF4-FFF2-40B4-BE49-F238E27FC236}">
                  <a16:creationId xmlns:a16="http://schemas.microsoft.com/office/drawing/2014/main" id="{032D1AC0-776E-EF30-44A7-3338EE1C0E28}"/>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0">
              <a:extLst>
                <a:ext uri="{FF2B5EF4-FFF2-40B4-BE49-F238E27FC236}">
                  <a16:creationId xmlns:a16="http://schemas.microsoft.com/office/drawing/2014/main" id="{084162A4-F67A-D33B-5548-E0B4C4C3A34F}"/>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44869574-ECD0-23E2-402E-131386438EEF}"/>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B5F186E9-B98E-C36F-59A5-73E0259494F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3A944AE4-2109-DC8F-160C-1A429FED134A}"/>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518296DF-2BCE-819E-E59C-36C2FCC16511}"/>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F15A767-F3A2-CC69-0805-B701F9E5C2A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2805658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t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1" y="877273"/>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55325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arly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82" name="Triangle 81">
            <a:extLst>
              <a:ext uri="{FF2B5EF4-FFF2-40B4-BE49-F238E27FC236}">
                <a16:creationId xmlns:a16="http://schemas.microsoft.com/office/drawing/2014/main" id="{85343D8E-80ED-B6A2-3672-51E599E083FF}"/>
              </a:ext>
            </a:extLst>
          </p:cNvPr>
          <p:cNvSpPr/>
          <p:nvPr userDrawn="1"/>
        </p:nvSpPr>
        <p:spPr>
          <a:xfrm rot="5400000">
            <a:off x="-235528" y="3015889"/>
            <a:ext cx="2124000" cy="369454"/>
          </a:xfrm>
          <a:prstGeom prst="triangle">
            <a:avLst/>
          </a:prstGeom>
          <a:solidFill>
            <a:srgbClr val="4763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3" name="Graphic 2">
            <a:extLst>
              <a:ext uri="{FF2B5EF4-FFF2-40B4-BE49-F238E27FC236}">
                <a16:creationId xmlns:a16="http://schemas.microsoft.com/office/drawing/2014/main" id="{690B99A8-18C4-3E05-4948-D0422BC8F9CA}"/>
              </a:ext>
            </a:extLst>
          </p:cNvPr>
          <p:cNvGrpSpPr/>
          <p:nvPr userDrawn="1"/>
        </p:nvGrpSpPr>
        <p:grpSpPr>
          <a:xfrm>
            <a:off x="189729" y="2872509"/>
            <a:ext cx="677287" cy="579539"/>
            <a:chOff x="7236754" y="940858"/>
            <a:chExt cx="1133079" cy="969549"/>
          </a:xfrm>
          <a:solidFill>
            <a:schemeClr val="bg1"/>
          </a:solidFill>
        </p:grpSpPr>
        <p:grpSp>
          <p:nvGrpSpPr>
            <p:cNvPr id="84" name="Graphic 2">
              <a:extLst>
                <a:ext uri="{FF2B5EF4-FFF2-40B4-BE49-F238E27FC236}">
                  <a16:creationId xmlns:a16="http://schemas.microsoft.com/office/drawing/2014/main" id="{E72902E3-4E89-EBC4-8071-C42E78356CE7}"/>
                </a:ext>
              </a:extLst>
            </p:cNvPr>
            <p:cNvGrpSpPr/>
            <p:nvPr/>
          </p:nvGrpSpPr>
          <p:grpSpPr>
            <a:xfrm>
              <a:off x="7884516" y="1486640"/>
              <a:ext cx="203734" cy="61120"/>
              <a:chOff x="7884516" y="1486640"/>
              <a:chExt cx="203734" cy="61120"/>
            </a:xfrm>
            <a:grpFill/>
          </p:grpSpPr>
          <p:sp>
            <p:nvSpPr>
              <p:cNvPr id="97" name="Freeform 96">
                <a:extLst>
                  <a:ext uri="{FF2B5EF4-FFF2-40B4-BE49-F238E27FC236}">
                    <a16:creationId xmlns:a16="http://schemas.microsoft.com/office/drawing/2014/main" id="{7154CCAB-9960-D7CC-2E4C-71C934FDC6F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8" name="Freeform 97">
                <a:extLst>
                  <a:ext uri="{FF2B5EF4-FFF2-40B4-BE49-F238E27FC236}">
                    <a16:creationId xmlns:a16="http://schemas.microsoft.com/office/drawing/2014/main" id="{4F60786F-0CBD-6F76-1F92-F326FD154BA8}"/>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85" name="Graphic 2">
              <a:extLst>
                <a:ext uri="{FF2B5EF4-FFF2-40B4-BE49-F238E27FC236}">
                  <a16:creationId xmlns:a16="http://schemas.microsoft.com/office/drawing/2014/main" id="{596C6657-3002-2375-2EB9-B1168F6E560D}"/>
                </a:ext>
              </a:extLst>
            </p:cNvPr>
            <p:cNvGrpSpPr/>
            <p:nvPr/>
          </p:nvGrpSpPr>
          <p:grpSpPr>
            <a:xfrm>
              <a:off x="7236754" y="940858"/>
              <a:ext cx="1133079" cy="969549"/>
              <a:chOff x="7236754" y="940858"/>
              <a:chExt cx="1133079" cy="969549"/>
            </a:xfrm>
            <a:grpFill/>
          </p:grpSpPr>
          <p:sp>
            <p:nvSpPr>
              <p:cNvPr id="86" name="Freeform 85">
                <a:extLst>
                  <a:ext uri="{FF2B5EF4-FFF2-40B4-BE49-F238E27FC236}">
                    <a16:creationId xmlns:a16="http://schemas.microsoft.com/office/drawing/2014/main" id="{637CC301-62BA-ACE9-996E-C109AFD00CBC}"/>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7" name="Freeform 86">
                <a:extLst>
                  <a:ext uri="{FF2B5EF4-FFF2-40B4-BE49-F238E27FC236}">
                    <a16:creationId xmlns:a16="http://schemas.microsoft.com/office/drawing/2014/main" id="{89F0F5EE-0366-BC24-8259-3E80E59F662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8" name="Freeform 87">
                <a:extLst>
                  <a:ext uri="{FF2B5EF4-FFF2-40B4-BE49-F238E27FC236}">
                    <a16:creationId xmlns:a16="http://schemas.microsoft.com/office/drawing/2014/main" id="{A80D824C-BBA6-CB43-6481-8F9A292EBC5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9" name="Freeform 88">
                <a:extLst>
                  <a:ext uri="{FF2B5EF4-FFF2-40B4-BE49-F238E27FC236}">
                    <a16:creationId xmlns:a16="http://schemas.microsoft.com/office/drawing/2014/main" id="{B1F0399A-51C4-3D7E-395A-46973C389E8C}"/>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0" name="Freeform 89">
                <a:extLst>
                  <a:ext uri="{FF2B5EF4-FFF2-40B4-BE49-F238E27FC236}">
                    <a16:creationId xmlns:a16="http://schemas.microsoft.com/office/drawing/2014/main" id="{C72186CF-AA19-7E4A-7BE7-27F846DA87E8}"/>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1" name="Freeform 90">
                <a:extLst>
                  <a:ext uri="{FF2B5EF4-FFF2-40B4-BE49-F238E27FC236}">
                    <a16:creationId xmlns:a16="http://schemas.microsoft.com/office/drawing/2014/main" id="{CDF2DD77-4A46-332A-00A0-D2944B88147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2" name="Freeform 91">
                <a:extLst>
                  <a:ext uri="{FF2B5EF4-FFF2-40B4-BE49-F238E27FC236}">
                    <a16:creationId xmlns:a16="http://schemas.microsoft.com/office/drawing/2014/main" id="{9EA4F788-4E64-2E58-CFC4-4E8092A5D244}"/>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3" name="Freeform 92">
                <a:extLst>
                  <a:ext uri="{FF2B5EF4-FFF2-40B4-BE49-F238E27FC236}">
                    <a16:creationId xmlns:a16="http://schemas.microsoft.com/office/drawing/2014/main" id="{5B5FB4DF-BF16-5447-BEAD-2835B12D6FBF}"/>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4" name="Freeform 93">
                <a:extLst>
                  <a:ext uri="{FF2B5EF4-FFF2-40B4-BE49-F238E27FC236}">
                    <a16:creationId xmlns:a16="http://schemas.microsoft.com/office/drawing/2014/main" id="{B05D2390-F614-CB92-D484-8CB44E28E35E}"/>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5" name="Freeform 94">
                <a:extLst>
                  <a:ext uri="{FF2B5EF4-FFF2-40B4-BE49-F238E27FC236}">
                    <a16:creationId xmlns:a16="http://schemas.microsoft.com/office/drawing/2014/main" id="{EFFBE9E3-6902-60C6-32DA-E7B81B772192}"/>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6" name="Freeform 95">
                <a:extLst>
                  <a:ext uri="{FF2B5EF4-FFF2-40B4-BE49-F238E27FC236}">
                    <a16:creationId xmlns:a16="http://schemas.microsoft.com/office/drawing/2014/main" id="{FFF95594-EC46-EA4E-DC6E-FE2B9D49C8D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2408865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id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ext Placeholder 32">
            <a:extLst>
              <a:ext uri="{FF2B5EF4-FFF2-40B4-BE49-F238E27FC236}">
                <a16:creationId xmlns:a16="http://schemas.microsoft.com/office/drawing/2014/main" id="{8FE9523F-527F-BA5C-7535-C94C66F02C8E}"/>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3" name="Text Placeholder 32">
            <a:extLst>
              <a:ext uri="{FF2B5EF4-FFF2-40B4-BE49-F238E27FC236}">
                <a16:creationId xmlns:a16="http://schemas.microsoft.com/office/drawing/2014/main" id="{E9A100F2-A4BE-D8C3-BC62-FD9AAC2D07B3}"/>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F16024"/>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4" name="Triangle 3">
            <a:extLst>
              <a:ext uri="{FF2B5EF4-FFF2-40B4-BE49-F238E27FC236}">
                <a16:creationId xmlns:a16="http://schemas.microsoft.com/office/drawing/2014/main" id="{81C2809F-2319-6D03-7657-799B90907DFB}"/>
              </a:ext>
            </a:extLst>
          </p:cNvPr>
          <p:cNvSpPr/>
          <p:nvPr userDrawn="1"/>
        </p:nvSpPr>
        <p:spPr>
          <a:xfrm rot="5400000">
            <a:off x="-230910" y="5161520"/>
            <a:ext cx="2124000" cy="369454"/>
          </a:xfrm>
          <a:prstGeom prst="triangle">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aphic 2">
            <a:extLst>
              <a:ext uri="{FF2B5EF4-FFF2-40B4-BE49-F238E27FC236}">
                <a16:creationId xmlns:a16="http://schemas.microsoft.com/office/drawing/2014/main" id="{55A2B42F-6A4D-F46F-259E-22CC9DB7F2E2}"/>
              </a:ext>
            </a:extLst>
          </p:cNvPr>
          <p:cNvGrpSpPr/>
          <p:nvPr userDrawn="1"/>
        </p:nvGrpSpPr>
        <p:grpSpPr>
          <a:xfrm>
            <a:off x="150994" y="4879826"/>
            <a:ext cx="713270" cy="688476"/>
            <a:chOff x="7216180" y="2896437"/>
            <a:chExt cx="1173608" cy="1132811"/>
          </a:xfrm>
          <a:solidFill>
            <a:schemeClr val="bg1"/>
          </a:solidFill>
        </p:grpSpPr>
        <p:grpSp>
          <p:nvGrpSpPr>
            <p:cNvPr id="6" name="Graphic 2">
              <a:extLst>
                <a:ext uri="{FF2B5EF4-FFF2-40B4-BE49-F238E27FC236}">
                  <a16:creationId xmlns:a16="http://schemas.microsoft.com/office/drawing/2014/main" id="{5D83D14B-3C1E-5B42-892C-B6D108FAFD22}"/>
                </a:ext>
              </a:extLst>
            </p:cNvPr>
            <p:cNvGrpSpPr/>
            <p:nvPr/>
          </p:nvGrpSpPr>
          <p:grpSpPr>
            <a:xfrm>
              <a:off x="7884516" y="3299879"/>
              <a:ext cx="244481" cy="366043"/>
              <a:chOff x="7884516" y="3299879"/>
              <a:chExt cx="244481" cy="366043"/>
            </a:xfrm>
            <a:grpFill/>
          </p:grpSpPr>
          <p:sp>
            <p:nvSpPr>
              <p:cNvPr id="82" name="Freeform 81">
                <a:extLst>
                  <a:ext uri="{FF2B5EF4-FFF2-40B4-BE49-F238E27FC236}">
                    <a16:creationId xmlns:a16="http://schemas.microsoft.com/office/drawing/2014/main" id="{0E57677A-F866-9DCA-C340-ECC13BD6E03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3" name="Freeform 82">
                <a:extLst>
                  <a:ext uri="{FF2B5EF4-FFF2-40B4-BE49-F238E27FC236}">
                    <a16:creationId xmlns:a16="http://schemas.microsoft.com/office/drawing/2014/main" id="{BB65E563-E342-BDC0-8C57-FE1BEDE74B4D}"/>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4" name="Freeform 83">
                <a:extLst>
                  <a:ext uri="{FF2B5EF4-FFF2-40B4-BE49-F238E27FC236}">
                    <a16:creationId xmlns:a16="http://schemas.microsoft.com/office/drawing/2014/main" id="{D6844AFF-E135-4C37-43DB-A26E18B621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5" name="Freeform 84">
                <a:extLst>
                  <a:ext uri="{FF2B5EF4-FFF2-40B4-BE49-F238E27FC236}">
                    <a16:creationId xmlns:a16="http://schemas.microsoft.com/office/drawing/2014/main" id="{5AC46029-F181-C20A-0AD9-2AA72474E965}"/>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6" name="Freeform 85">
                <a:extLst>
                  <a:ext uri="{FF2B5EF4-FFF2-40B4-BE49-F238E27FC236}">
                    <a16:creationId xmlns:a16="http://schemas.microsoft.com/office/drawing/2014/main" id="{38085E01-3B4F-A059-8BC4-53F41AF7789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7" name="Freeform 86">
                <a:extLst>
                  <a:ext uri="{FF2B5EF4-FFF2-40B4-BE49-F238E27FC236}">
                    <a16:creationId xmlns:a16="http://schemas.microsoft.com/office/drawing/2014/main" id="{F7E3F59E-24C1-7373-F28E-6A743C2BBAD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8" name="Freeform 87">
                <a:extLst>
                  <a:ext uri="{FF2B5EF4-FFF2-40B4-BE49-F238E27FC236}">
                    <a16:creationId xmlns:a16="http://schemas.microsoft.com/office/drawing/2014/main" id="{4996EBB2-C80B-8D4D-04B7-1EEA3DBCF2CB}"/>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9" name="Freeform 88">
                <a:extLst>
                  <a:ext uri="{FF2B5EF4-FFF2-40B4-BE49-F238E27FC236}">
                    <a16:creationId xmlns:a16="http://schemas.microsoft.com/office/drawing/2014/main" id="{B6ED60A0-363B-78ED-8EB6-AEB2B11A3316}"/>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0" name="Freeform 89">
                <a:extLst>
                  <a:ext uri="{FF2B5EF4-FFF2-40B4-BE49-F238E27FC236}">
                    <a16:creationId xmlns:a16="http://schemas.microsoft.com/office/drawing/2014/main" id="{A3FBFBD5-B608-5A67-3F6C-60EC63F335CA}"/>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1" name="Freeform 90">
                <a:extLst>
                  <a:ext uri="{FF2B5EF4-FFF2-40B4-BE49-F238E27FC236}">
                    <a16:creationId xmlns:a16="http://schemas.microsoft.com/office/drawing/2014/main" id="{AFFF1F58-AC66-3E33-A0E8-4A581F23EA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2" name="Freeform 91">
                <a:extLst>
                  <a:ext uri="{FF2B5EF4-FFF2-40B4-BE49-F238E27FC236}">
                    <a16:creationId xmlns:a16="http://schemas.microsoft.com/office/drawing/2014/main" id="{515B28F5-89A5-5261-B382-3A7D026AD5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1" name="Graphic 2">
              <a:extLst>
                <a:ext uri="{FF2B5EF4-FFF2-40B4-BE49-F238E27FC236}">
                  <a16:creationId xmlns:a16="http://schemas.microsoft.com/office/drawing/2014/main" id="{EDC4FBD5-08B4-BFD5-338F-D5F22EA903B2}"/>
                </a:ext>
              </a:extLst>
            </p:cNvPr>
            <p:cNvGrpSpPr/>
            <p:nvPr/>
          </p:nvGrpSpPr>
          <p:grpSpPr>
            <a:xfrm>
              <a:off x="7216180" y="2896437"/>
              <a:ext cx="1173608" cy="1132811"/>
              <a:chOff x="7216180" y="2896437"/>
              <a:chExt cx="1173608" cy="1132811"/>
            </a:xfrm>
            <a:grpFill/>
          </p:grpSpPr>
          <p:sp>
            <p:nvSpPr>
              <p:cNvPr id="12" name="Freeform 11">
                <a:extLst>
                  <a:ext uri="{FF2B5EF4-FFF2-40B4-BE49-F238E27FC236}">
                    <a16:creationId xmlns:a16="http://schemas.microsoft.com/office/drawing/2014/main" id="{CA16632D-DEF6-3865-18B6-4C4A1E0B7B94}"/>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E698BE7E-97CC-D8EB-C6E4-825D4D925644}"/>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21CB46F2-9EF5-03C6-1A75-DE9BEAD6203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BE6557C6-FB62-AF8F-AE7B-D2150D63064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A12D361-3F92-58EC-5362-3397FC81842D}"/>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F99E3B4A-DDCA-C6C5-6666-6A4652F578F1}"/>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BC715E41-E912-C192-0202-63FE8CA4760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7FA4EA76-1CD3-C5F0-E3FB-8835EA7BC31F}"/>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C95E71C5-1614-D47D-3DF7-45B9C1C4520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FF40F45-5F2F-F0F8-2175-0EB7B2436F85}"/>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4165F769-8026-3F01-E3B8-4DD0BEDE483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9" name="Freeform 78">
                <a:extLst>
                  <a:ext uri="{FF2B5EF4-FFF2-40B4-BE49-F238E27FC236}">
                    <a16:creationId xmlns:a16="http://schemas.microsoft.com/office/drawing/2014/main" id="{BF52BD3E-C51B-FACB-E6FB-09804C543377}"/>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0" name="Freeform 79">
                <a:extLst>
                  <a:ext uri="{FF2B5EF4-FFF2-40B4-BE49-F238E27FC236}">
                    <a16:creationId xmlns:a16="http://schemas.microsoft.com/office/drawing/2014/main" id="{E1EAE9F4-EA28-7E37-2031-A09D4F150577}"/>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374412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te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DF4469C2-7646-E046-8331-73F9FA00ADC5}"/>
              </a:ext>
            </a:extLst>
          </p:cNvPr>
          <p:cNvSpPr/>
          <p:nvPr userDrawn="1"/>
        </p:nvSpPr>
        <p:spPr>
          <a:xfrm rot="5400000">
            <a:off x="-230910" y="7302183"/>
            <a:ext cx="2124000" cy="369454"/>
          </a:xfrm>
          <a:prstGeom prst="triangle">
            <a:avLst/>
          </a:prstGeom>
          <a:solidFill>
            <a:srgbClr val="D38C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aphic 2">
            <a:extLst>
              <a:ext uri="{FF2B5EF4-FFF2-40B4-BE49-F238E27FC236}">
                <a16:creationId xmlns:a16="http://schemas.microsoft.com/office/drawing/2014/main" id="{EC353272-DA18-068F-0829-A60591FA2903}"/>
              </a:ext>
            </a:extLst>
          </p:cNvPr>
          <p:cNvGrpSpPr/>
          <p:nvPr userDrawn="1"/>
        </p:nvGrpSpPr>
        <p:grpSpPr>
          <a:xfrm>
            <a:off x="264644" y="7096818"/>
            <a:ext cx="593111" cy="756713"/>
            <a:chOff x="5321116" y="858896"/>
            <a:chExt cx="888315" cy="1133345"/>
          </a:xfrm>
          <a:solidFill>
            <a:schemeClr val="bg1"/>
          </a:solidFill>
        </p:grpSpPr>
        <p:sp>
          <p:nvSpPr>
            <p:cNvPr id="6" name="Freeform 5">
              <a:extLst>
                <a:ext uri="{FF2B5EF4-FFF2-40B4-BE49-F238E27FC236}">
                  <a16:creationId xmlns:a16="http://schemas.microsoft.com/office/drawing/2014/main" id="{36D514EB-C16C-EBD7-C724-63DAAF2E108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0">
              <a:extLst>
                <a:ext uri="{FF2B5EF4-FFF2-40B4-BE49-F238E27FC236}">
                  <a16:creationId xmlns:a16="http://schemas.microsoft.com/office/drawing/2014/main" id="{33DB3157-E26F-0DC9-ECFC-1C819B8CDB9F}"/>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37BAF947-8FAE-B5D3-E362-B495930A5520}"/>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CF952180-A0C6-FEC4-B5D7-42A36170CAB4}"/>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84FDCE5A-A048-BF1F-8CAF-9E7883032E5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568E0048-E558-8CF6-D770-22B91E996531}"/>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8DAE0CA1-4DE7-762F-1395-F30E47A7863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4D02E094-6024-D972-0AFF-F28D78C40506}"/>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CB6A340B-5A88-5200-DC68-8997AE36743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19" name="Text Placeholder 32">
            <a:extLst>
              <a:ext uri="{FF2B5EF4-FFF2-40B4-BE49-F238E27FC236}">
                <a16:creationId xmlns:a16="http://schemas.microsoft.com/office/drawing/2014/main" id="{5E25CBCC-D60E-A22C-9222-3DBA42E9960D}"/>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0" name="Text Placeholder 32">
            <a:extLst>
              <a:ext uri="{FF2B5EF4-FFF2-40B4-BE49-F238E27FC236}">
                <a16:creationId xmlns:a16="http://schemas.microsoft.com/office/drawing/2014/main" id="{3BDA8ADD-ACA2-9146-74CF-CB0B29717658}"/>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D38CBC"/>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Tree>
    <p:extLst>
      <p:ext uri="{BB962C8B-B14F-4D97-AF65-F5344CB8AC3E}">
        <p14:creationId xmlns:p14="http://schemas.microsoft.com/office/powerpoint/2010/main" val="3991204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clus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19"/>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0" y="9445086"/>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1707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Slide 02">
    <p:spTree>
      <p:nvGrpSpPr>
        <p:cNvPr id="1" name=""/>
        <p:cNvGrpSpPr/>
        <p:nvPr/>
      </p:nvGrpSpPr>
      <p:grpSpPr>
        <a:xfrm>
          <a:off x="0" y="0"/>
          <a:ext cx="0" cy="0"/>
          <a:chOff x="0" y="0"/>
          <a:chExt cx="0" cy="0"/>
        </a:xfrm>
      </p:grpSpPr>
      <p:sp>
        <p:nvSpPr>
          <p:cNvPr id="18" name="Text Placeholder 32">
            <a:extLst>
              <a:ext uri="{FF2B5EF4-FFF2-40B4-BE49-F238E27FC236}">
                <a16:creationId xmlns:a16="http://schemas.microsoft.com/office/drawing/2014/main" id="{1505DF62-3F5D-08D0-2B9C-F189B1FE8367}"/>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19" name="Text Placeholder 32">
            <a:extLst>
              <a:ext uri="{FF2B5EF4-FFF2-40B4-BE49-F238E27FC236}">
                <a16:creationId xmlns:a16="http://schemas.microsoft.com/office/drawing/2014/main" id="{14F62AE7-7BB4-825A-9462-1AD4FAD7D9CA}"/>
              </a:ext>
            </a:extLst>
          </p:cNvPr>
          <p:cNvSpPr>
            <a:spLocks noGrp="1"/>
          </p:cNvSpPr>
          <p:nvPr>
            <p:ph type="body" sz="quarter" idx="64" hasCustomPrompt="1"/>
          </p:nvPr>
        </p:nvSpPr>
        <p:spPr>
          <a:xfrm>
            <a:off x="697281" y="1599143"/>
            <a:ext cx="6076734" cy="8415713"/>
          </a:xfrm>
          <a:prstGeom prst="rect">
            <a:avLst/>
          </a:prstGeom>
        </p:spPr>
        <p:txBody>
          <a:bodyPr numCol="1" spcCol="288000" anchor="t">
            <a:noAutofit/>
          </a:bodyPr>
          <a:lstStyle>
            <a:lvl1pPr marL="0" indent="0" algn="l">
              <a:lnSpc>
                <a:spcPts val="1220"/>
              </a:lnSpc>
              <a:spcBef>
                <a:spcPts val="0"/>
              </a:spcBef>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Tree>
    <p:extLst>
      <p:ext uri="{BB962C8B-B14F-4D97-AF65-F5344CB8AC3E}">
        <p14:creationId xmlns:p14="http://schemas.microsoft.com/office/powerpoint/2010/main" val="3072150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5AB41CE-F6BA-8449-B846-3526857402BA}"/>
              </a:ext>
            </a:extLst>
          </p:cNvPr>
          <p:cNvSpPr/>
          <p:nvPr userDrawn="1"/>
        </p:nvSpPr>
        <p:spPr>
          <a:xfrm>
            <a:off x="1" y="4680488"/>
            <a:ext cx="7392691" cy="449451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Graphic 14">
            <a:extLst>
              <a:ext uri="{FF2B5EF4-FFF2-40B4-BE49-F238E27FC236}">
                <a16:creationId xmlns:a16="http://schemas.microsoft.com/office/drawing/2014/main" id="{A1E14B6A-2AED-9F5E-7649-0257021504F1}"/>
              </a:ext>
            </a:extLst>
          </p:cNvPr>
          <p:cNvSpPr>
            <a:spLocks noChangeAspect="1"/>
          </p:cNvSpPr>
          <p:nvPr userDrawn="1"/>
        </p:nvSpPr>
        <p:spPr>
          <a:xfrm rot="10800000">
            <a:off x="6463965" y="4515517"/>
            <a:ext cx="1095710" cy="47916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27966648-B8B3-0917-96B7-8EF92CB77BE3}"/>
              </a:ext>
            </a:extLst>
          </p:cNvPr>
          <p:cNvPicPr>
            <a:picLocks noChangeAspect="1"/>
          </p:cNvPicPr>
          <p:nvPr userDrawn="1"/>
        </p:nvPicPr>
        <p:blipFill>
          <a:blip r:embed="rId2"/>
          <a:stretch>
            <a:fillRect/>
          </a:stretch>
        </p:blipFill>
        <p:spPr>
          <a:xfrm>
            <a:off x="584665" y="10001672"/>
            <a:ext cx="1529269" cy="340525"/>
          </a:xfrm>
          <a:prstGeom prst="rect">
            <a:avLst/>
          </a:prstGeom>
        </p:spPr>
      </p:pic>
      <p:pic>
        <p:nvPicPr>
          <p:cNvPr id="4" name="Picture 3">
            <a:extLst>
              <a:ext uri="{FF2B5EF4-FFF2-40B4-BE49-F238E27FC236}">
                <a16:creationId xmlns:a16="http://schemas.microsoft.com/office/drawing/2014/main" id="{4A3152C0-DBF2-716B-C98C-AEA39433C5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88419" y="830417"/>
            <a:ext cx="4521200" cy="1358900"/>
          </a:xfrm>
          <a:prstGeom prst="rect">
            <a:avLst/>
          </a:prstGeom>
        </p:spPr>
      </p:pic>
    </p:spTree>
    <p:extLst>
      <p:ext uri="{BB962C8B-B14F-4D97-AF65-F5344CB8AC3E}">
        <p14:creationId xmlns:p14="http://schemas.microsoft.com/office/powerpoint/2010/main" val="726091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067E0EC-F0D0-3532-9495-C8150A312638}"/>
              </a:ext>
            </a:extLst>
          </p:cNvPr>
          <p:cNvSpPr txBox="1"/>
          <p:nvPr userDrawn="1"/>
        </p:nvSpPr>
        <p:spPr>
          <a:xfrm>
            <a:off x="3271511" y="10304457"/>
            <a:ext cx="3756657" cy="184666"/>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600" spc="150" baseline="0" dirty="0">
                <a:solidFill>
                  <a:srgbClr val="1E2879"/>
                </a:solidFill>
              </a:rPr>
              <a:t>FEMpower in Finance - skills to thrive</a:t>
            </a:r>
          </a:p>
        </p:txBody>
      </p:sp>
      <p:sp>
        <p:nvSpPr>
          <p:cNvPr id="9" name="Graphic 14">
            <a:extLst>
              <a:ext uri="{FF2B5EF4-FFF2-40B4-BE49-F238E27FC236}">
                <a16:creationId xmlns:a16="http://schemas.microsoft.com/office/drawing/2014/main" id="{4B23C006-8DB4-5074-5F20-5596B8E7C9D2}"/>
              </a:ext>
            </a:extLst>
          </p:cNvPr>
          <p:cNvSpPr>
            <a:spLocks noChangeAspect="1"/>
          </p:cNvSpPr>
          <p:nvPr userDrawn="1"/>
        </p:nvSpPr>
        <p:spPr>
          <a:xfrm flipH="1" flipV="1">
            <a:off x="6976396" y="10275817"/>
            <a:ext cx="54773" cy="23952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2" name="Slide Number Placeholder 15">
            <a:extLst>
              <a:ext uri="{FF2B5EF4-FFF2-40B4-BE49-F238E27FC236}">
                <a16:creationId xmlns:a16="http://schemas.microsoft.com/office/drawing/2014/main" id="{8D4AD10F-B598-4033-0F93-44429EA1097F}"/>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en-US"/>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fr-CA" smtClean="0">
                <a:solidFill>
                  <a:srgbClr val="1E2879"/>
                </a:solidFill>
              </a:rPr>
              <a:pPr algn="ctr"/>
              <a:t>‹Nr.›</a:t>
            </a:fld>
            <a:endParaRPr lang="fr-CA" dirty="0">
              <a:solidFill>
                <a:srgbClr val="1E2879"/>
              </a:solidFill>
            </a:endParaRPr>
          </a:p>
        </p:txBody>
      </p:sp>
    </p:spTree>
    <p:extLst>
      <p:ext uri="{BB962C8B-B14F-4D97-AF65-F5344CB8AC3E}">
        <p14:creationId xmlns:p14="http://schemas.microsoft.com/office/powerpoint/2010/main" val="2333879095"/>
      </p:ext>
    </p:extLst>
  </p:cSld>
  <p:clrMap bg1="lt1" tx1="dk1" bg2="lt2" tx2="dk2" accent1="accent1" accent2="accent2" accent3="accent3" accent4="accent4" accent5="accent5" accent6="accent6" hlink="hlink" folHlink="folHlink"/>
  <p:sldLayoutIdLst>
    <p:sldLayoutId id="2147483804" r:id="rId1"/>
    <p:sldLayoutId id="2147483798" r:id="rId2"/>
    <p:sldLayoutId id="2147483816" r:id="rId3"/>
    <p:sldLayoutId id="2147483817" r:id="rId4"/>
    <p:sldLayoutId id="2147483818" r:id="rId5"/>
    <p:sldLayoutId id="2147483819" r:id="rId6"/>
    <p:sldLayoutId id="2147483809" r:id="rId7"/>
    <p:sldLayoutId id="2147483807" r:id="rId8"/>
    <p:sldLayoutId id="2147483811" r:id="rId9"/>
    <p:sldLayoutId id="2147483813" r:id="rId10"/>
    <p:sldLayoutId id="2147483815" r:id="rId11"/>
    <p:sldLayoutId id="2147483752" r:id="rId12"/>
    <p:sldLayoutId id="2147483806" r:id="rId13"/>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https://www.uclancyprus.ac.cy/" TargetMode="External"/><Relationship Id="rId2" Type="http://schemas.openxmlformats.org/officeDocument/2006/relationships/hyperlink" Target="https://www.thevisionworks.de/" TargetMode="External"/><Relationship Id="rId1" Type="http://schemas.openxmlformats.org/officeDocument/2006/relationships/slideLayout" Target="../slideLayouts/slideLayout12.xml"/><Relationship Id="rId6" Type="http://schemas.openxmlformats.org/officeDocument/2006/relationships/hyperlink" Target="https://gwaeu.com/" TargetMode="External"/><Relationship Id="rId5" Type="http://schemas.openxmlformats.org/officeDocument/2006/relationships/hyperlink" Target="https://www.hubnicosia.org/" TargetMode="External"/><Relationship Id="rId4" Type="http://schemas.openxmlformats.org/officeDocument/2006/relationships/hyperlink" Target="https://educateinnovate.ie/"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8.xml"/><Relationship Id="rId4" Type="http://schemas.openxmlformats.org/officeDocument/2006/relationships/image" Target="../media/image8.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8" Type="http://schemas.openxmlformats.org/officeDocument/2006/relationships/hyperlink" Target="https://www.bundesbank.de/resource/blob/876532/aec7e244ba7e30d5936cc88ba2b4a17d/472B63F073F071307366337C94F8C870/unterrichtsvorlagen-video-mit-geld-planen-06-data.pdf" TargetMode="External"/><Relationship Id="rId3" Type="http://schemas.openxmlformats.org/officeDocument/2006/relationships/hyperlink" Target="https://podcasts.apple.com/zw/podcast/the-meaningful-money-personal-finance-podcast/id581790263" TargetMode="External"/><Relationship Id="rId7" Type="http://schemas.openxmlformats.org/officeDocument/2006/relationships/hyperlink" Target="https://meaningfulmoney.tv/2020/10/14/the-ultimate-guide-to-budgeting/" TargetMode="External"/><Relationship Id="rId2" Type="http://schemas.openxmlformats.org/officeDocument/2006/relationships/hyperlink" Target="https://open.spotify.com/show/59X8JGDvVl5t4Tqscl8qLK?" TargetMode="External"/><Relationship Id="rId1" Type="http://schemas.openxmlformats.org/officeDocument/2006/relationships/slideLayout" Target="../slideLayouts/slideLayout8.xml"/><Relationship Id="rId6" Type="http://schemas.openxmlformats.org/officeDocument/2006/relationships/hyperlink" Target="https://www.moneyhelper.org.uk/en/everyday-money/budgeting/budget-planner" TargetMode="External"/><Relationship Id="rId5" Type="http://schemas.openxmlformats.org/officeDocument/2006/relationships/hyperlink" Target="https://open.spotify.com/show/4YAPCekRk9MiABPqmsFOn6" TargetMode="External"/><Relationship Id="rId10" Type="http://schemas.openxmlformats.org/officeDocument/2006/relationships/hyperlink" Target="https://www.youtube.com/watch?v=7GSGA8SVsOs" TargetMode="External"/><Relationship Id="rId4" Type="http://schemas.openxmlformats.org/officeDocument/2006/relationships/hyperlink" Target="https://thefinancialdiet.com/podcast/" TargetMode="External"/><Relationship Id="rId9" Type="http://schemas.openxmlformats.org/officeDocument/2006/relationships/hyperlink" Target="https://www.bundesbank.de/de/service/mediathek/planning-with-money-876090"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8" Type="http://schemas.openxmlformats.org/officeDocument/2006/relationships/hyperlink" Target="https://hermoney.com/earn/budgeting-tips-for-your-40s-and-50s/" TargetMode="External"/><Relationship Id="rId3" Type="http://schemas.openxmlformats.org/officeDocument/2006/relationships/hyperlink" Target="https://open.spotify.com/show/4YAPCekRk9MiABPqmsFOn6" TargetMode="External"/><Relationship Id="rId7" Type="http://schemas.openxmlformats.org/officeDocument/2006/relationships/hyperlink" Target="https://www.moneysavingexpert.com/banking/budget-planning/" TargetMode="External"/><Relationship Id="rId2" Type="http://schemas.openxmlformats.org/officeDocument/2006/relationships/hyperlink" Target="https://www.ft.com/money-clinic-with-claer-barrett" TargetMode="External"/><Relationship Id="rId1" Type="http://schemas.openxmlformats.org/officeDocument/2006/relationships/slideLayout" Target="../slideLayouts/slideLayout9.xml"/><Relationship Id="rId6" Type="http://schemas.openxmlformats.org/officeDocument/2006/relationships/hyperlink" Target="https://www.youtube.com/watch?v=EHDJ_Wx2ZCE" TargetMode="External"/><Relationship Id="rId5" Type="http://schemas.openxmlformats.org/officeDocument/2006/relationships/hyperlink" Target="https://www.youtube.com/watch?v=Hbnn52Bch_c" TargetMode="External"/><Relationship Id="rId4" Type="http://schemas.openxmlformats.org/officeDocument/2006/relationships/hyperlink" Target="https://www.moneysavingexpert.com/site/listen-to--the-martin-lewis-podcast-/"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8" Type="http://schemas.openxmlformats.org/officeDocument/2006/relationships/hyperlink" Target="https://open.spotify.com/show/4YAPCekRk9MiABPqmsFOn6" TargetMode="External"/><Relationship Id="rId3" Type="http://schemas.openxmlformats.org/officeDocument/2006/relationships/hyperlink" Target="https://www.ncoa.org/article/how-to-budget-your-money-a-guide-for-older-adults/" TargetMode="External"/><Relationship Id="rId7" Type="http://schemas.openxmlformats.org/officeDocument/2006/relationships/hyperlink" Target="https://www.ft.com/money-clinic-with-claer-barrett" TargetMode="External"/><Relationship Id="rId2" Type="http://schemas.openxmlformats.org/officeDocument/2006/relationships/hyperlink" Target="https://www.ncoa.org/older-adults/money/management/budgeting/" TargetMode="External"/><Relationship Id="rId1" Type="http://schemas.openxmlformats.org/officeDocument/2006/relationships/slideLayout" Target="../slideLayouts/slideLayout10.xml"/><Relationship Id="rId6" Type="http://schemas.openxmlformats.org/officeDocument/2006/relationships/hyperlink" Target="https://www.youtube.com/watch?v=XgF42Jb8jxo" TargetMode="External"/><Relationship Id="rId5" Type="http://schemas.openxmlformats.org/officeDocument/2006/relationships/hyperlink" Target="https://www.youtube.com/watch?v=9z1lnXbEvaE" TargetMode="External"/><Relationship Id="rId4" Type="http://schemas.openxmlformats.org/officeDocument/2006/relationships/hyperlink" Target="https://www.aarp.org/money/personal-finance/home-budget-calculator/"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7.svg"/><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hyperlink" Target="http://www.fempower.finance/" TargetMode="External"/><Relationship Id="rId5" Type="http://schemas.openxmlformats.org/officeDocument/2006/relationships/hyperlink" Target="https://www.facebook.com/people/Fempower-EU/61574066871487/?sk=about" TargetMode="External"/><Relationship Id="rId4" Type="http://schemas.openxmlformats.org/officeDocument/2006/relationships/hyperlink" Target="https://www.instagram.com/fempower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2CB23-6D47-4FCD-395A-11143B7CCC9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BCCEA4B-2AC3-7B7A-EDE4-A6DE3D01A131}"/>
              </a:ext>
            </a:extLst>
          </p:cNvPr>
          <p:cNvSpPr>
            <a:spLocks noGrp="1"/>
          </p:cNvSpPr>
          <p:nvPr>
            <p:ph type="body" sz="quarter" idx="30"/>
          </p:nvPr>
        </p:nvSpPr>
        <p:spPr>
          <a:xfrm>
            <a:off x="3272589" y="9212061"/>
            <a:ext cx="4287087" cy="536162"/>
          </a:xfrm>
          <a:solidFill>
            <a:srgbClr val="4763AE"/>
          </a:solidFill>
        </p:spPr>
        <p:txBody>
          <a:bodyPr/>
          <a:lstStyle/>
          <a:p>
            <a:pPr marL="0" indent="0" algn="ctr">
              <a:buNone/>
            </a:pPr>
            <a:r>
              <a:rPr lang="en-US" sz="2400" b="1" dirty="0">
                <a:solidFill>
                  <a:schemeClr val="bg1"/>
                </a:solidFill>
              </a:rPr>
              <a:t>www.fempower.finance</a:t>
            </a:r>
          </a:p>
        </p:txBody>
      </p:sp>
      <p:pic>
        <p:nvPicPr>
          <p:cNvPr id="13" name="Picture Placeholder 12">
            <a:extLst>
              <a:ext uri="{FF2B5EF4-FFF2-40B4-BE49-F238E27FC236}">
                <a16:creationId xmlns:a16="http://schemas.microsoft.com/office/drawing/2014/main" id="{72645734-308A-1316-60FD-BADE9601FA1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08" t="-4443" r="-208" b="24305"/>
          <a:stretch>
            <a:fillRect/>
          </a:stretch>
        </p:blipFill>
        <p:spPr>
          <a:xfrm>
            <a:off x="-1" y="0"/>
            <a:ext cx="7559675" cy="9089571"/>
          </a:xfrm>
        </p:spPr>
      </p:pic>
      <p:sp>
        <p:nvSpPr>
          <p:cNvPr id="5" name="Rectangle 4">
            <a:extLst>
              <a:ext uri="{FF2B5EF4-FFF2-40B4-BE49-F238E27FC236}">
                <a16:creationId xmlns:a16="http://schemas.microsoft.com/office/drawing/2014/main" id="{136040F1-8287-F204-3A74-3A703811F07E}"/>
              </a:ext>
            </a:extLst>
          </p:cNvPr>
          <p:cNvSpPr/>
          <p:nvPr/>
        </p:nvSpPr>
        <p:spPr>
          <a:xfrm>
            <a:off x="-2" y="6122864"/>
            <a:ext cx="6864351" cy="17543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7" name="TextBox 6">
            <a:extLst>
              <a:ext uri="{FF2B5EF4-FFF2-40B4-BE49-F238E27FC236}">
                <a16:creationId xmlns:a16="http://schemas.microsoft.com/office/drawing/2014/main" id="{154433F2-9E14-77B3-7906-8B930D3CF864}"/>
              </a:ext>
            </a:extLst>
          </p:cNvPr>
          <p:cNvSpPr txBox="1"/>
          <p:nvPr/>
        </p:nvSpPr>
        <p:spPr>
          <a:xfrm>
            <a:off x="121146" y="6175162"/>
            <a:ext cx="6934334" cy="1754326"/>
          </a:xfrm>
          <a:prstGeom prst="rect">
            <a:avLst/>
          </a:prstGeom>
          <a:noFill/>
        </p:spPr>
        <p:txBody>
          <a:bodyPr wrap="none" rtlCol="0">
            <a:spAutoFit/>
          </a:bodyPr>
          <a:lstStyle/>
          <a:p>
            <a:r>
              <a:rPr lang="en-US" sz="3600" b="1" spc="324" dirty="0">
                <a:solidFill>
                  <a:srgbClr val="F16024"/>
                </a:solidFill>
                <a:latin typeface="Calibri" panose="020F0502020204030204" pitchFamily="34" charset="0"/>
                <a:cs typeface="Calibri" panose="020F0502020204030204" pitchFamily="34" charset="0"/>
              </a:rPr>
              <a:t>MONEY IN EVERYDAY LIFE:</a:t>
            </a:r>
            <a:br>
              <a:rPr lang="en-US" sz="3600" b="1" spc="324" dirty="0">
                <a:solidFill>
                  <a:srgbClr val="F16024"/>
                </a:solidFill>
                <a:latin typeface="Calibri" panose="020F0502020204030204" pitchFamily="34" charset="0"/>
                <a:cs typeface="Calibri" panose="020F0502020204030204" pitchFamily="34" charset="0"/>
              </a:rPr>
            </a:br>
            <a:r>
              <a:rPr lang="en-US" sz="3600" b="1" spc="324" dirty="0">
                <a:solidFill>
                  <a:srgbClr val="F16024"/>
                </a:solidFill>
                <a:latin typeface="Calibri" panose="020F0502020204030204" pitchFamily="34" charset="0"/>
                <a:cs typeface="Calibri" panose="020F0502020204030204" pitchFamily="34" charset="0"/>
              </a:rPr>
              <a:t>BUDGETING AND MANAGING </a:t>
            </a:r>
            <a:br>
              <a:rPr lang="en-US" sz="3600" b="1" spc="324" dirty="0">
                <a:solidFill>
                  <a:srgbClr val="F16024"/>
                </a:solidFill>
                <a:latin typeface="Calibri" panose="020F0502020204030204" pitchFamily="34" charset="0"/>
                <a:cs typeface="Calibri" panose="020F0502020204030204" pitchFamily="34" charset="0"/>
              </a:rPr>
            </a:br>
            <a:r>
              <a:rPr lang="en-US" sz="3600" b="1" spc="324" dirty="0">
                <a:solidFill>
                  <a:srgbClr val="F16024"/>
                </a:solidFill>
                <a:latin typeface="Calibri" panose="020F0502020204030204" pitchFamily="34" charset="0"/>
                <a:cs typeface="Calibri" panose="020F0502020204030204" pitchFamily="34" charset="0"/>
              </a:rPr>
              <a:t>FINANCES</a:t>
            </a:r>
          </a:p>
        </p:txBody>
      </p:sp>
      <p:sp>
        <p:nvSpPr>
          <p:cNvPr id="9" name="Graphic 14">
            <a:extLst>
              <a:ext uri="{FF2B5EF4-FFF2-40B4-BE49-F238E27FC236}">
                <a16:creationId xmlns:a16="http://schemas.microsoft.com/office/drawing/2014/main" id="{0CB42159-21B4-7765-55A0-D5397C1B1DC6}"/>
              </a:ext>
            </a:extLst>
          </p:cNvPr>
          <p:cNvSpPr>
            <a:spLocks noChangeAspect="1"/>
          </p:cNvSpPr>
          <p:nvPr/>
        </p:nvSpPr>
        <p:spPr>
          <a:xfrm rot="5400000">
            <a:off x="2899907" y="-2915615"/>
            <a:ext cx="1728771" cy="75600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pic>
        <p:nvPicPr>
          <p:cNvPr id="12" name="Picture 11">
            <a:extLst>
              <a:ext uri="{FF2B5EF4-FFF2-40B4-BE49-F238E27FC236}">
                <a16:creationId xmlns:a16="http://schemas.microsoft.com/office/drawing/2014/main" id="{A66AF9B9-23D4-E8BE-116D-DEB0C72A5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561" y="7730671"/>
            <a:ext cx="4521200" cy="1358900"/>
          </a:xfrm>
          <a:prstGeom prst="rect">
            <a:avLst/>
          </a:prstGeom>
        </p:spPr>
      </p:pic>
      <p:grpSp>
        <p:nvGrpSpPr>
          <p:cNvPr id="2" name="Gruppieren 1">
            <a:extLst>
              <a:ext uri="{FF2B5EF4-FFF2-40B4-BE49-F238E27FC236}">
                <a16:creationId xmlns:a16="http://schemas.microsoft.com/office/drawing/2014/main" id="{7C6D5C53-B9BC-2010-6544-D0AF637C90F5}"/>
              </a:ext>
            </a:extLst>
          </p:cNvPr>
          <p:cNvGrpSpPr/>
          <p:nvPr/>
        </p:nvGrpSpPr>
        <p:grpSpPr>
          <a:xfrm>
            <a:off x="3272589" y="10035740"/>
            <a:ext cx="4146306" cy="369332"/>
            <a:chOff x="3272589" y="10035740"/>
            <a:chExt cx="4146306" cy="369332"/>
          </a:xfrm>
        </p:grpSpPr>
        <p:pic>
          <p:nvPicPr>
            <p:cNvPr id="4" name="Picture 9">
              <a:extLst>
                <a:ext uri="{FF2B5EF4-FFF2-40B4-BE49-F238E27FC236}">
                  <a16:creationId xmlns:a16="http://schemas.microsoft.com/office/drawing/2014/main" id="{07FB3FB3-373B-FAF7-3B76-7AF9B28E47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2589" y="10060917"/>
              <a:ext cx="788543" cy="318773"/>
            </a:xfrm>
            <a:prstGeom prst="rect">
              <a:avLst/>
            </a:prstGeom>
          </p:spPr>
        </p:pic>
        <p:sp>
          <p:nvSpPr>
            <p:cNvPr id="6" name="TextBox 1">
              <a:extLst>
                <a:ext uri="{FF2B5EF4-FFF2-40B4-BE49-F238E27FC236}">
                  <a16:creationId xmlns:a16="http://schemas.microsoft.com/office/drawing/2014/main" id="{204BABE0-BC1C-EA58-B5B4-0D2D311299BD}"/>
                </a:ext>
              </a:extLst>
            </p:cNvPr>
            <p:cNvSpPr txBox="1"/>
            <p:nvPr/>
          </p:nvSpPr>
          <p:spPr>
            <a:xfrm>
              <a:off x="4057536" y="10035740"/>
              <a:ext cx="3361359" cy="369332"/>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600" b="0" i="0" u="none" strike="noStrike" dirty="0">
                  <a:solidFill>
                    <a:srgbClr val="10153D"/>
                  </a:solidFill>
                  <a:effectLst/>
                  <a:latin typeface="Calibri" panose="020F0502020204030204" pitchFamily="34" charset="0"/>
                  <a:cs typeface="Calibri" panose="020F0502020204030204" pitchFamily="34" charset="0"/>
                </a:rPr>
                <a:t>This publication is licensed under a Creative Commons Attribution-Non Commercial-</a:t>
              </a:r>
              <a:r>
                <a:rPr lang="en-US" sz="600" b="0" i="0" u="none" strike="noStrike" dirty="0" err="1">
                  <a:solidFill>
                    <a:srgbClr val="10153D"/>
                  </a:solidFill>
                  <a:effectLst/>
                  <a:latin typeface="Calibri" panose="020F0502020204030204" pitchFamily="34" charset="0"/>
                  <a:cs typeface="Calibri" panose="020F0502020204030204" pitchFamily="34" charset="0"/>
                </a:rPr>
                <a:t>ShareAlike</a:t>
              </a:r>
              <a:r>
                <a:rPr lang="en-US" sz="600" b="0" i="0" u="none" strike="noStrike" dirty="0">
                  <a:solidFill>
                    <a:srgbClr val="10153D"/>
                  </a:solidFill>
                  <a:effectLst/>
                  <a:latin typeface="Calibri" panose="020F0502020204030204" pitchFamily="34" charset="0"/>
                  <a:cs typeface="Calibri" panose="020F0502020204030204" pitchFamily="34" charset="0"/>
                </a:rPr>
                <a:t> 4.0 </a:t>
              </a:r>
            </a:p>
            <a:p>
              <a:pPr marL="0" marR="0" lvl="0" indent="0" algn="just" defTabSz="457200" rtl="0" eaLnBrk="1" fontAlgn="auto" latinLnBrk="0" hangingPunct="1">
                <a:lnSpc>
                  <a:spcPct val="100000"/>
                </a:lnSpc>
                <a:spcBef>
                  <a:spcPts val="0"/>
                </a:spcBef>
                <a:spcAft>
                  <a:spcPts val="0"/>
                </a:spcAft>
                <a:buClrTx/>
                <a:buSzTx/>
                <a:buFontTx/>
                <a:buNone/>
                <a:tabLst/>
                <a:defRPr/>
              </a:pPr>
              <a:r>
                <a:rPr lang="en-US" sz="600" b="0" i="0" u="none" strike="noStrike" dirty="0">
                  <a:solidFill>
                    <a:srgbClr val="10153D"/>
                  </a:solidFill>
                  <a:effectLst/>
                  <a:latin typeface="Calibri" panose="020F0502020204030204" pitchFamily="34" charset="0"/>
                  <a:cs typeface="Calibri" panose="020F0502020204030204" pitchFamily="34" charset="0"/>
                </a:rPr>
                <a:t>International (CC BY-NC-SA 4.0) </a:t>
              </a:r>
              <a:r>
                <a:rPr lang="en-US" sz="600" b="0" i="0" u="none" strike="noStrike" dirty="0" err="1">
                  <a:solidFill>
                    <a:srgbClr val="10153D"/>
                  </a:solidFill>
                  <a:effectLst/>
                  <a:latin typeface="Calibri" panose="020F0502020204030204" pitchFamily="34" charset="0"/>
                  <a:cs typeface="Calibri" panose="020F0502020204030204" pitchFamily="34" charset="0"/>
                </a:rPr>
                <a:t>Licence</a:t>
              </a:r>
              <a:r>
                <a:rPr lang="en-US" sz="600" b="0" i="0" u="none" strike="noStrike" dirty="0">
                  <a:solidFill>
                    <a:srgbClr val="10153D"/>
                  </a:solidFill>
                  <a:effectLst/>
                  <a:latin typeface="Calibri" panose="020F0502020204030204" pitchFamily="34" charset="0"/>
                  <a:cs typeface="Calibri" panose="020F0502020204030204" pitchFamily="34" charset="0"/>
                </a:rPr>
                <a:t> with exception of </a:t>
              </a:r>
              <a:r>
                <a:rPr lang="en-US" sz="600" dirty="0">
                  <a:solidFill>
                    <a:srgbClr val="10153D"/>
                  </a:solidFill>
                  <a:latin typeface="Calibri" panose="020F0502020204030204" pitchFamily="34" charset="0"/>
                  <a:cs typeface="Calibri" panose="020F0502020204030204" pitchFamily="34" charset="0"/>
                </a:rPr>
                <a:t>all </a:t>
              </a:r>
              <a:r>
                <a:rPr lang="en-US" sz="600" b="0" i="0" u="none" strike="noStrike" dirty="0">
                  <a:solidFill>
                    <a:srgbClr val="10153D"/>
                  </a:solidFill>
                  <a:effectLst/>
                  <a:latin typeface="Calibri" panose="020F0502020204030204" pitchFamily="34" charset="0"/>
                  <a:cs typeface="Calibri" panose="020F0502020204030204" pitchFamily="34" charset="0"/>
                </a:rPr>
                <a:t>logos and any material in this document where noted.</a:t>
              </a:r>
            </a:p>
          </p:txBody>
        </p:sp>
      </p:grpSp>
    </p:spTree>
    <p:extLst>
      <p:ext uri="{BB962C8B-B14F-4D97-AF65-F5344CB8AC3E}">
        <p14:creationId xmlns:p14="http://schemas.microsoft.com/office/powerpoint/2010/main" val="443991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2D3B7F-940B-5D8A-E5B0-47A74A67B929}"/>
              </a:ext>
            </a:extLst>
          </p:cNvPr>
          <p:cNvSpPr>
            <a:spLocks noGrp="1"/>
          </p:cNvSpPr>
          <p:nvPr>
            <p:ph type="body" sz="quarter" idx="64"/>
          </p:nvPr>
        </p:nvSpPr>
        <p:spPr>
          <a:xfrm>
            <a:off x="355600" y="2187388"/>
            <a:ext cx="6312254" cy="7341588"/>
          </a:xfrm>
        </p:spPr>
        <p:txBody>
          <a:bodyPr numCol="2"/>
          <a:lstStyle/>
          <a:p>
            <a:pPr>
              <a:buClr>
                <a:srgbClr val="D38CBC"/>
              </a:buClr>
            </a:pPr>
            <a:r>
              <a:rPr lang="en-GB" b="1" dirty="0"/>
              <a:t>This resource has been developed within the context of the Erasmus+ project </a:t>
            </a:r>
            <a:r>
              <a:rPr lang="en-GB" b="1" i="1" dirty="0"/>
              <a:t>“FEMpower in Finance: Upskilling women in sustainable financial literacy to raise their confidence and counter the threat of old age poverty.”</a:t>
            </a:r>
            <a:endParaRPr lang="en-IE" b="1" dirty="0"/>
          </a:p>
          <a:p>
            <a:pPr>
              <a:buClr>
                <a:srgbClr val="D38CBC"/>
              </a:buClr>
            </a:pPr>
            <a:endParaRPr lang="en-US" b="1" dirty="0"/>
          </a:p>
          <a:p>
            <a:pPr algn="just">
              <a:buClr>
                <a:srgbClr val="D38CBC"/>
              </a:buClr>
            </a:pPr>
            <a:r>
              <a:rPr lang="en-GB" dirty="0"/>
              <a:t>The information, explanations, calculations, examples, and any related materials provided through this resource are intended </a:t>
            </a:r>
            <a:r>
              <a:rPr lang="en-GB" b="1" dirty="0"/>
              <a:t>exclusively for educational and informational purposes</a:t>
            </a:r>
            <a:r>
              <a:rPr lang="en-GB" dirty="0"/>
              <a:t>. They are designed to support learning activities in financial literacy. They do </a:t>
            </a:r>
            <a:r>
              <a:rPr lang="en-GB" b="1" dirty="0"/>
              <a:t>not</a:t>
            </a:r>
            <a:r>
              <a:rPr lang="en-GB" dirty="0"/>
              <a:t> constitute financial, investment, legal, tax, accounting, or any other professional advice.</a:t>
            </a:r>
            <a:endParaRPr lang="en-IE" dirty="0"/>
          </a:p>
          <a:p>
            <a:pPr>
              <a:buClr>
                <a:srgbClr val="D38CBC"/>
              </a:buClr>
            </a:pPr>
            <a:endParaRPr lang="en-US" dirty="0"/>
          </a:p>
          <a:p>
            <a:pPr>
              <a:buClr>
                <a:srgbClr val="D38CBC"/>
              </a:buClr>
            </a:pPr>
            <a:r>
              <a:rPr lang="en-US" b="1" dirty="0"/>
              <a:t>No Financial or Investment Advice</a:t>
            </a:r>
          </a:p>
          <a:p>
            <a:pPr algn="just">
              <a:buClr>
                <a:srgbClr val="D38CBC"/>
              </a:buClr>
            </a:pPr>
            <a:r>
              <a:rPr lang="en-GB" dirty="0"/>
              <a:t>Nothing in the resources provided by the project should be interpreted as a recommendation to buy, sell, hold, or otherwise transact in any financial product, nor as guidance on any individual investment / financial strategy. Users should seek independent advice from qualified professionals before making financial decisions.</a:t>
            </a:r>
          </a:p>
          <a:p>
            <a:pPr>
              <a:buClr>
                <a:srgbClr val="D38CBC"/>
              </a:buClr>
            </a:pPr>
            <a:endParaRPr lang="en-US" b="1" dirty="0"/>
          </a:p>
          <a:p>
            <a:pPr>
              <a:buClr>
                <a:srgbClr val="D38CBC"/>
              </a:buClr>
            </a:pPr>
            <a:r>
              <a:rPr lang="en-GB" b="1" dirty="0"/>
              <a:t>No guarantee of accuracy or suitability</a:t>
            </a:r>
            <a:br>
              <a:rPr lang="en-GB" dirty="0"/>
            </a:br>
            <a:r>
              <a:rPr lang="en-GB" dirty="0"/>
              <a:t>While reasonable efforts have been made to ensure that our resources are coherent and usable, the project partners and authors provide them “as is” and make </a:t>
            </a:r>
            <a:r>
              <a:rPr lang="en-GB" b="1" dirty="0"/>
              <a:t>no representations or warranties</a:t>
            </a:r>
            <a:r>
              <a:rPr lang="en-GB" dirty="0"/>
              <a:t> (express or implied) regarding completeness, correctness, timeliness, fitness for a particular purpose, or outcomes achieved through their use. Financial results and projections may vary significantly depending on personal circumstances, assumptions, market developments, and user inputs.</a:t>
            </a:r>
          </a:p>
          <a:p>
            <a:pPr>
              <a:buClr>
                <a:srgbClr val="D38CBC"/>
              </a:buClr>
            </a:pPr>
            <a:endParaRPr lang="en-IE" dirty="0"/>
          </a:p>
          <a:p>
            <a:r>
              <a:rPr lang="en-GB" b="1" dirty="0"/>
              <a:t>User responsibility for inputs and outcomes in templates</a:t>
            </a:r>
            <a:br>
              <a:rPr lang="en-GB" dirty="0"/>
            </a:br>
            <a:r>
              <a:rPr lang="en-GB" dirty="0"/>
              <a:t>Users are solely responsible for </a:t>
            </a:r>
            <a:endParaRPr lang="en-IE" dirty="0"/>
          </a:p>
          <a:p>
            <a:pPr marL="285750" lvl="0" indent="-285750">
              <a:buFont typeface="+mj-lt"/>
              <a:buAutoNum type="romanLcPeriod"/>
            </a:pPr>
            <a:r>
              <a:rPr lang="en-GB" dirty="0"/>
              <a:t>the accuracy of all data they enter, </a:t>
            </a:r>
            <a:endParaRPr lang="en-IE" dirty="0"/>
          </a:p>
          <a:p>
            <a:pPr marL="285750" lvl="0" indent="-285750">
              <a:buFont typeface="+mj-lt"/>
              <a:buAutoNum type="romanLcPeriod"/>
            </a:pPr>
            <a:r>
              <a:rPr lang="en-GB" dirty="0"/>
              <a:t>the assumptions they apply, and </a:t>
            </a:r>
            <a:endParaRPr lang="en-IE" dirty="0"/>
          </a:p>
          <a:p>
            <a:pPr marL="285750" lvl="0" indent="-285750">
              <a:buFont typeface="+mj-lt"/>
              <a:buAutoNum type="romanLcPeriod"/>
            </a:pPr>
            <a:r>
              <a:rPr lang="en-GB" dirty="0"/>
              <a:t>any actions they take based on outputs generated by the resources provided. Any figures shown are indicative only and may be affected by rounding, methodology choices, or spreadsheet software settings.</a:t>
            </a:r>
            <a:r>
              <a:rPr lang="en-GB" b="1" dirty="0"/>
              <a:t> </a:t>
            </a:r>
          </a:p>
          <a:p>
            <a:pPr lvl="0"/>
            <a:endParaRPr lang="en-IE" dirty="0"/>
          </a:p>
          <a:p>
            <a:r>
              <a:rPr lang="en-GB" b="1" dirty="0"/>
              <a:t>Limitation of liability</a:t>
            </a:r>
            <a:br>
              <a:rPr lang="en-GB" dirty="0"/>
            </a:br>
            <a:r>
              <a:rPr lang="en-GB" dirty="0"/>
              <a:t>To the fullest extent permitted by applicable law, the project partners, authors, and associated organisations shall not be liable for any direct or indirect loss or damage (including financial loss, lost profits, or consequential damages) arising from the use of, inability to use, or reliance on the resources of the project.</a:t>
            </a:r>
            <a:endParaRPr lang="en-IE" dirty="0"/>
          </a:p>
          <a:p>
            <a:r>
              <a:rPr lang="en-GB" b="1" dirty="0"/>
              <a:t> </a:t>
            </a:r>
            <a:endParaRPr lang="en-IE" dirty="0"/>
          </a:p>
          <a:p>
            <a:r>
              <a:rPr lang="en-GB" b="1" dirty="0"/>
              <a:t>Third-party sources and links</a:t>
            </a:r>
            <a:br>
              <a:rPr lang="en-GB" dirty="0"/>
            </a:br>
            <a:r>
              <a:rPr lang="en-GB" dirty="0"/>
              <a:t>Where resources reference external sources, tools, or links, these are provided for convenience and learning. The project partners do not control such third-party content and do not endorse or accept responsibility for it.</a:t>
            </a:r>
            <a:endParaRPr lang="en-IE" dirty="0"/>
          </a:p>
          <a:p>
            <a:pPr>
              <a:buClr>
                <a:srgbClr val="D38CBC"/>
              </a:buClr>
            </a:pPr>
            <a:endParaRPr lang="en-US" dirty="0"/>
          </a:p>
          <a:p>
            <a:r>
              <a:rPr lang="en-GB" b="1" dirty="0"/>
              <a:t>Erasmus+ context and responsibility statement.</a:t>
            </a:r>
            <a:br>
              <a:rPr lang="en-GB" dirty="0"/>
            </a:br>
            <a:r>
              <a:rPr lang="en-GB" dirty="0"/>
              <a:t>This resource is produced for learning purposes in the framework of the FEMpower in Finance project. The views expressed in this template are those of the authors and do not necessarily reflect the official position of the European Union or any National Agency; neither the European Union nor the granting authority may be held responsible for any use made of the information contained herein.”</a:t>
            </a:r>
            <a:endParaRPr lang="en-IE" dirty="0"/>
          </a:p>
          <a:p>
            <a:pPr>
              <a:buClr>
                <a:srgbClr val="D38CBC"/>
              </a:buClr>
            </a:pPr>
            <a:endParaRPr lang="en-US" dirty="0"/>
          </a:p>
          <a:p>
            <a:pPr>
              <a:buClr>
                <a:srgbClr val="D38CBC"/>
              </a:buClr>
            </a:pPr>
            <a:r>
              <a:rPr lang="en-US" sz="1400" b="1" dirty="0">
                <a:solidFill>
                  <a:srgbClr val="F16024"/>
                </a:solidFill>
              </a:rPr>
              <a:t>Content Developers </a:t>
            </a:r>
          </a:p>
          <a:p>
            <a:pPr>
              <a:buClr>
                <a:srgbClr val="D38CBC"/>
              </a:buClr>
            </a:pPr>
            <a:r>
              <a:rPr lang="en-US" dirty="0"/>
              <a:t>The FEMpower in Finance Project consortium</a:t>
            </a:r>
          </a:p>
          <a:p>
            <a:pPr>
              <a:buClr>
                <a:srgbClr val="D38CBC"/>
              </a:buClr>
            </a:pPr>
            <a:r>
              <a:rPr lang="en-US" dirty="0"/>
              <a:t>(2026-2022) is a joint project by</a:t>
            </a:r>
          </a:p>
          <a:p>
            <a:pPr marL="171450" indent="-171450">
              <a:buClr>
                <a:srgbClr val="D38CBC"/>
              </a:buClr>
              <a:buFont typeface="Arial" panose="020B0604020202020204" pitchFamily="34" charset="0"/>
              <a:buChar char="•"/>
            </a:pPr>
            <a:r>
              <a:rPr lang="en-US" dirty="0" err="1">
                <a:hlinkClick r:id="rId2"/>
              </a:rPr>
              <a:t>Tvw</a:t>
            </a:r>
            <a:r>
              <a:rPr lang="en-US" dirty="0">
                <a:hlinkClick r:id="rId2"/>
              </a:rPr>
              <a:t> GmbH - </a:t>
            </a:r>
            <a:r>
              <a:rPr lang="en-US" dirty="0"/>
              <a:t>Germany</a:t>
            </a:r>
          </a:p>
          <a:p>
            <a:pPr marL="171450" indent="-171450">
              <a:buClr>
                <a:srgbClr val="D38CBC"/>
              </a:buClr>
              <a:buFont typeface="Arial" panose="020B0604020202020204" pitchFamily="34" charset="0"/>
              <a:buChar char="•"/>
            </a:pPr>
            <a:r>
              <a:rPr lang="en-US" dirty="0">
                <a:hlinkClick r:id="rId3"/>
              </a:rPr>
              <a:t>UCLAN Cyprus Limited</a:t>
            </a:r>
            <a:r>
              <a:rPr lang="en-US" dirty="0"/>
              <a:t> - Cyprus</a:t>
            </a:r>
          </a:p>
          <a:p>
            <a:pPr marL="171450" indent="-171450">
              <a:buClr>
                <a:srgbClr val="D38CBC"/>
              </a:buClr>
              <a:buFont typeface="Arial" panose="020B0604020202020204" pitchFamily="34" charset="0"/>
              <a:buChar char="•"/>
            </a:pPr>
            <a:r>
              <a:rPr lang="en-US" dirty="0">
                <a:hlinkClick r:id="rId4"/>
              </a:rPr>
              <a:t>Momentum Educate and Innovate</a:t>
            </a:r>
            <a:r>
              <a:rPr lang="en-US" dirty="0"/>
              <a:t> - Ireland</a:t>
            </a:r>
          </a:p>
          <a:p>
            <a:pPr marL="171450" indent="-171450">
              <a:buClr>
                <a:srgbClr val="D38CBC"/>
              </a:buClr>
              <a:buFont typeface="Arial" panose="020B0604020202020204" pitchFamily="34" charset="0"/>
              <a:buChar char="•"/>
            </a:pPr>
            <a:r>
              <a:rPr lang="en-US" dirty="0">
                <a:hlinkClick r:id="rId5"/>
              </a:rPr>
              <a:t>The Hub Nicosia</a:t>
            </a:r>
            <a:r>
              <a:rPr lang="en-US" dirty="0"/>
              <a:t> - Cyprus</a:t>
            </a:r>
          </a:p>
          <a:p>
            <a:pPr marL="171450" indent="-171450">
              <a:buClr>
                <a:srgbClr val="D38CBC"/>
              </a:buClr>
              <a:buFont typeface="Arial" panose="020B0604020202020204" pitchFamily="34" charset="0"/>
              <a:buChar char="•"/>
            </a:pPr>
            <a:r>
              <a:rPr lang="en-GB" dirty="0" err="1">
                <a:hlinkClick r:id="rId6"/>
              </a:rPr>
              <a:t>Stichting</a:t>
            </a:r>
            <a:r>
              <a:rPr lang="en-GB" dirty="0">
                <a:hlinkClick r:id="rId6"/>
              </a:rPr>
              <a:t> Go Woman Alliance Europe </a:t>
            </a:r>
            <a:r>
              <a:rPr lang="en-GB" dirty="0"/>
              <a:t>– Netherlands</a:t>
            </a:r>
          </a:p>
          <a:p>
            <a:pPr marL="171450" indent="-171450">
              <a:buClr>
                <a:srgbClr val="D38CBC"/>
              </a:buClr>
              <a:buFont typeface="Arial" panose="020B0604020202020204" pitchFamily="34" charset="0"/>
              <a:buChar char="•"/>
            </a:pPr>
            <a:endParaRPr lang="en-GB" dirty="0"/>
          </a:p>
          <a:p>
            <a:pPr>
              <a:buClr>
                <a:srgbClr val="D38CBC"/>
              </a:buClr>
            </a:pPr>
            <a:r>
              <a:rPr lang="en-GB" b="1" dirty="0"/>
              <a:t>Publication date: May 2026</a:t>
            </a:r>
            <a:endParaRPr lang="en-US" b="1" dirty="0"/>
          </a:p>
          <a:p>
            <a:pPr>
              <a:buClr>
                <a:srgbClr val="D38CBC"/>
              </a:buClr>
            </a:pPr>
            <a:endParaRPr lang="en-US" dirty="0"/>
          </a:p>
        </p:txBody>
      </p:sp>
      <p:sp>
        <p:nvSpPr>
          <p:cNvPr id="11" name="Freeform 10">
            <a:extLst>
              <a:ext uri="{FF2B5EF4-FFF2-40B4-BE49-F238E27FC236}">
                <a16:creationId xmlns:a16="http://schemas.microsoft.com/office/drawing/2014/main" id="{A7EABC44-49C3-314F-AB02-32D8344F1CA4}"/>
              </a:ext>
            </a:extLst>
          </p:cNvPr>
          <p:cNvSpPr/>
          <p:nvPr/>
        </p:nvSpPr>
        <p:spPr>
          <a:xfrm>
            <a:off x="0" y="436148"/>
            <a:ext cx="6544235" cy="1634699"/>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en-US" dirty="0"/>
          </a:p>
        </p:txBody>
      </p:sp>
      <p:sp>
        <p:nvSpPr>
          <p:cNvPr id="12" name="Graphic 14">
            <a:extLst>
              <a:ext uri="{FF2B5EF4-FFF2-40B4-BE49-F238E27FC236}">
                <a16:creationId xmlns:a16="http://schemas.microsoft.com/office/drawing/2014/main" id="{D8A34AF7-789A-E00C-BCC2-964D01ED7414}"/>
              </a:ext>
            </a:extLst>
          </p:cNvPr>
          <p:cNvSpPr>
            <a:spLocks noChangeAspect="1"/>
          </p:cNvSpPr>
          <p:nvPr/>
        </p:nvSpPr>
        <p:spPr>
          <a:xfrm rot="10800000">
            <a:off x="6245557" y="340660"/>
            <a:ext cx="422297" cy="1846728"/>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13" name="Rectangle 12">
            <a:extLst>
              <a:ext uri="{FF2B5EF4-FFF2-40B4-BE49-F238E27FC236}">
                <a16:creationId xmlns:a16="http://schemas.microsoft.com/office/drawing/2014/main" id="{F4FFAE87-BCDE-FC19-D7A2-CA844355DB04}"/>
              </a:ext>
            </a:extLst>
          </p:cNvPr>
          <p:cNvSpPr/>
          <p:nvPr/>
        </p:nvSpPr>
        <p:spPr>
          <a:xfrm>
            <a:off x="0" y="1281953"/>
            <a:ext cx="5778500" cy="5378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4" name="TextBox 13">
            <a:extLst>
              <a:ext uri="{FF2B5EF4-FFF2-40B4-BE49-F238E27FC236}">
                <a16:creationId xmlns:a16="http://schemas.microsoft.com/office/drawing/2014/main" id="{D8A2C9F0-BC07-3BE5-CF29-7735612A73B6}"/>
              </a:ext>
            </a:extLst>
          </p:cNvPr>
          <p:cNvSpPr txBox="1"/>
          <p:nvPr/>
        </p:nvSpPr>
        <p:spPr>
          <a:xfrm>
            <a:off x="87521" y="1236257"/>
            <a:ext cx="5603457" cy="646331"/>
          </a:xfrm>
          <a:prstGeom prst="rect">
            <a:avLst/>
          </a:prstGeom>
          <a:noFill/>
        </p:spPr>
        <p:txBody>
          <a:bodyPr wrap="none" rtlCol="0">
            <a:spAutoFit/>
          </a:bodyPr>
          <a:lstStyle/>
          <a:p>
            <a:r>
              <a:rPr lang="en-US" sz="3600" b="1" spc="324" dirty="0">
                <a:solidFill>
                  <a:srgbClr val="F16024"/>
                </a:solidFill>
                <a:latin typeface="Calibri" panose="020F0502020204030204" pitchFamily="34" charset="0"/>
                <a:cs typeface="Calibri" panose="020F0502020204030204" pitchFamily="34" charset="0"/>
              </a:rPr>
              <a:t>IMPRINT &amp; DISCLAIMER</a:t>
            </a:r>
          </a:p>
        </p:txBody>
      </p:sp>
    </p:spTree>
    <p:extLst>
      <p:ext uri="{BB962C8B-B14F-4D97-AF65-F5344CB8AC3E}">
        <p14:creationId xmlns:p14="http://schemas.microsoft.com/office/powerpoint/2010/main" val="2255955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Placeholder 111">
            <a:extLst>
              <a:ext uri="{FF2B5EF4-FFF2-40B4-BE49-F238E27FC236}">
                <a16:creationId xmlns:a16="http://schemas.microsoft.com/office/drawing/2014/main" id="{7B2BB344-E9D9-0413-F281-AAC8E3942AF4}"/>
              </a:ext>
            </a:extLst>
          </p:cNvPr>
          <p:cNvSpPr>
            <a:spLocks noGrp="1"/>
          </p:cNvSpPr>
          <p:nvPr>
            <p:ph type="body" sz="quarter" idx="53"/>
          </p:nvPr>
        </p:nvSpPr>
        <p:spPr/>
        <p:txBody>
          <a:bodyPr/>
          <a:lstStyle/>
          <a:p>
            <a:r>
              <a:rPr lang="en-US" dirty="0"/>
              <a:t>05</a:t>
            </a:r>
          </a:p>
        </p:txBody>
      </p:sp>
      <p:sp>
        <p:nvSpPr>
          <p:cNvPr id="113" name="Text Placeholder 112">
            <a:extLst>
              <a:ext uri="{FF2B5EF4-FFF2-40B4-BE49-F238E27FC236}">
                <a16:creationId xmlns:a16="http://schemas.microsoft.com/office/drawing/2014/main" id="{42B12829-D9B2-0A37-7221-E30D80EB60D9}"/>
              </a:ext>
            </a:extLst>
          </p:cNvPr>
          <p:cNvSpPr>
            <a:spLocks noGrp="1"/>
          </p:cNvSpPr>
          <p:nvPr>
            <p:ph type="body" sz="quarter" idx="54"/>
          </p:nvPr>
        </p:nvSpPr>
        <p:spPr/>
        <p:txBody>
          <a:bodyPr/>
          <a:lstStyle/>
          <a:p>
            <a:pPr>
              <a:tabLst>
                <a:tab pos="3954463" algn="l"/>
              </a:tabLst>
            </a:pPr>
            <a:r>
              <a:rPr lang="en-US" dirty="0"/>
              <a:t>Conclusion	37</a:t>
            </a:r>
          </a:p>
        </p:txBody>
      </p:sp>
      <p:sp>
        <p:nvSpPr>
          <p:cNvPr id="111" name="Text Placeholder 110">
            <a:extLst>
              <a:ext uri="{FF2B5EF4-FFF2-40B4-BE49-F238E27FC236}">
                <a16:creationId xmlns:a16="http://schemas.microsoft.com/office/drawing/2014/main" id="{54F3E4C2-C116-BF2B-7D2E-EC913C2FFF6B}"/>
              </a:ext>
            </a:extLst>
          </p:cNvPr>
          <p:cNvSpPr>
            <a:spLocks noGrp="1"/>
          </p:cNvSpPr>
          <p:nvPr>
            <p:ph type="body" sz="quarter" idx="13"/>
          </p:nvPr>
        </p:nvSpPr>
        <p:spPr/>
        <p:txBody>
          <a:bodyPr/>
          <a:lstStyle/>
          <a:p>
            <a:r>
              <a:rPr lang="en-US" dirty="0"/>
              <a:t>02</a:t>
            </a:r>
          </a:p>
        </p:txBody>
      </p:sp>
      <p:sp>
        <p:nvSpPr>
          <p:cNvPr id="115" name="Text Placeholder 114">
            <a:extLst>
              <a:ext uri="{FF2B5EF4-FFF2-40B4-BE49-F238E27FC236}">
                <a16:creationId xmlns:a16="http://schemas.microsoft.com/office/drawing/2014/main" id="{BF060FF3-3B43-74DC-B362-43FAA23A2CF7}"/>
              </a:ext>
            </a:extLst>
          </p:cNvPr>
          <p:cNvSpPr>
            <a:spLocks noGrp="1"/>
          </p:cNvSpPr>
          <p:nvPr>
            <p:ph type="body" sz="quarter" idx="57"/>
          </p:nvPr>
        </p:nvSpPr>
        <p:spPr/>
        <p:txBody>
          <a:bodyPr/>
          <a:lstStyle/>
          <a:p>
            <a:r>
              <a:rPr lang="en-US" dirty="0"/>
              <a:t>10</a:t>
            </a:r>
          </a:p>
        </p:txBody>
      </p:sp>
      <p:sp>
        <p:nvSpPr>
          <p:cNvPr id="116" name="Text Placeholder 115">
            <a:extLst>
              <a:ext uri="{FF2B5EF4-FFF2-40B4-BE49-F238E27FC236}">
                <a16:creationId xmlns:a16="http://schemas.microsoft.com/office/drawing/2014/main" id="{CC502D83-95C7-3E98-4D72-43C9C91F391D}"/>
              </a:ext>
            </a:extLst>
          </p:cNvPr>
          <p:cNvSpPr>
            <a:spLocks noGrp="1"/>
          </p:cNvSpPr>
          <p:nvPr>
            <p:ph type="body" sz="quarter" idx="58"/>
          </p:nvPr>
        </p:nvSpPr>
        <p:spPr/>
        <p:txBody>
          <a:bodyPr/>
          <a:lstStyle/>
          <a:p>
            <a:r>
              <a:rPr lang="en-US" dirty="0"/>
              <a:t>page</a:t>
            </a:r>
          </a:p>
        </p:txBody>
      </p:sp>
      <p:sp>
        <p:nvSpPr>
          <p:cNvPr id="117" name="Text Placeholder 116">
            <a:extLst>
              <a:ext uri="{FF2B5EF4-FFF2-40B4-BE49-F238E27FC236}">
                <a16:creationId xmlns:a16="http://schemas.microsoft.com/office/drawing/2014/main" id="{11C189CD-4936-9912-0ACC-7AE1EF7B86E2}"/>
              </a:ext>
            </a:extLst>
          </p:cNvPr>
          <p:cNvSpPr>
            <a:spLocks noGrp="1"/>
          </p:cNvSpPr>
          <p:nvPr>
            <p:ph type="body" sz="quarter" idx="60"/>
          </p:nvPr>
        </p:nvSpPr>
        <p:spPr/>
        <p:txBody>
          <a:bodyPr/>
          <a:lstStyle/>
          <a:p>
            <a:r>
              <a:rPr lang="en-US" dirty="0"/>
              <a:t>03</a:t>
            </a:r>
          </a:p>
        </p:txBody>
      </p:sp>
      <p:sp>
        <p:nvSpPr>
          <p:cNvPr id="118" name="Text Placeholder 117">
            <a:extLst>
              <a:ext uri="{FF2B5EF4-FFF2-40B4-BE49-F238E27FC236}">
                <a16:creationId xmlns:a16="http://schemas.microsoft.com/office/drawing/2014/main" id="{3B1DFBB6-2AEB-A132-CCA0-EC25040E3F8E}"/>
              </a:ext>
            </a:extLst>
          </p:cNvPr>
          <p:cNvSpPr>
            <a:spLocks noGrp="1"/>
          </p:cNvSpPr>
          <p:nvPr>
            <p:ph type="body" sz="quarter" idx="61"/>
          </p:nvPr>
        </p:nvSpPr>
        <p:spPr/>
        <p:txBody>
          <a:bodyPr/>
          <a:lstStyle/>
          <a:p>
            <a:r>
              <a:rPr lang="en-US" dirty="0"/>
              <a:t>20</a:t>
            </a:r>
          </a:p>
        </p:txBody>
      </p:sp>
      <p:sp>
        <p:nvSpPr>
          <p:cNvPr id="119" name="Text Placeholder 118">
            <a:extLst>
              <a:ext uri="{FF2B5EF4-FFF2-40B4-BE49-F238E27FC236}">
                <a16:creationId xmlns:a16="http://schemas.microsoft.com/office/drawing/2014/main" id="{4BC9834C-16AB-4251-F257-9C4CB83F5592}"/>
              </a:ext>
            </a:extLst>
          </p:cNvPr>
          <p:cNvSpPr>
            <a:spLocks noGrp="1"/>
          </p:cNvSpPr>
          <p:nvPr>
            <p:ph type="body" sz="quarter" idx="62"/>
          </p:nvPr>
        </p:nvSpPr>
        <p:spPr/>
        <p:txBody>
          <a:bodyPr/>
          <a:lstStyle/>
          <a:p>
            <a:r>
              <a:rPr lang="en-US" dirty="0"/>
              <a:t>page</a:t>
            </a:r>
          </a:p>
        </p:txBody>
      </p:sp>
      <p:sp>
        <p:nvSpPr>
          <p:cNvPr id="120" name="Text Placeholder 119">
            <a:extLst>
              <a:ext uri="{FF2B5EF4-FFF2-40B4-BE49-F238E27FC236}">
                <a16:creationId xmlns:a16="http://schemas.microsoft.com/office/drawing/2014/main" id="{212B53D7-6ED3-5E26-8F2B-BD29BD301328}"/>
              </a:ext>
            </a:extLst>
          </p:cNvPr>
          <p:cNvSpPr>
            <a:spLocks noGrp="1"/>
          </p:cNvSpPr>
          <p:nvPr>
            <p:ph type="body" sz="quarter" idx="64"/>
          </p:nvPr>
        </p:nvSpPr>
        <p:spPr/>
        <p:txBody>
          <a:bodyPr/>
          <a:lstStyle/>
          <a:p>
            <a:r>
              <a:rPr lang="en-US" dirty="0"/>
              <a:t>04</a:t>
            </a:r>
          </a:p>
        </p:txBody>
      </p:sp>
      <p:sp>
        <p:nvSpPr>
          <p:cNvPr id="121" name="Text Placeholder 120">
            <a:extLst>
              <a:ext uri="{FF2B5EF4-FFF2-40B4-BE49-F238E27FC236}">
                <a16:creationId xmlns:a16="http://schemas.microsoft.com/office/drawing/2014/main" id="{84490626-1697-F0C5-05BA-86C9BBF76D4A}"/>
              </a:ext>
            </a:extLst>
          </p:cNvPr>
          <p:cNvSpPr>
            <a:spLocks noGrp="1"/>
          </p:cNvSpPr>
          <p:nvPr>
            <p:ph type="body" sz="quarter" idx="65"/>
          </p:nvPr>
        </p:nvSpPr>
        <p:spPr/>
        <p:txBody>
          <a:bodyPr/>
          <a:lstStyle/>
          <a:p>
            <a:r>
              <a:rPr lang="en-US" dirty="0"/>
              <a:t>29</a:t>
            </a:r>
          </a:p>
        </p:txBody>
      </p:sp>
      <p:sp>
        <p:nvSpPr>
          <p:cNvPr id="122" name="Text Placeholder 121">
            <a:extLst>
              <a:ext uri="{FF2B5EF4-FFF2-40B4-BE49-F238E27FC236}">
                <a16:creationId xmlns:a16="http://schemas.microsoft.com/office/drawing/2014/main" id="{CEFB915B-8DC9-4E43-AA59-4848C28C35F7}"/>
              </a:ext>
            </a:extLst>
          </p:cNvPr>
          <p:cNvSpPr>
            <a:spLocks noGrp="1"/>
          </p:cNvSpPr>
          <p:nvPr>
            <p:ph type="body" sz="quarter" idx="66"/>
          </p:nvPr>
        </p:nvSpPr>
        <p:spPr/>
        <p:txBody>
          <a:bodyPr/>
          <a:lstStyle/>
          <a:p>
            <a:r>
              <a:rPr lang="en-US" dirty="0"/>
              <a:t>page</a:t>
            </a:r>
          </a:p>
        </p:txBody>
      </p:sp>
      <p:sp>
        <p:nvSpPr>
          <p:cNvPr id="123" name="Text Placeholder 122">
            <a:extLst>
              <a:ext uri="{FF2B5EF4-FFF2-40B4-BE49-F238E27FC236}">
                <a16:creationId xmlns:a16="http://schemas.microsoft.com/office/drawing/2014/main" id="{9468DB7C-94F3-5609-DDC3-808787F10750}"/>
              </a:ext>
            </a:extLst>
          </p:cNvPr>
          <p:cNvSpPr>
            <a:spLocks noGrp="1"/>
          </p:cNvSpPr>
          <p:nvPr>
            <p:ph type="body" sz="quarter" idx="67"/>
          </p:nvPr>
        </p:nvSpPr>
        <p:spPr/>
        <p:txBody>
          <a:bodyPr/>
          <a:lstStyle/>
          <a:p>
            <a:r>
              <a:rPr lang="en-US" dirty="0"/>
              <a:t>Women in   Early Career</a:t>
            </a:r>
          </a:p>
        </p:txBody>
      </p:sp>
      <p:sp>
        <p:nvSpPr>
          <p:cNvPr id="124" name="Text Placeholder 123">
            <a:extLst>
              <a:ext uri="{FF2B5EF4-FFF2-40B4-BE49-F238E27FC236}">
                <a16:creationId xmlns:a16="http://schemas.microsoft.com/office/drawing/2014/main" id="{2FE84FD6-2B29-0F33-F79C-32398CEEE85E}"/>
              </a:ext>
            </a:extLst>
          </p:cNvPr>
          <p:cNvSpPr>
            <a:spLocks noGrp="1"/>
          </p:cNvSpPr>
          <p:nvPr>
            <p:ph type="body" sz="quarter" idx="68"/>
          </p:nvPr>
        </p:nvSpPr>
        <p:spPr/>
        <p:txBody>
          <a:bodyPr/>
          <a:lstStyle/>
          <a:p>
            <a:r>
              <a:rPr lang="en-US" dirty="0"/>
              <a:t>Women in   Mid Career</a:t>
            </a:r>
          </a:p>
        </p:txBody>
      </p:sp>
      <p:sp>
        <p:nvSpPr>
          <p:cNvPr id="125" name="Text Placeholder 124">
            <a:extLst>
              <a:ext uri="{FF2B5EF4-FFF2-40B4-BE49-F238E27FC236}">
                <a16:creationId xmlns:a16="http://schemas.microsoft.com/office/drawing/2014/main" id="{150845BF-3EA9-204C-0BC5-7B4AF65FE32F}"/>
              </a:ext>
            </a:extLst>
          </p:cNvPr>
          <p:cNvSpPr>
            <a:spLocks noGrp="1"/>
          </p:cNvSpPr>
          <p:nvPr>
            <p:ph type="body" sz="quarter" idx="69"/>
          </p:nvPr>
        </p:nvSpPr>
        <p:spPr/>
        <p:txBody>
          <a:bodyPr/>
          <a:lstStyle/>
          <a:p>
            <a:r>
              <a:rPr lang="en-US" dirty="0"/>
              <a:t>Women in   Late Career</a:t>
            </a:r>
          </a:p>
        </p:txBody>
      </p:sp>
      <p:sp>
        <p:nvSpPr>
          <p:cNvPr id="126" name="Text Placeholder 125">
            <a:extLst>
              <a:ext uri="{FF2B5EF4-FFF2-40B4-BE49-F238E27FC236}">
                <a16:creationId xmlns:a16="http://schemas.microsoft.com/office/drawing/2014/main" id="{D23EDEF5-60A6-67B6-9D89-30C99DAB6282}"/>
              </a:ext>
            </a:extLst>
          </p:cNvPr>
          <p:cNvSpPr>
            <a:spLocks noGrp="1"/>
          </p:cNvSpPr>
          <p:nvPr>
            <p:ph type="body" sz="quarter" idx="70"/>
          </p:nvPr>
        </p:nvSpPr>
        <p:spPr/>
        <p:txBody>
          <a:bodyPr/>
          <a:lstStyle/>
          <a:p>
            <a:r>
              <a:rPr lang="en-US" dirty="0"/>
              <a:t>01</a:t>
            </a:r>
          </a:p>
        </p:txBody>
      </p:sp>
      <p:sp>
        <p:nvSpPr>
          <p:cNvPr id="127" name="Text Placeholder 126">
            <a:extLst>
              <a:ext uri="{FF2B5EF4-FFF2-40B4-BE49-F238E27FC236}">
                <a16:creationId xmlns:a16="http://schemas.microsoft.com/office/drawing/2014/main" id="{6D84AA39-86C6-17C3-1201-96785B660300}"/>
              </a:ext>
            </a:extLst>
          </p:cNvPr>
          <p:cNvSpPr>
            <a:spLocks noGrp="1"/>
          </p:cNvSpPr>
          <p:nvPr>
            <p:ph type="body" sz="quarter" idx="71"/>
          </p:nvPr>
        </p:nvSpPr>
        <p:spPr/>
        <p:txBody>
          <a:bodyPr/>
          <a:lstStyle/>
          <a:p>
            <a:pPr>
              <a:tabLst>
                <a:tab pos="3954463" algn="l"/>
              </a:tabLst>
            </a:pPr>
            <a:r>
              <a:rPr lang="en-US" dirty="0"/>
              <a:t>Introduction 	4</a:t>
            </a:r>
          </a:p>
        </p:txBody>
      </p:sp>
      <p:pic>
        <p:nvPicPr>
          <p:cNvPr id="128" name="Picture Placeholder 40">
            <a:extLst>
              <a:ext uri="{FF2B5EF4-FFF2-40B4-BE49-F238E27FC236}">
                <a16:creationId xmlns:a16="http://schemas.microsoft.com/office/drawing/2014/main" id="{F23430AC-6AE3-E93B-3BA1-B4AAB13A17C7}"/>
              </a:ext>
            </a:extLst>
          </p:cNvPr>
          <p:cNvPicPr>
            <a:picLocks noGrp="1" noChangeAspect="1"/>
          </p:cNvPicPr>
          <p:nvPr>
            <p:ph type="pic" sz="quarter" idx="56"/>
          </p:nvPr>
        </p:nvPicPr>
        <p:blipFill rotWithShape="1">
          <a:blip r:embed="rId2"/>
          <a:srcRect t="14961" b="14961"/>
          <a:stretch/>
        </p:blipFill>
        <p:spPr/>
      </p:pic>
    </p:spTree>
    <p:extLst>
      <p:ext uri="{BB962C8B-B14F-4D97-AF65-F5344CB8AC3E}">
        <p14:creationId xmlns:p14="http://schemas.microsoft.com/office/powerpoint/2010/main" val="420580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04EE3-4A2F-A382-0166-A72BDD02073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00182E1E-289A-4F71-7C6D-8350AFC92A5D}"/>
              </a:ext>
            </a:extLst>
          </p:cNvPr>
          <p:cNvSpPr>
            <a:spLocks noGrp="1"/>
          </p:cNvSpPr>
          <p:nvPr>
            <p:ph type="body" sz="quarter" idx="60"/>
          </p:nvPr>
        </p:nvSpPr>
        <p:spPr/>
        <p:txBody>
          <a:bodyPr/>
          <a:lstStyle/>
          <a:p>
            <a:r>
              <a:rPr lang="en-US" dirty="0"/>
              <a:t>01</a:t>
            </a:r>
          </a:p>
        </p:txBody>
      </p:sp>
      <p:sp>
        <p:nvSpPr>
          <p:cNvPr id="7" name="Rectangle 6">
            <a:extLst>
              <a:ext uri="{FF2B5EF4-FFF2-40B4-BE49-F238E27FC236}">
                <a16:creationId xmlns:a16="http://schemas.microsoft.com/office/drawing/2014/main" id="{5583B855-0871-E262-BAE1-47E8E14D5405}"/>
              </a:ext>
            </a:extLst>
          </p:cNvPr>
          <p:cNvSpPr/>
          <p:nvPr/>
        </p:nvSpPr>
        <p:spPr>
          <a:xfrm>
            <a:off x="2777891" y="4910405"/>
            <a:ext cx="3927709"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 name="TextBox 7">
            <a:extLst>
              <a:ext uri="{FF2B5EF4-FFF2-40B4-BE49-F238E27FC236}">
                <a16:creationId xmlns:a16="http://schemas.microsoft.com/office/drawing/2014/main" id="{22EFE0EA-5F25-EB6C-E6F3-791593A0CA62}"/>
              </a:ext>
            </a:extLst>
          </p:cNvPr>
          <p:cNvSpPr txBox="1"/>
          <p:nvPr/>
        </p:nvSpPr>
        <p:spPr>
          <a:xfrm>
            <a:off x="2909998" y="4916982"/>
            <a:ext cx="3717108"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INTRODUCTION</a:t>
            </a:r>
          </a:p>
        </p:txBody>
      </p:sp>
    </p:spTree>
    <p:extLst>
      <p:ext uri="{BB962C8B-B14F-4D97-AF65-F5344CB8AC3E}">
        <p14:creationId xmlns:p14="http://schemas.microsoft.com/office/powerpoint/2010/main" val="1076146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3635A50-0A7B-2B49-FB96-FC580303F480}"/>
              </a:ext>
            </a:extLst>
          </p:cNvPr>
          <p:cNvSpPr>
            <a:spLocks noGrp="1"/>
          </p:cNvSpPr>
          <p:nvPr>
            <p:ph type="body" sz="quarter" idx="49"/>
          </p:nvPr>
        </p:nvSpPr>
        <p:spPr/>
        <p:txBody>
          <a:bodyPr/>
          <a:lstStyle/>
          <a:p>
            <a:r>
              <a:rPr lang="en-US" dirty="0"/>
              <a:t>Introduction</a:t>
            </a:r>
          </a:p>
        </p:txBody>
      </p:sp>
      <p:sp>
        <p:nvSpPr>
          <p:cNvPr id="9" name="Text Placeholder 8">
            <a:extLst>
              <a:ext uri="{FF2B5EF4-FFF2-40B4-BE49-F238E27FC236}">
                <a16:creationId xmlns:a16="http://schemas.microsoft.com/office/drawing/2014/main" id="{3BAAACC4-B04A-EA75-AC69-FBF5E145E24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C134551B-B677-FB72-CC15-168340724920}"/>
              </a:ext>
            </a:extLst>
          </p:cNvPr>
          <p:cNvSpPr>
            <a:spLocks noGrp="1"/>
          </p:cNvSpPr>
          <p:nvPr>
            <p:ph type="body" sz="quarter" idx="61"/>
          </p:nvPr>
        </p:nvSpPr>
        <p:spPr/>
        <p:txBody>
          <a:bodyPr/>
          <a:lstStyle/>
          <a:p>
            <a:r>
              <a:rPr lang="en-US" dirty="0"/>
              <a:t>Introduction</a:t>
            </a:r>
          </a:p>
        </p:txBody>
      </p:sp>
      <p:sp>
        <p:nvSpPr>
          <p:cNvPr id="8" name="Text Placeholder 7">
            <a:extLst>
              <a:ext uri="{FF2B5EF4-FFF2-40B4-BE49-F238E27FC236}">
                <a16:creationId xmlns:a16="http://schemas.microsoft.com/office/drawing/2014/main" id="{AB4A192F-8902-257A-3A59-35A57FF4938E}"/>
              </a:ext>
            </a:extLst>
          </p:cNvPr>
          <p:cNvSpPr>
            <a:spLocks noGrp="1"/>
          </p:cNvSpPr>
          <p:nvPr>
            <p:ph type="body" sz="quarter" idx="64"/>
          </p:nvPr>
        </p:nvSpPr>
        <p:spPr/>
        <p:txBody>
          <a:bodyPr/>
          <a:lstStyle/>
          <a:p>
            <a:pPr marL="0" indent="0" algn="ctr">
              <a:buNone/>
            </a:pPr>
            <a:r>
              <a:rPr lang="en-US" sz="1400" b="1" dirty="0"/>
              <a:t>“Small steps every day add up to big results over time.” </a:t>
            </a:r>
          </a:p>
          <a:p>
            <a:pPr marL="0" indent="0">
              <a:buNone/>
            </a:pPr>
            <a:endParaRPr lang="en-US" sz="1400" b="1" dirty="0"/>
          </a:p>
          <a:p>
            <a:pPr marL="0" indent="0">
              <a:buNone/>
            </a:pPr>
            <a:endParaRPr lang="en-IE" dirty="0"/>
          </a:p>
          <a:p>
            <a:pPr marL="0" indent="0">
              <a:buNone/>
            </a:pPr>
            <a:r>
              <a:rPr lang="en-US" dirty="0"/>
              <a:t>Money management is not only about numbers. It is about creating stability in everyday life and protecting your ability to make choices, today and in the future. Budgeting and managing finances means having a clear overview of what money comes in, what money goes out, and how to plan for both expected and unexpected costs</a:t>
            </a:r>
            <a:r>
              <a:rPr lang="en-US" b="1" dirty="0"/>
              <a:t>. It is not a strict set of rules. It is a practical method that helps you feel more confident and prepared</a:t>
            </a:r>
            <a:r>
              <a:rPr lang="en-US" dirty="0"/>
              <a:t>.</a:t>
            </a:r>
          </a:p>
          <a:p>
            <a:pPr marL="0" indent="0">
              <a:buNone/>
            </a:pPr>
            <a:endParaRPr lang="en-US" dirty="0"/>
          </a:p>
          <a:p>
            <a:pPr marL="0" indent="0">
              <a:buNone/>
            </a:pPr>
            <a:r>
              <a:rPr lang="en-US" dirty="0"/>
              <a:t>In daily life, financial pressure often comes from small and repeated decisions: regular bills, food and transport costs, subscriptions, children’s needs, health-related expenses, or sudden repairs. Without a simple system, it is easy to lose track, overspend without noticing, or feel anxious about checking your bank account. </a:t>
            </a:r>
            <a:r>
              <a:rPr lang="en-US" b="1" dirty="0"/>
              <a:t>A realistic budget gives you clarity.</a:t>
            </a:r>
            <a:r>
              <a:rPr lang="en-US" dirty="0"/>
              <a:t> It helps you </a:t>
            </a:r>
            <a:r>
              <a:rPr lang="en-US" dirty="0" err="1"/>
              <a:t>prioritise</a:t>
            </a:r>
            <a:r>
              <a:rPr lang="en-US" dirty="0"/>
              <a:t> essentials, plan for irregular costs, and reduce stress when life becomes unpredictable.</a:t>
            </a:r>
          </a:p>
          <a:p>
            <a:pPr marL="0" indent="0">
              <a:buNone/>
            </a:pPr>
            <a:endParaRPr lang="en-US" dirty="0"/>
          </a:p>
          <a:p>
            <a:pPr marL="0" indent="0">
              <a:buNone/>
            </a:pPr>
            <a:r>
              <a:rPr lang="en-US" dirty="0"/>
              <a:t>For many women, everyday money management requires extra attention because women’s financial lives are often shaped by structural and life-course realities. Women are more likely to experience income gaps due to part-time work, career breaks, or periods of unpaid caregiving. </a:t>
            </a:r>
          </a:p>
          <a:p>
            <a:pPr marL="0" indent="0">
              <a:buNone/>
            </a:pPr>
            <a:endParaRPr lang="en-US" dirty="0"/>
          </a:p>
          <a:p>
            <a:pPr marL="0" indent="0">
              <a:buNone/>
            </a:pPr>
            <a:r>
              <a:rPr lang="en-US" dirty="0"/>
              <a:t>This module aims to equip women of all ages with the tools, knowledge, and confidence to manage everyday finances through clear, realistic budgeting practices. To achieve these aims, the module uses simple financial terminology that can be understood by women of different ages and career stages, irrespective of educational background. </a:t>
            </a:r>
          </a:p>
          <a:p>
            <a:pPr marL="0" indent="0">
              <a:buNone/>
            </a:pPr>
            <a:r>
              <a:rPr lang="en-US" dirty="0"/>
              <a:t>This module is designed to help women in the EU strengthen everyday financial control and reduce financial stress. It provides practical routines, examples, and tools to support budgeting decisions across different life stages. The module aims to empower women to build financial stability in the present, while also creating the foundation for saving and longer-term financial security.</a:t>
            </a:r>
          </a:p>
          <a:p>
            <a:pPr marL="0" indent="0">
              <a:buNone/>
            </a:pPr>
            <a:endParaRPr lang="en-US" dirty="0"/>
          </a:p>
          <a:p>
            <a:pPr marL="0" indent="0">
              <a:buNone/>
            </a:pPr>
            <a:endParaRPr lang="en-US" dirty="0"/>
          </a:p>
          <a:p>
            <a:pPr marL="0" indent="0">
              <a:buNone/>
            </a:pPr>
            <a:r>
              <a:rPr lang="en-US" b="1" dirty="0"/>
              <a:t>Learning Objectives</a:t>
            </a:r>
          </a:p>
          <a:p>
            <a:pPr marL="0" indent="0">
              <a:buNone/>
            </a:pPr>
            <a:endParaRPr lang="en-US" b="1" dirty="0"/>
          </a:p>
          <a:p>
            <a:pPr marL="0" indent="0">
              <a:buNone/>
            </a:pPr>
            <a:r>
              <a:rPr lang="en-US" dirty="0"/>
              <a:t>By the end of this module, you will be able to:</a:t>
            </a:r>
          </a:p>
          <a:p>
            <a:pPr marL="0" indent="0">
              <a:buNone/>
            </a:pPr>
            <a:endParaRPr lang="en-US" dirty="0"/>
          </a:p>
          <a:p>
            <a:r>
              <a:rPr lang="en-US" dirty="0"/>
              <a:t>Understand the concept of budgeting and everyday financial management.</a:t>
            </a:r>
          </a:p>
          <a:p>
            <a:r>
              <a:rPr lang="en-US" dirty="0"/>
              <a:t>Identify your income sources and classify your expenses (fixed, variable, irregular).</a:t>
            </a:r>
          </a:p>
          <a:p>
            <a:r>
              <a:rPr lang="en-US" dirty="0"/>
              <a:t>Create a realistic monthly budget that reflects your personal situation.</a:t>
            </a:r>
          </a:p>
          <a:p>
            <a:r>
              <a:rPr lang="en-US" dirty="0"/>
              <a:t>Track spending in a simple way and </a:t>
            </a:r>
            <a:r>
              <a:rPr lang="en-US" dirty="0" err="1"/>
              <a:t>recognise</a:t>
            </a:r>
            <a:r>
              <a:rPr lang="en-US" dirty="0"/>
              <a:t> patterns that affect your financial stability.</a:t>
            </a:r>
          </a:p>
          <a:p>
            <a:r>
              <a:rPr lang="en-US" dirty="0"/>
              <a:t>Plan for bills and irregular costs so that “money surprises” become less stressful.</a:t>
            </a:r>
          </a:p>
          <a:p>
            <a:r>
              <a:rPr lang="en-US" dirty="0"/>
              <a:t>Make small, sustainable changes that improve control, confidence, and financial wellbeing.</a:t>
            </a:r>
          </a:p>
          <a:p>
            <a:endParaRPr lang="en-IE" dirty="0"/>
          </a:p>
          <a:p>
            <a:pPr marL="0" indent="0">
              <a:buNone/>
            </a:pPr>
            <a:r>
              <a:rPr lang="en-US" dirty="0"/>
              <a:t>Why budgeting and everyday money management is particularly important for women:</a:t>
            </a:r>
          </a:p>
          <a:p>
            <a:pPr marL="0" indent="0">
              <a:buNone/>
            </a:pPr>
            <a:endParaRPr lang="en-IE" dirty="0"/>
          </a:p>
          <a:p>
            <a:r>
              <a:rPr lang="en-US" dirty="0"/>
              <a:t>Women are more likely to have income interruptions due to caregiving responsibilities.</a:t>
            </a:r>
          </a:p>
          <a:p>
            <a:r>
              <a:rPr lang="en-US" dirty="0"/>
              <a:t>Women are more likely to work part-time, which can limit financial buffers.</a:t>
            </a:r>
          </a:p>
          <a:p>
            <a:r>
              <a:rPr lang="en-US" dirty="0"/>
              <a:t>Women often carry a larger share of household planning and financial “mental load”.</a:t>
            </a:r>
          </a:p>
          <a:p>
            <a:r>
              <a:rPr lang="en-US" dirty="0"/>
              <a:t>Lower lifetime earnings can make day-to-day financial stability more fragile during transitions.</a:t>
            </a:r>
          </a:p>
          <a:p>
            <a:r>
              <a:rPr lang="en-US" dirty="0"/>
              <a:t>Strong budgeting skills support independence, reduce stress, and build confidence for future decisions.</a:t>
            </a:r>
          </a:p>
          <a:p>
            <a:pPr marL="0" indent="0">
              <a:buNone/>
            </a:pPr>
            <a:endParaRPr lang="en-US" dirty="0"/>
          </a:p>
        </p:txBody>
      </p:sp>
      <p:cxnSp>
        <p:nvCxnSpPr>
          <p:cNvPr id="12" name="Straight Connector 11">
            <a:extLst>
              <a:ext uri="{FF2B5EF4-FFF2-40B4-BE49-F238E27FC236}">
                <a16:creationId xmlns:a16="http://schemas.microsoft.com/office/drawing/2014/main" id="{251A9C13-4DCA-1412-986D-10137EE40EF5}"/>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5266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CF1E84-5724-4B32-DC8B-8C2259222EDB}"/>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9EFA0D3F-4DD6-71BE-1CC8-B7CA7456359F}"/>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03AE3E7D-491F-4104-289D-56675F5D0A9E}"/>
              </a:ext>
            </a:extLst>
          </p:cNvPr>
          <p:cNvSpPr>
            <a:spLocks noGrp="1"/>
          </p:cNvSpPr>
          <p:nvPr>
            <p:ph type="body" sz="quarter" idx="61"/>
          </p:nvPr>
        </p:nvSpPr>
        <p:spPr/>
        <p:txBody>
          <a:bodyPr/>
          <a:lstStyle/>
          <a:p>
            <a:r>
              <a:rPr lang="en-IE" dirty="0"/>
              <a:t>Your Personal Situation</a:t>
            </a:r>
          </a:p>
        </p:txBody>
      </p:sp>
      <p:sp>
        <p:nvSpPr>
          <p:cNvPr id="5" name="Text Placeholder 4">
            <a:extLst>
              <a:ext uri="{FF2B5EF4-FFF2-40B4-BE49-F238E27FC236}">
                <a16:creationId xmlns:a16="http://schemas.microsoft.com/office/drawing/2014/main" id="{2170FCE6-E691-00B9-9D4D-D20975EC4A8A}"/>
              </a:ext>
            </a:extLst>
          </p:cNvPr>
          <p:cNvSpPr>
            <a:spLocks noGrp="1"/>
          </p:cNvSpPr>
          <p:nvPr>
            <p:ph type="body" sz="quarter" idx="64"/>
          </p:nvPr>
        </p:nvSpPr>
        <p:spPr/>
        <p:txBody>
          <a:bodyPr/>
          <a:lstStyle/>
          <a:p>
            <a:pPr marL="0" indent="0">
              <a:buNone/>
            </a:pPr>
            <a:r>
              <a:rPr lang="en-US" dirty="0"/>
              <a:t>Your budget is personal to you. It reflects your daily reality, your responsibilities, and your priorities. To create an effective budget for yourself, you must consider your personal situation and how it changes across your lifetime. Your money management needs will be influenced by several factors, including:</a:t>
            </a:r>
          </a:p>
          <a:p>
            <a:pPr marL="0" indent="0">
              <a:buNone/>
            </a:pPr>
            <a:endParaRPr lang="en-IE" b="1" dirty="0"/>
          </a:p>
          <a:p>
            <a:pPr marL="0" indent="0">
              <a:buNone/>
            </a:pPr>
            <a:endParaRPr lang="en-IE" sz="1400" b="1" dirty="0">
              <a:solidFill>
                <a:srgbClr val="4763AE"/>
              </a:solidFill>
            </a:endParaRPr>
          </a:p>
          <a:p>
            <a:pPr marL="0" indent="0">
              <a:buNone/>
            </a:pPr>
            <a:r>
              <a:rPr lang="en-IE" sz="1400" b="1" dirty="0">
                <a:solidFill>
                  <a:srgbClr val="4763AE"/>
                </a:solidFill>
              </a:rPr>
              <a:t>1. Income Type and Stability</a:t>
            </a:r>
            <a:br>
              <a:rPr lang="en-IE" dirty="0"/>
            </a:br>
            <a:endParaRPr lang="en-IE" dirty="0"/>
          </a:p>
          <a:p>
            <a:pPr marL="0" indent="0">
              <a:buNone/>
            </a:pPr>
            <a:r>
              <a:rPr lang="en-US" dirty="0"/>
              <a:t>Do you have a stable monthly income, irregular income, fixed income, or a combination?</a:t>
            </a:r>
            <a:endParaRPr lang="en-IE" dirty="0"/>
          </a:p>
          <a:p>
            <a:pPr marL="0" indent="0">
              <a:buNone/>
            </a:pPr>
            <a:endParaRPr lang="en-IE" dirty="0"/>
          </a:p>
          <a:p>
            <a:pPr marL="0" lvl="0" indent="0">
              <a:buNone/>
            </a:pPr>
            <a:r>
              <a:rPr lang="en-IE" sz="1400" b="1" dirty="0">
                <a:solidFill>
                  <a:srgbClr val="4763AE"/>
                </a:solidFill>
              </a:rPr>
              <a:t>2. Household and Family Responsibilities</a:t>
            </a:r>
            <a:br>
              <a:rPr lang="en-IE" dirty="0"/>
            </a:br>
            <a:endParaRPr lang="en-IE" dirty="0"/>
          </a:p>
          <a:p>
            <a:pPr marL="0" lvl="0" indent="0">
              <a:buNone/>
            </a:pPr>
            <a:r>
              <a:rPr lang="en-US" dirty="0"/>
              <a:t>Do you manage finances for yourself only, or also for children, a partner, or other family members?</a:t>
            </a:r>
            <a:endParaRPr lang="en-IE" dirty="0"/>
          </a:p>
          <a:p>
            <a:pPr marL="0" lvl="0" indent="0">
              <a:buNone/>
            </a:pPr>
            <a:endParaRPr lang="en-IE" b="1" dirty="0"/>
          </a:p>
          <a:p>
            <a:pPr marL="0" lvl="0" indent="0">
              <a:buNone/>
            </a:pPr>
            <a:r>
              <a:rPr lang="en-IE" sz="1400" b="1" dirty="0">
                <a:solidFill>
                  <a:srgbClr val="4763AE"/>
                </a:solidFill>
              </a:rPr>
              <a:t>3. Housing Situation</a:t>
            </a:r>
          </a:p>
          <a:p>
            <a:pPr marL="0" lvl="0" indent="0">
              <a:buNone/>
            </a:pPr>
            <a:br>
              <a:rPr lang="en-IE" dirty="0"/>
            </a:br>
            <a:r>
              <a:rPr lang="en-US" dirty="0"/>
              <a:t>Rent, mortgage, shared housing, living alone, or living with family all affect your fixed costs and flexibility.</a:t>
            </a:r>
            <a:endParaRPr lang="en-IE" dirty="0"/>
          </a:p>
          <a:p>
            <a:pPr marL="0" lvl="0" indent="0">
              <a:buNone/>
            </a:pPr>
            <a:endParaRPr lang="en-IE" b="1" dirty="0"/>
          </a:p>
          <a:p>
            <a:pPr marL="0" lvl="0" indent="0">
              <a:buNone/>
            </a:pPr>
            <a:r>
              <a:rPr lang="en-IE" sz="1400" b="1" dirty="0">
                <a:solidFill>
                  <a:srgbClr val="4763AE"/>
                </a:solidFill>
              </a:rPr>
              <a:t>4. Fixed Monthly Costs</a:t>
            </a:r>
          </a:p>
          <a:p>
            <a:pPr marL="0" lvl="0" indent="0">
              <a:buNone/>
            </a:pPr>
            <a:br>
              <a:rPr lang="en-IE" dirty="0"/>
            </a:br>
            <a:r>
              <a:rPr lang="en-US" dirty="0"/>
              <a:t>Regular bills such as rent, utilities, insurance, transport passes, debt repayments, subscriptions.</a:t>
            </a:r>
            <a:endParaRPr lang="en-IE" dirty="0"/>
          </a:p>
          <a:p>
            <a:pPr marL="0" lvl="0" indent="0">
              <a:buNone/>
            </a:pPr>
            <a:endParaRPr lang="en-IE" b="1" dirty="0"/>
          </a:p>
          <a:p>
            <a:pPr marL="0" lvl="0" indent="0">
              <a:buNone/>
            </a:pPr>
            <a:r>
              <a:rPr lang="en-IE" sz="1400" b="1" dirty="0">
                <a:solidFill>
                  <a:srgbClr val="4763AE"/>
                </a:solidFill>
              </a:rPr>
              <a:t>5. Variable Spending Patterns</a:t>
            </a:r>
          </a:p>
          <a:p>
            <a:pPr marL="0" lvl="0" indent="0">
              <a:buNone/>
            </a:pPr>
            <a:br>
              <a:rPr lang="en-IE" dirty="0"/>
            </a:br>
            <a:r>
              <a:rPr lang="en-US" dirty="0"/>
              <a:t>Costs that change each month, such as groceries, leisure, clothing, and children’s needs.</a:t>
            </a:r>
            <a:endParaRPr lang="en-IE" dirty="0"/>
          </a:p>
          <a:p>
            <a:pPr marL="0" lvl="0" indent="0">
              <a:buNone/>
            </a:pPr>
            <a:endParaRPr lang="en-IE" b="1" dirty="0"/>
          </a:p>
          <a:p>
            <a:pPr marL="0" lvl="0" indent="0">
              <a:buNone/>
            </a:pPr>
            <a:r>
              <a:rPr lang="en-IE" sz="1400" b="1" dirty="0">
                <a:solidFill>
                  <a:srgbClr val="4763AE"/>
                </a:solidFill>
              </a:rPr>
              <a:t>6. Irregular and Seasonal Costs</a:t>
            </a:r>
            <a:br>
              <a:rPr lang="en-IE" dirty="0"/>
            </a:br>
            <a:endParaRPr lang="en-IE" dirty="0"/>
          </a:p>
          <a:p>
            <a:pPr marL="0" lvl="0" indent="0">
              <a:buNone/>
            </a:pPr>
            <a:r>
              <a:rPr lang="en-US" dirty="0"/>
              <a:t>Annual or occasional costs such as repairs, gifts, holidays, medical expenses, school-related payments.</a:t>
            </a:r>
            <a:endParaRPr lang="en-IE" dirty="0"/>
          </a:p>
          <a:p>
            <a:pPr marL="0" lvl="0" indent="0">
              <a:buNone/>
            </a:pPr>
            <a:endParaRPr lang="en-IE" b="1" dirty="0"/>
          </a:p>
          <a:p>
            <a:pPr marL="0" lvl="0" indent="0">
              <a:buNone/>
            </a:pPr>
            <a:r>
              <a:rPr lang="en-IE" sz="1400" b="1" dirty="0">
                <a:solidFill>
                  <a:srgbClr val="4763AE"/>
                </a:solidFill>
              </a:rPr>
              <a:t>7. Debt and Payment Commitments</a:t>
            </a:r>
            <a:br>
              <a:rPr lang="en-IE" dirty="0"/>
            </a:br>
            <a:endParaRPr lang="en-IE" dirty="0"/>
          </a:p>
          <a:p>
            <a:pPr marL="0" lvl="0" indent="0">
              <a:buNone/>
            </a:pPr>
            <a:r>
              <a:rPr lang="en-US" dirty="0"/>
              <a:t>Any loans, credit cards, overdrafts, or “buy now, pay later” obligations that reduce monthly flexibility.</a:t>
            </a:r>
            <a:endParaRPr lang="en-IE" dirty="0"/>
          </a:p>
          <a:p>
            <a:pPr marL="0" lvl="0" indent="0">
              <a:buNone/>
            </a:pPr>
            <a:endParaRPr lang="en-IE" b="1" dirty="0"/>
          </a:p>
          <a:p>
            <a:pPr marL="0" lvl="0" indent="0">
              <a:buNone/>
            </a:pPr>
            <a:r>
              <a:rPr lang="en-IE" sz="1400" b="1" dirty="0">
                <a:solidFill>
                  <a:srgbClr val="4763AE"/>
                </a:solidFill>
              </a:rPr>
              <a:t>8. </a:t>
            </a:r>
            <a:r>
              <a:rPr lang="en-US" sz="1400" b="1" dirty="0">
                <a:solidFill>
                  <a:srgbClr val="4763AE"/>
                </a:solidFill>
              </a:rPr>
              <a:t>Financial Buffer and Emergency Readiness</a:t>
            </a:r>
            <a:br>
              <a:rPr lang="en-IE" dirty="0"/>
            </a:br>
            <a:endParaRPr lang="en-IE" dirty="0"/>
          </a:p>
          <a:p>
            <a:pPr marL="0" lvl="0" indent="0">
              <a:buNone/>
            </a:pPr>
            <a:r>
              <a:rPr lang="en-US" dirty="0"/>
              <a:t>Do you have savings for unexpected costs, and if yes, how long would they last?</a:t>
            </a:r>
            <a:endParaRPr lang="en-IE" dirty="0"/>
          </a:p>
          <a:p>
            <a:pPr marL="0" lvl="0" indent="0">
              <a:buNone/>
            </a:pPr>
            <a:endParaRPr lang="en-IE" b="1" dirty="0"/>
          </a:p>
          <a:p>
            <a:pPr marL="0" lvl="0" indent="0">
              <a:buNone/>
            </a:pPr>
            <a:r>
              <a:rPr lang="en-IE" sz="1400" b="1" dirty="0">
                <a:solidFill>
                  <a:srgbClr val="4763AE"/>
                </a:solidFill>
              </a:rPr>
              <a:t>9. Personal Goals and Priorities</a:t>
            </a:r>
            <a:br>
              <a:rPr lang="en-IE" dirty="0"/>
            </a:br>
            <a:endParaRPr lang="en-IE" dirty="0"/>
          </a:p>
          <a:p>
            <a:pPr marL="0" lvl="0" indent="0">
              <a:buNone/>
            </a:pPr>
            <a:r>
              <a:rPr lang="en-US" dirty="0"/>
              <a:t>Short-term goals (e.g., </a:t>
            </a:r>
            <a:r>
              <a:rPr lang="en-US" dirty="0" err="1"/>
              <a:t>stabilising</a:t>
            </a:r>
            <a:r>
              <a:rPr lang="en-US" dirty="0"/>
              <a:t> bills), medium-term goals (e.g., education, moving), and long-term goals (e.g., security and saving).</a:t>
            </a:r>
          </a:p>
          <a:p>
            <a:pPr marL="0" lvl="0" indent="0">
              <a:buNone/>
            </a:pPr>
            <a:endParaRPr lang="en-IE" dirty="0"/>
          </a:p>
          <a:p>
            <a:pPr marL="0" lvl="0" indent="0">
              <a:buNone/>
            </a:pPr>
            <a:r>
              <a:rPr lang="en-US" dirty="0"/>
              <a:t>Once you have considered your personal situation, you can start to determine the budgeting approach that suits you best. The first step is to build a simple overview of your income and expenses and test a budgeting method that feels realistic for your life.</a:t>
            </a:r>
            <a:endParaRPr lang="en-IE" b="1" dirty="0"/>
          </a:p>
        </p:txBody>
      </p:sp>
    </p:spTree>
    <p:extLst>
      <p:ext uri="{BB962C8B-B14F-4D97-AF65-F5344CB8AC3E}">
        <p14:creationId xmlns:p14="http://schemas.microsoft.com/office/powerpoint/2010/main" val="441926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C888414-5917-0435-98EB-D4F89288DB59}"/>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8E865E96-D216-3D42-3EB2-A5BAC926A55A}"/>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353FF331-FEEA-FCA7-6AFB-08A70628AC92}"/>
              </a:ext>
            </a:extLst>
          </p:cNvPr>
          <p:cNvSpPr>
            <a:spLocks noGrp="1"/>
          </p:cNvSpPr>
          <p:nvPr>
            <p:ph type="body" sz="quarter" idx="61"/>
          </p:nvPr>
        </p:nvSpPr>
        <p:spPr/>
        <p:txBody>
          <a:bodyPr/>
          <a:lstStyle/>
          <a:p>
            <a:r>
              <a:rPr lang="en-IE" dirty="0"/>
              <a:t>Glossary</a:t>
            </a:r>
          </a:p>
        </p:txBody>
      </p:sp>
      <p:sp>
        <p:nvSpPr>
          <p:cNvPr id="5" name="Text Placeholder 4">
            <a:extLst>
              <a:ext uri="{FF2B5EF4-FFF2-40B4-BE49-F238E27FC236}">
                <a16:creationId xmlns:a16="http://schemas.microsoft.com/office/drawing/2014/main" id="{227EB4E2-E0F6-FC6B-11D2-BF8175295B47}"/>
              </a:ext>
            </a:extLst>
          </p:cNvPr>
          <p:cNvSpPr>
            <a:spLocks noGrp="1"/>
          </p:cNvSpPr>
          <p:nvPr>
            <p:ph type="body" sz="quarter" idx="64"/>
          </p:nvPr>
        </p:nvSpPr>
        <p:spPr/>
        <p:txBody>
          <a:bodyPr/>
          <a:lstStyle/>
          <a:p>
            <a:pPr marL="0" indent="0">
              <a:buNone/>
            </a:pPr>
            <a:r>
              <a:rPr lang="en-US" b="1" dirty="0"/>
              <a:t>Annual-to-monthly </a:t>
            </a:r>
            <a:r>
              <a:rPr lang="en-US" dirty="0"/>
              <a:t>approach – A method where you estimate a yearly cost (for example gifts or repairs) and divide it by 12 to set aside a monthly amount.</a:t>
            </a:r>
          </a:p>
          <a:p>
            <a:pPr marL="0" indent="0">
              <a:buNone/>
            </a:pPr>
            <a:endParaRPr lang="en-US" dirty="0"/>
          </a:p>
          <a:p>
            <a:pPr marL="0" indent="0">
              <a:buNone/>
            </a:pPr>
            <a:r>
              <a:rPr lang="en-US" b="1" dirty="0"/>
              <a:t>Banking overview method </a:t>
            </a:r>
            <a:r>
              <a:rPr lang="en-US" dirty="0"/>
              <a:t>– A simple tracking method where you review your bank transactions and group spending into categories.</a:t>
            </a:r>
          </a:p>
          <a:p>
            <a:pPr marL="0" indent="0">
              <a:buNone/>
            </a:pPr>
            <a:endParaRPr lang="en-US" dirty="0"/>
          </a:p>
          <a:p>
            <a:pPr marL="0" indent="0">
              <a:buNone/>
            </a:pPr>
            <a:r>
              <a:rPr lang="en-US" b="1" dirty="0"/>
              <a:t>Bill (regular bill) </a:t>
            </a:r>
            <a:r>
              <a:rPr lang="en-US" dirty="0"/>
              <a:t>– A payment you must make, often on a fixed schedule, such as rent, utilities, phone, or insurance.</a:t>
            </a:r>
          </a:p>
          <a:p>
            <a:pPr marL="0" indent="0">
              <a:buNone/>
            </a:pPr>
            <a:endParaRPr lang="en-US" b="1" dirty="0"/>
          </a:p>
          <a:p>
            <a:pPr marL="0" indent="0">
              <a:buNone/>
            </a:pPr>
            <a:r>
              <a:rPr lang="en-US" b="1" dirty="0"/>
              <a:t>Budget </a:t>
            </a:r>
            <a:r>
              <a:rPr lang="en-US" dirty="0"/>
              <a:t>– A plan that shows what money comes in, what money goes out, and how you will manage it in everyday life.</a:t>
            </a:r>
          </a:p>
          <a:p>
            <a:pPr marL="0" indent="0">
              <a:buNone/>
            </a:pPr>
            <a:endParaRPr lang="en-US" b="1" dirty="0"/>
          </a:p>
          <a:p>
            <a:pPr marL="0" indent="0">
              <a:buNone/>
            </a:pPr>
            <a:r>
              <a:rPr lang="en-US" b="1" dirty="0"/>
              <a:t>Budget category </a:t>
            </a:r>
            <a:r>
              <a:rPr lang="en-US" dirty="0"/>
              <a:t>– A labelled group of expenses (for example housing, food, transport) used to </a:t>
            </a:r>
            <a:r>
              <a:rPr lang="en-US" dirty="0" err="1"/>
              <a:t>organise</a:t>
            </a:r>
            <a:r>
              <a:rPr lang="en-US" dirty="0"/>
              <a:t> and understand spending.</a:t>
            </a:r>
          </a:p>
          <a:p>
            <a:pPr marL="0" indent="0">
              <a:buNone/>
            </a:pPr>
            <a:endParaRPr lang="en-US" b="1" dirty="0"/>
          </a:p>
          <a:p>
            <a:pPr marL="0" indent="0">
              <a:buNone/>
            </a:pPr>
            <a:r>
              <a:rPr lang="en-US" b="1" dirty="0"/>
              <a:t>Budget shock </a:t>
            </a:r>
            <a:r>
              <a:rPr lang="en-US" dirty="0"/>
              <a:t>– A stressful moment when an irregular cost appears and disrupts your monthly plan because it was not prepared for.</a:t>
            </a:r>
          </a:p>
          <a:p>
            <a:pPr marL="0" indent="0">
              <a:buNone/>
            </a:pPr>
            <a:endParaRPr lang="en-US" b="1" dirty="0"/>
          </a:p>
          <a:p>
            <a:pPr marL="0" indent="0">
              <a:buNone/>
            </a:pPr>
            <a:r>
              <a:rPr lang="en-US" b="1" dirty="0"/>
              <a:t>Buffer (financial buffer) </a:t>
            </a:r>
            <a:r>
              <a:rPr lang="en-US" dirty="0"/>
              <a:t>– Money set aside for unexpected costs so you do not have to rely on overdrafts or short-term credit.</a:t>
            </a:r>
          </a:p>
          <a:p>
            <a:pPr marL="0" indent="0">
              <a:buNone/>
            </a:pPr>
            <a:endParaRPr lang="en-US" b="1" dirty="0"/>
          </a:p>
          <a:p>
            <a:pPr marL="0" indent="0">
              <a:buNone/>
            </a:pPr>
            <a:r>
              <a:rPr lang="en-US" b="1" dirty="0"/>
              <a:t>Care-related costs </a:t>
            </a:r>
            <a:r>
              <a:rPr lang="en-US" dirty="0"/>
              <a:t>– Expenses linked to caring responsibilities, such as childcare payments, school needs, or support for relatives.</a:t>
            </a:r>
          </a:p>
          <a:p>
            <a:pPr marL="0" indent="0">
              <a:buNone/>
            </a:pPr>
            <a:endParaRPr lang="en-US" b="1" dirty="0"/>
          </a:p>
          <a:p>
            <a:pPr marL="0" indent="0">
              <a:buNone/>
            </a:pPr>
            <a:r>
              <a:rPr lang="en-US" b="1" dirty="0"/>
              <a:t>Convenience spending </a:t>
            </a:r>
            <a:r>
              <a:rPr lang="en-US" dirty="0"/>
              <a:t>– Small purchases that feel helpful in the moment (for example delivery fees or quick snacks) but can add up over time.</a:t>
            </a:r>
          </a:p>
          <a:p>
            <a:pPr marL="0" indent="0">
              <a:buNone/>
            </a:pPr>
            <a:endParaRPr lang="en-US" b="1" dirty="0"/>
          </a:p>
          <a:p>
            <a:pPr marL="0" indent="0">
              <a:buNone/>
            </a:pPr>
            <a:r>
              <a:rPr lang="en-US" b="1" dirty="0"/>
              <a:t>Debt repayment </a:t>
            </a:r>
            <a:r>
              <a:rPr lang="en-US" dirty="0"/>
              <a:t>– A regular payment you make to pay back money you borrowed (loan, credit card balance, instalments).</a:t>
            </a:r>
          </a:p>
          <a:p>
            <a:pPr marL="0" indent="0">
              <a:buNone/>
            </a:pPr>
            <a:endParaRPr lang="en-US" b="1" dirty="0"/>
          </a:p>
          <a:p>
            <a:pPr marL="0" indent="0">
              <a:buNone/>
            </a:pPr>
            <a:r>
              <a:rPr lang="en-US" b="1" dirty="0"/>
              <a:t>Discretionary spending </a:t>
            </a:r>
            <a:r>
              <a:rPr lang="en-US" dirty="0"/>
              <a:t>– Spending that is optional rather than essential, such as leisure, hobbies, or non-necessary shopping.</a:t>
            </a:r>
          </a:p>
          <a:p>
            <a:pPr marL="0" indent="0">
              <a:buNone/>
            </a:pPr>
            <a:endParaRPr lang="en-US" b="1" dirty="0"/>
          </a:p>
          <a:p>
            <a:pPr marL="0" indent="0">
              <a:buNone/>
            </a:pPr>
            <a:r>
              <a:rPr lang="en-US" b="1" dirty="0"/>
              <a:t>Emergency readiness </a:t>
            </a:r>
            <a:r>
              <a:rPr lang="en-US" dirty="0"/>
              <a:t>– How prepared you are to handle an unexpected cost without financial panic or harmful debt.</a:t>
            </a:r>
          </a:p>
          <a:p>
            <a:pPr marL="0" indent="0">
              <a:buNone/>
            </a:pPr>
            <a:endParaRPr lang="en-US" dirty="0"/>
          </a:p>
          <a:p>
            <a:pPr marL="0" indent="0">
              <a:buNone/>
            </a:pPr>
            <a:r>
              <a:rPr lang="en-US" b="1" dirty="0"/>
              <a:t>Essential costs (essentials) </a:t>
            </a:r>
            <a:r>
              <a:rPr lang="en-US" dirty="0"/>
              <a:t>– Costs that must be covered to keep daily life stable, such as housing, utilities, food, transport, and key health needs.</a:t>
            </a:r>
          </a:p>
          <a:p>
            <a:pPr marL="0" indent="0">
              <a:buNone/>
            </a:pPr>
            <a:endParaRPr lang="en-US" dirty="0"/>
          </a:p>
          <a:p>
            <a:pPr marL="0" indent="0">
              <a:buNone/>
            </a:pPr>
            <a:r>
              <a:rPr lang="en-US" b="1" dirty="0"/>
              <a:t>Expense</a:t>
            </a:r>
            <a:r>
              <a:rPr lang="en-US" dirty="0"/>
              <a:t> – Money you spend, including bills, daily costs, and irregular payments.</a:t>
            </a:r>
          </a:p>
          <a:p>
            <a:pPr marL="0" indent="0">
              <a:buNone/>
            </a:pPr>
            <a:endParaRPr lang="en-US" dirty="0"/>
          </a:p>
          <a:p>
            <a:pPr marL="0" indent="0">
              <a:buNone/>
            </a:pPr>
            <a:r>
              <a:rPr lang="en-US" b="1" dirty="0"/>
              <a:t>Financial confidence </a:t>
            </a:r>
            <a:r>
              <a:rPr lang="en-US" dirty="0"/>
              <a:t>– Feeling able to understand your money situation and make decisions without fear or avoidance.</a:t>
            </a:r>
          </a:p>
          <a:p>
            <a:pPr marL="0" indent="0">
              <a:buNone/>
            </a:pPr>
            <a:endParaRPr lang="en-US" dirty="0"/>
          </a:p>
          <a:p>
            <a:pPr marL="0" indent="0">
              <a:buNone/>
            </a:pPr>
            <a:r>
              <a:rPr lang="en-US" b="1" dirty="0"/>
              <a:t>Financial stress </a:t>
            </a:r>
            <a:r>
              <a:rPr lang="en-US" dirty="0"/>
              <a:t>– Worry or pressure caused by uncertainty about money, bills, or the ability to handle costs.</a:t>
            </a:r>
          </a:p>
          <a:p>
            <a:pPr marL="0" indent="0">
              <a:buNone/>
            </a:pPr>
            <a:endParaRPr lang="en-US" dirty="0"/>
          </a:p>
          <a:p>
            <a:pPr marL="0" indent="0">
              <a:buNone/>
            </a:pPr>
            <a:r>
              <a:rPr lang="en-US" b="1" dirty="0"/>
              <a:t>Fixed costs (fixed expenses) </a:t>
            </a:r>
            <a:r>
              <a:rPr lang="en-US" dirty="0"/>
              <a:t>– Costs that stay similar each month, such as rent or mortgage, insurance, subscriptions, or transport passes.</a:t>
            </a:r>
          </a:p>
          <a:p>
            <a:pPr marL="0" indent="0">
              <a:buNone/>
            </a:pPr>
            <a:endParaRPr lang="en-US" dirty="0"/>
          </a:p>
          <a:p>
            <a:pPr marL="0" indent="0">
              <a:buNone/>
            </a:pPr>
            <a:r>
              <a:rPr lang="en-US" b="1" dirty="0"/>
              <a:t>Flexible costs (flexible spending) </a:t>
            </a:r>
            <a:r>
              <a:rPr lang="en-US" dirty="0"/>
              <a:t>– Costs you can adjust more easily from month to month, such as leisure, eating out, or non-essential shopping.</a:t>
            </a:r>
          </a:p>
          <a:p>
            <a:pPr marL="0" indent="0">
              <a:buNone/>
            </a:pPr>
            <a:endParaRPr lang="en-US" dirty="0"/>
          </a:p>
          <a:p>
            <a:pPr marL="0" indent="0">
              <a:buNone/>
            </a:pPr>
            <a:r>
              <a:rPr lang="en-US" b="1" dirty="0"/>
              <a:t>Fraud (financial fraud) </a:t>
            </a:r>
            <a:r>
              <a:rPr lang="en-US" dirty="0"/>
              <a:t>– When someone tricks you into giving money or information by pretending to be a trusted person or </a:t>
            </a:r>
            <a:r>
              <a:rPr lang="en-US" dirty="0" err="1"/>
              <a:t>organisation</a:t>
            </a:r>
            <a:r>
              <a:rPr lang="en-US" dirty="0"/>
              <a:t>.</a:t>
            </a:r>
          </a:p>
          <a:p>
            <a:pPr marL="0" indent="0">
              <a:buNone/>
            </a:pPr>
            <a:endParaRPr lang="en-US" dirty="0"/>
          </a:p>
        </p:txBody>
      </p:sp>
    </p:spTree>
    <p:extLst>
      <p:ext uri="{BB962C8B-B14F-4D97-AF65-F5344CB8AC3E}">
        <p14:creationId xmlns:p14="http://schemas.microsoft.com/office/powerpoint/2010/main" val="1853877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CAB1E-5C5A-8926-D1ED-5CCFEF3B40B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53C528A-6A1E-6455-4823-182E5E1060D4}"/>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EAE3A7D9-6636-0662-3A32-42953B00F938}"/>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CD737C71-72E2-92D7-3AB5-ADC72AC94838}"/>
              </a:ext>
            </a:extLst>
          </p:cNvPr>
          <p:cNvSpPr>
            <a:spLocks noGrp="1"/>
          </p:cNvSpPr>
          <p:nvPr>
            <p:ph type="body" sz="quarter" idx="61"/>
          </p:nvPr>
        </p:nvSpPr>
        <p:spPr/>
        <p:txBody>
          <a:bodyPr/>
          <a:lstStyle/>
          <a:p>
            <a:r>
              <a:rPr lang="en-IE" dirty="0"/>
              <a:t>Glossary</a:t>
            </a:r>
          </a:p>
        </p:txBody>
      </p:sp>
      <p:sp>
        <p:nvSpPr>
          <p:cNvPr id="5" name="Text Placeholder 4">
            <a:extLst>
              <a:ext uri="{FF2B5EF4-FFF2-40B4-BE49-F238E27FC236}">
                <a16:creationId xmlns:a16="http://schemas.microsoft.com/office/drawing/2014/main" id="{D8E46EC2-1DD8-4183-4050-07A40FA2679F}"/>
              </a:ext>
            </a:extLst>
          </p:cNvPr>
          <p:cNvSpPr>
            <a:spLocks noGrp="1"/>
          </p:cNvSpPr>
          <p:nvPr>
            <p:ph type="body" sz="quarter" idx="64"/>
          </p:nvPr>
        </p:nvSpPr>
        <p:spPr/>
        <p:txBody>
          <a:bodyPr/>
          <a:lstStyle/>
          <a:p>
            <a:pPr marL="0" indent="0">
              <a:buNone/>
            </a:pPr>
            <a:r>
              <a:rPr lang="en-US" b="1" dirty="0"/>
              <a:t>Household costs </a:t>
            </a:r>
            <a:r>
              <a:rPr lang="en-US" dirty="0"/>
              <a:t>– Costs linked to running a home and daily life, often connected to household and family needs (for example housing, utilities, groceries).</a:t>
            </a:r>
          </a:p>
          <a:p>
            <a:pPr marL="0" indent="0">
              <a:buNone/>
            </a:pPr>
            <a:endParaRPr lang="en-US" b="1" dirty="0"/>
          </a:p>
          <a:p>
            <a:pPr marL="0" indent="0">
              <a:buNone/>
            </a:pPr>
            <a:r>
              <a:rPr lang="en-US" b="1" dirty="0"/>
              <a:t>Income </a:t>
            </a:r>
            <a:r>
              <a:rPr lang="en-US" dirty="0"/>
              <a:t>– Money you receive, such as salary, freelance income, benefits, allowances, or support payments.</a:t>
            </a:r>
          </a:p>
          <a:p>
            <a:pPr marL="0" indent="0">
              <a:buNone/>
            </a:pPr>
            <a:endParaRPr lang="en-US" b="1" dirty="0"/>
          </a:p>
          <a:p>
            <a:pPr marL="0" indent="0">
              <a:buNone/>
            </a:pPr>
            <a:r>
              <a:rPr lang="en-US" b="1" dirty="0"/>
              <a:t>Income stability </a:t>
            </a:r>
            <a:r>
              <a:rPr lang="en-US" dirty="0"/>
              <a:t>– How predictable your income is (stable monthly income, irregular income, or fixed income such as a pension).</a:t>
            </a:r>
          </a:p>
          <a:p>
            <a:pPr marL="0" indent="0">
              <a:buNone/>
            </a:pPr>
            <a:endParaRPr lang="en-US" b="1" dirty="0"/>
          </a:p>
          <a:p>
            <a:pPr marL="0" indent="0">
              <a:buNone/>
            </a:pPr>
            <a:r>
              <a:rPr lang="en-US" b="1" dirty="0"/>
              <a:t>Irregular costs (irregular expenses) </a:t>
            </a:r>
            <a:r>
              <a:rPr lang="en-US" dirty="0"/>
              <a:t>– Costs that do not happen every month but appear during the year, such as repairs, annual fees, medical bills, gifts, or holidays.</a:t>
            </a:r>
          </a:p>
          <a:p>
            <a:pPr marL="0" indent="0">
              <a:buNone/>
            </a:pPr>
            <a:endParaRPr lang="en-US" b="1" dirty="0"/>
          </a:p>
          <a:p>
            <a:pPr marL="0" indent="0">
              <a:buNone/>
            </a:pPr>
            <a:r>
              <a:rPr lang="en-US" b="1" dirty="0"/>
              <a:t>Lifestyle inflation </a:t>
            </a:r>
            <a:r>
              <a:rPr lang="en-US" dirty="0"/>
              <a:t>– When spending increases as income increases, so it becomes harder to save or build a buffer.</a:t>
            </a:r>
          </a:p>
          <a:p>
            <a:pPr marL="0" indent="0">
              <a:buNone/>
            </a:pPr>
            <a:endParaRPr lang="en-US" b="1" dirty="0"/>
          </a:p>
          <a:p>
            <a:pPr marL="0" indent="0">
              <a:buNone/>
            </a:pPr>
            <a:r>
              <a:rPr lang="en-US" b="1" dirty="0"/>
              <a:t>Mental load (financial mental load)</a:t>
            </a:r>
            <a:r>
              <a:rPr lang="en-US" dirty="0"/>
              <a:t> – The hidden work of remembering, planning, and coordinating money tasks (bills, school needs, household planning).</a:t>
            </a:r>
          </a:p>
          <a:p>
            <a:pPr marL="0" indent="0">
              <a:buNone/>
            </a:pPr>
            <a:endParaRPr lang="en-US" b="1" dirty="0"/>
          </a:p>
          <a:p>
            <a:pPr marL="0" indent="0">
              <a:buNone/>
            </a:pPr>
            <a:r>
              <a:rPr lang="en-US" b="1" dirty="0"/>
              <a:t>Monthly review </a:t>
            </a:r>
            <a:r>
              <a:rPr lang="en-US" dirty="0"/>
              <a:t>– A short monthly check where you look at your budget, update amounts, and adjust for upcoming costs.</a:t>
            </a:r>
          </a:p>
          <a:p>
            <a:pPr marL="0" indent="0">
              <a:buNone/>
            </a:pPr>
            <a:endParaRPr lang="en-US" b="1" dirty="0"/>
          </a:p>
          <a:p>
            <a:pPr marL="0" indent="0">
              <a:buNone/>
            </a:pPr>
            <a:r>
              <a:rPr lang="en-US" b="1" dirty="0"/>
              <a:t>Net income </a:t>
            </a:r>
            <a:r>
              <a:rPr lang="en-US" dirty="0"/>
              <a:t>– The money that actually arrives in your account after tax and deductions.</a:t>
            </a:r>
          </a:p>
          <a:p>
            <a:pPr marL="0" indent="0">
              <a:buNone/>
            </a:pPr>
            <a:endParaRPr lang="en-US" b="1" dirty="0"/>
          </a:p>
          <a:p>
            <a:pPr marL="0" indent="0">
              <a:buNone/>
            </a:pPr>
            <a:r>
              <a:rPr lang="en-US" b="1" dirty="0"/>
              <a:t>Overdraft </a:t>
            </a:r>
            <a:r>
              <a:rPr lang="en-US" dirty="0"/>
              <a:t>– A situation where your bank account goes below zero and the bank charges fees or interest for it.</a:t>
            </a:r>
          </a:p>
          <a:p>
            <a:pPr marL="0" indent="0">
              <a:buNone/>
            </a:pPr>
            <a:endParaRPr lang="en-US" b="1" dirty="0"/>
          </a:p>
          <a:p>
            <a:pPr marL="0" indent="0">
              <a:buNone/>
            </a:pPr>
            <a:r>
              <a:rPr lang="en-US" b="1" dirty="0"/>
              <a:t>Payment commitment </a:t>
            </a:r>
            <a:r>
              <a:rPr lang="en-US" dirty="0"/>
              <a:t>– A regular obligation to pay something, such as a loan repayment, subscription, or instalment plan.</a:t>
            </a:r>
          </a:p>
          <a:p>
            <a:pPr marL="0" indent="0">
              <a:buNone/>
            </a:pPr>
            <a:endParaRPr lang="en-US" b="1" dirty="0"/>
          </a:p>
          <a:p>
            <a:pPr marL="0" indent="0">
              <a:buNone/>
            </a:pPr>
            <a:r>
              <a:rPr lang="en-US" b="1" dirty="0"/>
              <a:t>Phishing </a:t>
            </a:r>
            <a:r>
              <a:rPr lang="en-US" dirty="0"/>
              <a:t>– A scam message (email, SMS, or call) designed to steal your passwords, banking details, or security codes by pretending to be real.</a:t>
            </a:r>
          </a:p>
          <a:p>
            <a:pPr marL="0" indent="0">
              <a:buNone/>
            </a:pPr>
            <a:endParaRPr lang="en-US" b="1" dirty="0"/>
          </a:p>
          <a:p>
            <a:pPr marL="0" indent="0">
              <a:buNone/>
            </a:pPr>
            <a:r>
              <a:rPr lang="en-US" b="1" dirty="0"/>
              <a:t>PIN </a:t>
            </a:r>
            <a:r>
              <a:rPr lang="en-US" dirty="0"/>
              <a:t>– A secret number used to access a bank card or account; it should never be shared with anyone.</a:t>
            </a:r>
          </a:p>
          <a:p>
            <a:pPr marL="0" indent="0">
              <a:buNone/>
            </a:pPr>
            <a:endParaRPr lang="en-US" b="1" dirty="0"/>
          </a:p>
          <a:p>
            <a:pPr marL="0" indent="0">
              <a:buNone/>
            </a:pPr>
            <a:r>
              <a:rPr lang="en-US" b="1" dirty="0"/>
              <a:t>Predictable income </a:t>
            </a:r>
            <a:r>
              <a:rPr lang="en-US" dirty="0"/>
              <a:t>(fixed income) – Income that is stable and regular, such as a pension, benefit payment, or a fixed salary.</a:t>
            </a:r>
          </a:p>
          <a:p>
            <a:pPr marL="0" indent="0">
              <a:buNone/>
            </a:pPr>
            <a:endParaRPr lang="en-US" b="1" dirty="0"/>
          </a:p>
          <a:p>
            <a:pPr marL="0" indent="0">
              <a:buNone/>
            </a:pPr>
            <a:r>
              <a:rPr lang="en-US" b="1" dirty="0"/>
              <a:t>Priority-based budgeting </a:t>
            </a:r>
            <a:r>
              <a:rPr lang="en-US" dirty="0"/>
              <a:t>– A budgeting approach where you protect essentials first, then plan irregular costs, and then decide what is flexible.</a:t>
            </a:r>
          </a:p>
          <a:p>
            <a:pPr marL="0" indent="0">
              <a:buNone/>
            </a:pPr>
            <a:endParaRPr lang="en-US" b="1" dirty="0"/>
          </a:p>
          <a:p>
            <a:pPr marL="0" indent="0">
              <a:buNone/>
            </a:pPr>
            <a:r>
              <a:rPr lang="en-US" b="1" dirty="0"/>
              <a:t>Recurring costs </a:t>
            </a:r>
            <a:r>
              <a:rPr lang="en-US" dirty="0"/>
              <a:t>– Costs that repeat regularly (monthly, quarterly, or yearly), such as subscriptions, memberships, or service contracts.</a:t>
            </a:r>
          </a:p>
          <a:p>
            <a:pPr marL="0" indent="0">
              <a:buNone/>
            </a:pPr>
            <a:endParaRPr lang="en-US" b="1" dirty="0"/>
          </a:p>
          <a:p>
            <a:pPr marL="0" indent="0">
              <a:buNone/>
            </a:pPr>
            <a:r>
              <a:rPr lang="en-US" b="1" dirty="0"/>
              <a:t>Remote access </a:t>
            </a:r>
            <a:r>
              <a:rPr lang="en-US" dirty="0"/>
              <a:t>– When someone gains control of your computer or phone from a distance; scammers may ask for this to steal money or data.</a:t>
            </a:r>
          </a:p>
          <a:p>
            <a:pPr marL="0" indent="0">
              <a:buNone/>
            </a:pPr>
            <a:endParaRPr lang="en-US" b="1" dirty="0"/>
          </a:p>
          <a:p>
            <a:pPr marL="0" indent="0">
              <a:buNone/>
            </a:pPr>
            <a:r>
              <a:rPr lang="en-US" b="1" dirty="0"/>
              <a:t>Safety margin </a:t>
            </a:r>
            <a:r>
              <a:rPr lang="en-US" dirty="0"/>
              <a:t>– A small amount left in your monthly plan after essentials and planned costs, to reduce anxiety and absorb small surprises.</a:t>
            </a:r>
          </a:p>
          <a:p>
            <a:pPr marL="0" indent="0">
              <a:buNone/>
            </a:pPr>
            <a:endParaRPr lang="en-US" b="1" dirty="0"/>
          </a:p>
          <a:p>
            <a:pPr marL="0" indent="0">
              <a:buNone/>
            </a:pPr>
            <a:r>
              <a:rPr lang="en-US" b="1" dirty="0"/>
              <a:t>Scam </a:t>
            </a:r>
            <a:r>
              <a:rPr lang="en-US" dirty="0"/>
              <a:t>– A dishonest trick designed to pressure you into sending money or sharing private information</a:t>
            </a:r>
            <a:r>
              <a:rPr lang="en-US" b="1" dirty="0"/>
              <a:t>.</a:t>
            </a:r>
          </a:p>
          <a:p>
            <a:pPr marL="0" indent="0">
              <a:buNone/>
            </a:pPr>
            <a:endParaRPr lang="en-US" b="1" dirty="0"/>
          </a:p>
          <a:p>
            <a:pPr marL="0" indent="0">
              <a:buNone/>
            </a:pPr>
            <a:r>
              <a:rPr lang="en-US" b="1" dirty="0"/>
              <a:t>Seasonal costs </a:t>
            </a:r>
            <a:r>
              <a:rPr lang="en-US" dirty="0"/>
              <a:t>– Costs that appear at certain times of year, such as holidays, heating, school starts, or seasonal clothing.</a:t>
            </a:r>
            <a:endParaRPr lang="en-US" b="1" dirty="0"/>
          </a:p>
        </p:txBody>
      </p:sp>
    </p:spTree>
    <p:extLst>
      <p:ext uri="{BB962C8B-B14F-4D97-AF65-F5344CB8AC3E}">
        <p14:creationId xmlns:p14="http://schemas.microsoft.com/office/powerpoint/2010/main" val="4045655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7B085-543C-F736-D0E5-7DEF07283EC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E060A21-4842-14BF-0061-15AF67221095}"/>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529E9870-0A1F-E64B-0C7A-172F78867BB7}"/>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DFDDCF7D-F1D9-983D-1AA5-5586270907B1}"/>
              </a:ext>
            </a:extLst>
          </p:cNvPr>
          <p:cNvSpPr>
            <a:spLocks noGrp="1"/>
          </p:cNvSpPr>
          <p:nvPr>
            <p:ph type="body" sz="quarter" idx="61"/>
          </p:nvPr>
        </p:nvSpPr>
        <p:spPr/>
        <p:txBody>
          <a:bodyPr/>
          <a:lstStyle/>
          <a:p>
            <a:r>
              <a:rPr lang="en-IE" dirty="0"/>
              <a:t>Glossary</a:t>
            </a:r>
          </a:p>
        </p:txBody>
      </p:sp>
      <p:sp>
        <p:nvSpPr>
          <p:cNvPr id="5" name="Text Placeholder 4">
            <a:extLst>
              <a:ext uri="{FF2B5EF4-FFF2-40B4-BE49-F238E27FC236}">
                <a16:creationId xmlns:a16="http://schemas.microsoft.com/office/drawing/2014/main" id="{6BBEEF62-09B4-8055-F045-C54CA76588E4}"/>
              </a:ext>
            </a:extLst>
          </p:cNvPr>
          <p:cNvSpPr>
            <a:spLocks noGrp="1"/>
          </p:cNvSpPr>
          <p:nvPr>
            <p:ph type="body" sz="quarter" idx="64"/>
          </p:nvPr>
        </p:nvSpPr>
        <p:spPr/>
        <p:txBody>
          <a:bodyPr/>
          <a:lstStyle/>
          <a:p>
            <a:pPr marL="0" indent="0">
              <a:buNone/>
            </a:pPr>
            <a:r>
              <a:rPr lang="en-US" b="1" dirty="0"/>
              <a:t>Spending pattern </a:t>
            </a:r>
            <a:r>
              <a:rPr lang="en-US" dirty="0"/>
              <a:t>– A repeated habit in how you spend money (for example frequent small purchases, high weekend spending, subscription build-up).</a:t>
            </a:r>
          </a:p>
          <a:p>
            <a:pPr marL="0" indent="0">
              <a:buNone/>
            </a:pPr>
            <a:endParaRPr lang="en-US" b="1" dirty="0"/>
          </a:p>
          <a:p>
            <a:pPr marL="0" indent="0">
              <a:buNone/>
            </a:pPr>
            <a:r>
              <a:rPr lang="en-US" b="1" dirty="0"/>
              <a:t>Spending tracking </a:t>
            </a:r>
            <a:r>
              <a:rPr lang="en-US" dirty="0"/>
              <a:t>– A method of recording or reviewing spending so you can compare your budget plan with real life.</a:t>
            </a:r>
          </a:p>
          <a:p>
            <a:pPr marL="0" indent="0">
              <a:buNone/>
            </a:pPr>
            <a:endParaRPr lang="en-US" b="1" dirty="0"/>
          </a:p>
          <a:p>
            <a:pPr marL="0" indent="0">
              <a:buNone/>
            </a:pPr>
            <a:r>
              <a:rPr lang="en-US" b="1" dirty="0"/>
              <a:t>Subscription </a:t>
            </a:r>
            <a:r>
              <a:rPr lang="en-US" dirty="0"/>
              <a:t>– A repeated payment for a service (for example streaming, apps, gym) that continues until you cancel it.</a:t>
            </a:r>
          </a:p>
          <a:p>
            <a:pPr marL="0" indent="0">
              <a:buNone/>
            </a:pPr>
            <a:endParaRPr lang="en-US" b="1" dirty="0"/>
          </a:p>
          <a:p>
            <a:pPr marL="0" indent="0">
              <a:buNone/>
            </a:pPr>
            <a:r>
              <a:rPr lang="en-US" b="1" dirty="0"/>
              <a:t>TAN / verification code </a:t>
            </a:r>
            <a:r>
              <a:rPr lang="en-US" dirty="0"/>
              <a:t>– A security code used to confirm a banking action; it should never be shared with anyone.</a:t>
            </a:r>
          </a:p>
          <a:p>
            <a:pPr marL="0" indent="0">
              <a:buNone/>
            </a:pPr>
            <a:endParaRPr lang="en-US" dirty="0"/>
          </a:p>
          <a:p>
            <a:pPr marL="0" indent="0">
              <a:buNone/>
            </a:pPr>
            <a:r>
              <a:rPr lang="en-US" b="1" dirty="0"/>
              <a:t>Variable costs (variable expenses)</a:t>
            </a:r>
            <a:r>
              <a:rPr lang="en-US" dirty="0"/>
              <a:t> – Costs that change from month to month, such as groceries, leisure, clothing, or children’s needs.</a:t>
            </a:r>
            <a:endParaRPr lang="de-DE" dirty="0"/>
          </a:p>
          <a:p>
            <a:pPr marL="0" indent="0">
              <a:buNone/>
            </a:pPr>
            <a:endParaRPr lang="en-US" b="1" dirty="0"/>
          </a:p>
          <a:p>
            <a:pPr marL="0" indent="0">
              <a:buNone/>
            </a:pPr>
            <a:r>
              <a:rPr lang="en-US" b="1" dirty="0"/>
              <a:t>Weekly money check</a:t>
            </a:r>
            <a:r>
              <a:rPr lang="en-US" dirty="0"/>
              <a:t> – A short routine (for example 20 minutes) to review balance, upcoming payments, spending, and one improvement action.</a:t>
            </a:r>
            <a:endParaRPr lang="de-DE" dirty="0"/>
          </a:p>
          <a:p>
            <a:pPr marL="0" indent="0">
              <a:buNone/>
            </a:pPr>
            <a:endParaRPr lang="en-US" dirty="0"/>
          </a:p>
        </p:txBody>
      </p:sp>
    </p:spTree>
    <p:extLst>
      <p:ext uri="{BB962C8B-B14F-4D97-AF65-F5344CB8AC3E}">
        <p14:creationId xmlns:p14="http://schemas.microsoft.com/office/powerpoint/2010/main" val="1248328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0FE3E-5A53-F303-097B-46CF921669EA}"/>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BE6C2BDA-A966-2CE8-CF9B-B2563DF7BDE2}"/>
              </a:ext>
            </a:extLst>
          </p:cNvPr>
          <p:cNvSpPr>
            <a:spLocks noGrp="1"/>
          </p:cNvSpPr>
          <p:nvPr>
            <p:ph type="body" sz="quarter" idx="60"/>
          </p:nvPr>
        </p:nvSpPr>
        <p:spPr/>
        <p:txBody>
          <a:bodyPr/>
          <a:lstStyle/>
          <a:p>
            <a:r>
              <a:rPr lang="en-US" dirty="0"/>
              <a:t>02</a:t>
            </a:r>
          </a:p>
        </p:txBody>
      </p:sp>
      <p:sp>
        <p:nvSpPr>
          <p:cNvPr id="10" name="Rectangle 9">
            <a:extLst>
              <a:ext uri="{FF2B5EF4-FFF2-40B4-BE49-F238E27FC236}">
                <a16:creationId xmlns:a16="http://schemas.microsoft.com/office/drawing/2014/main" id="{10E30763-7F04-80D1-53CE-7C7F69BEBF13}"/>
              </a:ext>
            </a:extLst>
          </p:cNvPr>
          <p:cNvSpPr/>
          <p:nvPr/>
        </p:nvSpPr>
        <p:spPr>
          <a:xfrm>
            <a:off x="2777892" y="5484791"/>
            <a:ext cx="3622908"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1" name="TextBox 10">
            <a:extLst>
              <a:ext uri="{FF2B5EF4-FFF2-40B4-BE49-F238E27FC236}">
                <a16:creationId xmlns:a16="http://schemas.microsoft.com/office/drawing/2014/main" id="{D955726A-0B77-F513-3595-7EA3C5A1D181}"/>
              </a:ext>
            </a:extLst>
          </p:cNvPr>
          <p:cNvSpPr txBox="1"/>
          <p:nvPr/>
        </p:nvSpPr>
        <p:spPr>
          <a:xfrm>
            <a:off x="2777892" y="5464319"/>
            <a:ext cx="3758401"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FOR WOMEN IN</a:t>
            </a:r>
          </a:p>
        </p:txBody>
      </p:sp>
      <p:sp>
        <p:nvSpPr>
          <p:cNvPr id="12" name="Rectangle 11">
            <a:extLst>
              <a:ext uri="{FF2B5EF4-FFF2-40B4-BE49-F238E27FC236}">
                <a16:creationId xmlns:a16="http://schemas.microsoft.com/office/drawing/2014/main" id="{C8BD1FD2-8CB6-93CE-8D24-55E1939BC1C2}"/>
              </a:ext>
            </a:extLst>
          </p:cNvPr>
          <p:cNvSpPr/>
          <p:nvPr/>
        </p:nvSpPr>
        <p:spPr>
          <a:xfrm>
            <a:off x="2777892" y="6145760"/>
            <a:ext cx="3622909"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3" name="TextBox 12">
            <a:extLst>
              <a:ext uri="{FF2B5EF4-FFF2-40B4-BE49-F238E27FC236}">
                <a16:creationId xmlns:a16="http://schemas.microsoft.com/office/drawing/2014/main" id="{2739889B-BA5D-7E17-E715-755491542661}"/>
              </a:ext>
            </a:extLst>
          </p:cNvPr>
          <p:cNvSpPr txBox="1"/>
          <p:nvPr/>
        </p:nvSpPr>
        <p:spPr>
          <a:xfrm>
            <a:off x="2777892" y="6125742"/>
            <a:ext cx="3580019"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EARLY CAREER </a:t>
            </a:r>
          </a:p>
        </p:txBody>
      </p:sp>
      <p:sp>
        <p:nvSpPr>
          <p:cNvPr id="2" name="Rectangle 1">
            <a:extLst>
              <a:ext uri="{FF2B5EF4-FFF2-40B4-BE49-F238E27FC236}">
                <a16:creationId xmlns:a16="http://schemas.microsoft.com/office/drawing/2014/main" id="{C6D21079-D1B4-0067-22CC-D12593AC792D}"/>
              </a:ext>
            </a:extLst>
          </p:cNvPr>
          <p:cNvSpPr/>
          <p:nvPr/>
        </p:nvSpPr>
        <p:spPr>
          <a:xfrm>
            <a:off x="2777892" y="4814016"/>
            <a:ext cx="3622908"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3" name="TextBox 2">
            <a:extLst>
              <a:ext uri="{FF2B5EF4-FFF2-40B4-BE49-F238E27FC236}">
                <a16:creationId xmlns:a16="http://schemas.microsoft.com/office/drawing/2014/main" id="{8C0B41F6-2DC3-7A0A-E503-A9779470CC6C}"/>
              </a:ext>
            </a:extLst>
          </p:cNvPr>
          <p:cNvSpPr txBox="1"/>
          <p:nvPr/>
        </p:nvSpPr>
        <p:spPr>
          <a:xfrm>
            <a:off x="2777892" y="4800433"/>
            <a:ext cx="3027111"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BUDGETING </a:t>
            </a:r>
          </a:p>
        </p:txBody>
      </p:sp>
    </p:spTree>
    <p:extLst>
      <p:ext uri="{BB962C8B-B14F-4D97-AF65-F5344CB8AC3E}">
        <p14:creationId xmlns:p14="http://schemas.microsoft.com/office/powerpoint/2010/main" val="2277826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816DC-C4F5-F789-EC71-167CC6EF23E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455E8E1-E1AD-93DC-31DF-21603B70CC38}"/>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07189D3D-75A6-CC28-3A40-6B97620B9F9D}"/>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685A8B3-07F0-016D-5858-32EBA39E3D67}"/>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214D5150-BE8D-991B-FDD7-C71828E82476}"/>
              </a:ext>
            </a:extLst>
          </p:cNvPr>
          <p:cNvSpPr>
            <a:spLocks noGrp="1"/>
          </p:cNvSpPr>
          <p:nvPr>
            <p:ph type="body" sz="quarter" idx="64"/>
          </p:nvPr>
        </p:nvSpPr>
        <p:spPr>
          <a:xfrm>
            <a:off x="1704813" y="1874520"/>
            <a:ext cx="5238428" cy="8059894"/>
          </a:xfrm>
        </p:spPr>
        <p:txBody>
          <a:bodyPr/>
          <a:lstStyle/>
          <a:p>
            <a:pPr marL="0" indent="0">
              <a:buNone/>
            </a:pPr>
            <a:r>
              <a:rPr lang="en-US" dirty="0"/>
              <a:t>Early career is often the first time you manage money fully on your own. You may be receiving your first regular salary, balancing study and work, or dealing with income that changes from month to month. At the same time, many new costs appear: rent and deposits, utilities, commuting, insurance, subscriptions, and everyday living expenses. Because so much feels new, it is easy to feel that money “disappears” quickly, even when you are careful.</a:t>
            </a:r>
          </a:p>
          <a:p>
            <a:pPr marL="0" indent="0">
              <a:buNone/>
            </a:pPr>
            <a:endParaRPr lang="en-US" dirty="0"/>
          </a:p>
          <a:p>
            <a:pPr marL="0" indent="0">
              <a:buNone/>
            </a:pPr>
            <a:r>
              <a:rPr lang="en-US" dirty="0"/>
              <a:t>In this stage, budgeting is a practical skill that helps you build stability and confidence. A budget gives you a clear overview of what comes in, what goes out, and what you can realistically afford. It helps you avoid unpleasant surprises, such as running out of money before the end of the month, missing a bill, or relying on overdrafts or short-term credit. Most importantly, budgeting supports your independence: when you understand your money, you can make choices that match your priorities.</a:t>
            </a:r>
          </a:p>
          <a:p>
            <a:pPr marL="0" indent="0">
              <a:buNone/>
            </a:pPr>
            <a:endParaRPr lang="en-US" dirty="0"/>
          </a:p>
          <a:p>
            <a:pPr marL="0" indent="0">
              <a:buNone/>
            </a:pPr>
            <a:r>
              <a:rPr lang="en-US" b="1" dirty="0"/>
              <a:t>Budgeting in early career does not need to be complicated. </a:t>
            </a:r>
            <a:r>
              <a:rPr lang="en-US" dirty="0"/>
              <a:t>You do not need advanced financial knowledge. You only need a simple routine that you can repeat. Even a basic budget, combined with spending tracking for a short period, can help you </a:t>
            </a:r>
            <a:r>
              <a:rPr lang="en-US" dirty="0" err="1"/>
              <a:t>recognise</a:t>
            </a:r>
            <a:r>
              <a:rPr lang="en-US" dirty="0"/>
              <a:t> patterns, reduce unnecessary costs, and plan better for irregular expenses (for example, annual fees, health costs, or repairs).</a:t>
            </a:r>
          </a:p>
          <a:p>
            <a:pPr marL="0" indent="0">
              <a:buNone/>
            </a:pPr>
            <a:endParaRPr lang="en-US" dirty="0"/>
          </a:p>
          <a:p>
            <a:pPr marL="0" indent="0">
              <a:buNone/>
            </a:pPr>
            <a:r>
              <a:rPr lang="en-US" dirty="0"/>
              <a:t>This section focuses on building your first budgeting habits in a realistic and supportive way. The aim is to help you create a system that fits your life now, while also laying the foundation for future steps such as saving, investing, and long-term financial security.</a:t>
            </a:r>
          </a:p>
          <a:p>
            <a:pPr marL="0" indent="0">
              <a:buNone/>
            </a:pPr>
            <a:endParaRPr lang="en-IE" sz="1400" b="1" dirty="0">
              <a:solidFill>
                <a:srgbClr val="4763AE"/>
              </a:solidFill>
            </a:endParaRPr>
          </a:p>
          <a:p>
            <a:pPr marL="0" indent="0">
              <a:buNone/>
            </a:pPr>
            <a:endParaRPr lang="en-IE" sz="1400" b="1" dirty="0">
              <a:solidFill>
                <a:srgbClr val="4763AE"/>
              </a:solidFill>
            </a:endParaRPr>
          </a:p>
          <a:p>
            <a:pPr marL="0" indent="0">
              <a:buNone/>
            </a:pPr>
            <a:r>
              <a:rPr lang="en-IE" sz="1400" b="1" dirty="0">
                <a:solidFill>
                  <a:srgbClr val="4763AE"/>
                </a:solidFill>
              </a:rPr>
              <a:t>Learning Objectives:</a:t>
            </a:r>
          </a:p>
          <a:p>
            <a:pPr marL="0" indent="0">
              <a:buNone/>
            </a:pPr>
            <a:endParaRPr lang="en-IE" sz="1400" dirty="0">
              <a:solidFill>
                <a:srgbClr val="4763AE"/>
              </a:solidFill>
            </a:endParaRPr>
          </a:p>
          <a:p>
            <a:pPr lvl="0"/>
            <a:r>
              <a:rPr lang="en-US" dirty="0"/>
              <a:t>Understand the purpose of budgeting and everyday financial management.</a:t>
            </a:r>
          </a:p>
          <a:p>
            <a:pPr lvl="0"/>
            <a:r>
              <a:rPr lang="en-US" dirty="0"/>
              <a:t>Identify your main income sources and your main spending categories.</a:t>
            </a:r>
          </a:p>
          <a:p>
            <a:pPr lvl="0"/>
            <a:r>
              <a:rPr lang="en-US" dirty="0"/>
              <a:t>Distinguish between fixed, variable, and irregular expenses.</a:t>
            </a:r>
          </a:p>
          <a:p>
            <a:pPr lvl="0"/>
            <a:r>
              <a:rPr lang="en-US" dirty="0"/>
              <a:t>Create a simple monthly budget that fits your current life situation.</a:t>
            </a:r>
          </a:p>
          <a:p>
            <a:pPr lvl="0"/>
            <a:r>
              <a:rPr lang="en-US" dirty="0"/>
              <a:t>Use a basic tool (app, spreadsheet, or notebook) to track spending and stay </a:t>
            </a:r>
            <a:r>
              <a:rPr lang="en-US" dirty="0" err="1"/>
              <a:t>organised</a:t>
            </a:r>
            <a:r>
              <a:rPr lang="en-US" dirty="0"/>
              <a:t>.</a:t>
            </a:r>
          </a:p>
          <a:p>
            <a:pPr lvl="0"/>
            <a:endParaRPr lang="en-IE" dirty="0"/>
          </a:p>
          <a:p>
            <a:pPr marL="0" indent="0">
              <a:buNone/>
            </a:pPr>
            <a:r>
              <a:rPr lang="en-IE" sz="1400" b="1" dirty="0">
                <a:solidFill>
                  <a:srgbClr val="4763AE"/>
                </a:solidFill>
              </a:rPr>
              <a:t>Content:</a:t>
            </a:r>
          </a:p>
          <a:p>
            <a:pPr marL="0" indent="0">
              <a:buNone/>
            </a:pPr>
            <a:endParaRPr lang="en-IE" sz="1400" dirty="0">
              <a:solidFill>
                <a:srgbClr val="4763AE"/>
              </a:solidFill>
            </a:endParaRPr>
          </a:p>
          <a:p>
            <a:pPr lvl="0"/>
            <a:r>
              <a:rPr lang="en-US" dirty="0"/>
              <a:t>What budgeting is and why it matters in everyday life.</a:t>
            </a:r>
          </a:p>
          <a:p>
            <a:pPr lvl="0"/>
            <a:r>
              <a:rPr lang="en-US" dirty="0"/>
              <a:t>Income vs. expenses: how to build a clear monthly overview.</a:t>
            </a:r>
          </a:p>
          <a:p>
            <a:pPr lvl="0"/>
            <a:r>
              <a:rPr lang="en-US" dirty="0"/>
              <a:t>Fixed, variable, and irregular costs: how to plan realistically.</a:t>
            </a:r>
          </a:p>
          <a:p>
            <a:pPr lvl="0"/>
            <a:r>
              <a:rPr lang="en-US" dirty="0"/>
              <a:t>Tracking spending: simple methods that work (notebook, banking overview, app/spreadsheet).</a:t>
            </a:r>
          </a:p>
          <a:p>
            <a:pPr lvl="0"/>
            <a:r>
              <a:rPr lang="en-US" dirty="0"/>
              <a:t>First habits for financial confidence: building routines and avoiding “money surprises”.</a:t>
            </a:r>
            <a:endParaRPr lang="en-IE" dirty="0"/>
          </a:p>
          <a:p>
            <a:pPr marL="0" indent="0">
              <a:buNone/>
            </a:pPr>
            <a:endParaRPr lang="en-IE" sz="1400" b="1" dirty="0">
              <a:solidFill>
                <a:srgbClr val="4763AE"/>
              </a:solidFill>
            </a:endParaRPr>
          </a:p>
          <a:p>
            <a:pPr marL="0" indent="0">
              <a:buNone/>
            </a:pPr>
            <a:r>
              <a:rPr lang="en-IE" sz="1400" b="1" dirty="0">
                <a:solidFill>
                  <a:srgbClr val="4763AE"/>
                </a:solidFill>
              </a:rPr>
              <a:t>Activities:</a:t>
            </a:r>
          </a:p>
          <a:p>
            <a:pPr marL="0" indent="0">
              <a:buNone/>
            </a:pPr>
            <a:endParaRPr lang="en-IE" sz="1400" dirty="0">
              <a:solidFill>
                <a:srgbClr val="4763AE"/>
              </a:solidFill>
            </a:endParaRPr>
          </a:p>
          <a:p>
            <a:pPr lvl="0"/>
            <a:r>
              <a:rPr lang="en-US" dirty="0"/>
              <a:t>Create your first monthly budget using a simple template (income, fixed costs, variable costs, irregular costs).</a:t>
            </a:r>
          </a:p>
          <a:p>
            <a:pPr lvl="0"/>
            <a:r>
              <a:rPr lang="en-US" dirty="0"/>
              <a:t>Track your spending for 7 days using one method (notebook, banking overview, or app).</a:t>
            </a:r>
            <a:endParaRPr lang="en-IE" b="1" dirty="0"/>
          </a:p>
          <a:p>
            <a:pPr marL="0" indent="0">
              <a:buNone/>
            </a:pPr>
            <a:endParaRPr lang="en-IE" sz="1400" b="1" dirty="0">
              <a:solidFill>
                <a:srgbClr val="4763AE"/>
              </a:solidFill>
            </a:endParaRPr>
          </a:p>
          <a:p>
            <a:pPr marL="0" indent="0">
              <a:buNone/>
            </a:pPr>
            <a:endParaRPr lang="en-US" dirty="0"/>
          </a:p>
        </p:txBody>
      </p:sp>
      <p:grpSp>
        <p:nvGrpSpPr>
          <p:cNvPr id="4" name="Graphic 2">
            <a:extLst>
              <a:ext uri="{FF2B5EF4-FFF2-40B4-BE49-F238E27FC236}">
                <a16:creationId xmlns:a16="http://schemas.microsoft.com/office/drawing/2014/main" id="{2A09E2B0-BE6B-C57F-1501-19307734CA7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7FFF4B5C-0A24-A1D8-0398-06F5BE6CAE4C}"/>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55C30595-7145-7FF5-B8FF-7EEF907748F6}"/>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0FEDB828-8265-F8DC-DA4F-1609EBE3970F}"/>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221B5868-3DC7-E8D6-F4A9-63FD4F523DA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26A7AB5D-E1B1-A6E2-9EA2-A88A543C2195}"/>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36376137-258D-7CA5-922A-55F83915673F}"/>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8B66203D-7B10-CD8B-8826-1C9DDAC28F1E}"/>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55646B67-C803-B6B9-92BD-DB1BF23B0078}"/>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1935F4A3-DED8-68CE-9CDC-404313D72021}"/>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17FBAF86-7B32-D556-CE37-E12122FFB216}"/>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E66DD23E-D6AD-2EB4-33EC-6AEA9EE5E7C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7BCAB157-EABF-BDDA-DAE3-E2E7744A835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B45AA1D3-5027-553A-AF12-14CC3D63237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AC3CD568-1D53-CFE7-5164-CDE859247A7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61E8D2DD-15BF-606D-F564-F9FBBE54788F}"/>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057D3CB5-8047-D7E4-4AC4-C7F70B5E1DEE}"/>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7087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78EEE-D609-9C0A-B45B-45A79C2053D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1EC6244-D062-1513-5D0C-0DDE53FF5DF0}"/>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7EDE3EF2-9E45-E081-EA66-B769F4FFD3BC}"/>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DBFDA055-60BC-E680-4F08-0812513C7451}"/>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781AF74F-968F-704F-8973-F88FB7CEB720}"/>
              </a:ext>
            </a:extLst>
          </p:cNvPr>
          <p:cNvSpPr>
            <a:spLocks noGrp="1"/>
          </p:cNvSpPr>
          <p:nvPr>
            <p:ph type="body" sz="quarter" idx="64"/>
          </p:nvPr>
        </p:nvSpPr>
        <p:spPr>
          <a:xfrm>
            <a:off x="1704813" y="1874520"/>
            <a:ext cx="5238428" cy="8059894"/>
          </a:xfrm>
        </p:spPr>
        <p:txBody>
          <a:bodyPr/>
          <a:lstStyle/>
          <a:p>
            <a:pPr marL="0" indent="0">
              <a:buNone/>
            </a:pPr>
            <a:r>
              <a:rPr lang="en-IE" sz="1400" b="1" dirty="0">
                <a:solidFill>
                  <a:srgbClr val="4763AE"/>
                </a:solidFill>
              </a:rPr>
              <a:t>Formative Assessment:</a:t>
            </a:r>
          </a:p>
          <a:p>
            <a:pPr marL="0" indent="0">
              <a:buNone/>
            </a:pPr>
            <a:endParaRPr lang="en-IE" sz="1400" dirty="0">
              <a:solidFill>
                <a:srgbClr val="4763AE"/>
              </a:solidFill>
            </a:endParaRPr>
          </a:p>
          <a:p>
            <a:pPr lvl="0"/>
            <a:r>
              <a:rPr lang="en-US" dirty="0"/>
              <a:t>Reflective question: What spending category surprised you most after tracking for 7 days?</a:t>
            </a:r>
          </a:p>
          <a:p>
            <a:pPr lvl="0"/>
            <a:r>
              <a:rPr lang="en-US" dirty="0"/>
              <a:t>Quick quiz: Decide whether common expenses are fixed, variable, or irregular.</a:t>
            </a:r>
            <a:endParaRPr lang="en-IE" dirty="0"/>
          </a:p>
          <a:p>
            <a:pPr marL="0" indent="0">
              <a:buNone/>
            </a:pPr>
            <a:endParaRPr lang="en-IE" sz="1400" b="1" dirty="0">
              <a:solidFill>
                <a:srgbClr val="4763AE"/>
              </a:solidFill>
            </a:endParaRPr>
          </a:p>
          <a:p>
            <a:pPr marL="0" indent="0">
              <a:buNone/>
            </a:pPr>
            <a:r>
              <a:rPr lang="en-IE" sz="1400" b="1" dirty="0">
                <a:solidFill>
                  <a:srgbClr val="4763AE"/>
                </a:solidFill>
              </a:rPr>
              <a:t>Relevant Resources:</a:t>
            </a:r>
          </a:p>
          <a:p>
            <a:pPr marL="0" indent="0">
              <a:buNone/>
            </a:pPr>
            <a:endParaRPr lang="en-IE" sz="1400" dirty="0">
              <a:solidFill>
                <a:srgbClr val="4763AE"/>
              </a:solidFill>
            </a:endParaRPr>
          </a:p>
          <a:p>
            <a:pPr lvl="0"/>
            <a:r>
              <a:rPr lang="en-US" dirty="0"/>
              <a:t>Glossary of financial terms</a:t>
            </a:r>
          </a:p>
          <a:p>
            <a:pPr lvl="0"/>
            <a:r>
              <a:rPr lang="en-US" dirty="0"/>
              <a:t>10 Practical Tips Saving Money</a:t>
            </a:r>
          </a:p>
          <a:p>
            <a:pPr lvl="0"/>
            <a:r>
              <a:rPr lang="en-US" dirty="0"/>
              <a:t>Financial Fraud Prevention Checklist</a:t>
            </a:r>
          </a:p>
          <a:p>
            <a:pPr lvl="0"/>
            <a:r>
              <a:rPr lang="en-US" dirty="0"/>
              <a:t>Buffer Plan Checklist</a:t>
            </a:r>
          </a:p>
          <a:p>
            <a:pPr lvl="0"/>
            <a:r>
              <a:rPr lang="en-US" dirty="0"/>
              <a:t>Health Cost Plan Checklist</a:t>
            </a:r>
          </a:p>
          <a:p>
            <a:pPr lvl="0"/>
            <a:r>
              <a:rPr lang="en-US" dirty="0"/>
              <a:t>Financial Habit Tracker</a:t>
            </a:r>
          </a:p>
          <a:p>
            <a:pPr lvl="0"/>
            <a:r>
              <a:rPr lang="en-US" dirty="0"/>
              <a:t>Simple Budget Template Excel</a:t>
            </a:r>
          </a:p>
          <a:p>
            <a:endParaRPr lang="en-US" dirty="0"/>
          </a:p>
        </p:txBody>
      </p:sp>
      <p:grpSp>
        <p:nvGrpSpPr>
          <p:cNvPr id="4" name="Graphic 2">
            <a:extLst>
              <a:ext uri="{FF2B5EF4-FFF2-40B4-BE49-F238E27FC236}">
                <a16:creationId xmlns:a16="http://schemas.microsoft.com/office/drawing/2014/main" id="{65B60990-3FE5-9E05-9121-59CE9B25278C}"/>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B25A0B52-B318-D966-AB82-7A5C2498CAFA}"/>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0FD1B229-81D5-724C-F25C-8E140B0D6186}"/>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020EF5A8-D794-A284-B848-5E00B3C26936}"/>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CD3E5C52-7DA0-EEE8-834F-5505D5B519BE}"/>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A61F2B1B-327A-91C0-454D-1095C314A534}"/>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D88E842B-9D76-5C6A-6D7B-17EAE11F4E66}"/>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2719525D-FED1-0A0F-50BC-46E40DF12472}"/>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46398ADE-BB3C-6059-7760-358D3940080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C3D5AA42-BCCF-5B25-7EA8-512795A2AA6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69B4F95E-EBEA-A43C-ADAC-E2BC26AB8C6F}"/>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97326026-F9CA-4648-1267-2FD85E6F1ACD}"/>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7451EB03-18D9-4D68-4954-D3D52FFC27E3}"/>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2971D165-6E11-5FFE-8D0F-C0656E16AFA9}"/>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A89BCA52-5FE2-8B12-0E7B-22ACE503CFB0}"/>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076A276F-076F-E9C4-D47E-D203B4AEC9D0}"/>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686B0247-A171-98F2-8375-65F0946CA3FD}"/>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4112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E15801-284D-0FCD-3A0B-052C1F2CE74F}"/>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C2328B52-0512-3549-3A98-818C12A00514}"/>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E3300F05-72D8-44A7-11F6-AAF2B53FB8DF}"/>
              </a:ext>
            </a:extLst>
          </p:cNvPr>
          <p:cNvSpPr>
            <a:spLocks noGrp="1"/>
          </p:cNvSpPr>
          <p:nvPr>
            <p:ph type="body" sz="quarter" idx="61"/>
          </p:nvPr>
        </p:nvSpPr>
        <p:spPr>
          <a:xfrm>
            <a:off x="1704812" y="1068038"/>
            <a:ext cx="5284924" cy="722656"/>
          </a:xfrm>
        </p:spPr>
        <p:txBody>
          <a:bodyPr/>
          <a:lstStyle/>
          <a:p>
            <a:r>
              <a:rPr lang="en-US" dirty="0"/>
              <a:t>Budgeting Basics: What is budgeting and why does it matter?</a:t>
            </a:r>
            <a:endParaRPr lang="en-IE" dirty="0"/>
          </a:p>
          <a:p>
            <a:endParaRPr lang="en-IE" dirty="0"/>
          </a:p>
        </p:txBody>
      </p:sp>
      <p:sp>
        <p:nvSpPr>
          <p:cNvPr id="5" name="Text Placeholder 4">
            <a:extLst>
              <a:ext uri="{FF2B5EF4-FFF2-40B4-BE49-F238E27FC236}">
                <a16:creationId xmlns:a16="http://schemas.microsoft.com/office/drawing/2014/main" id="{C66B4E6B-63CA-B9FF-1048-1ACD4DC52484}"/>
              </a:ext>
            </a:extLst>
          </p:cNvPr>
          <p:cNvSpPr>
            <a:spLocks noGrp="1"/>
          </p:cNvSpPr>
          <p:nvPr>
            <p:ph type="body" sz="quarter" idx="64"/>
          </p:nvPr>
        </p:nvSpPr>
        <p:spPr>
          <a:xfrm>
            <a:off x="1704812" y="2291731"/>
            <a:ext cx="5238428" cy="8400082"/>
          </a:xfrm>
        </p:spPr>
        <p:txBody>
          <a:bodyPr/>
          <a:lstStyle/>
          <a:p>
            <a:pPr marL="0" indent="0">
              <a:buNone/>
            </a:pPr>
            <a:r>
              <a:rPr lang="en-US" dirty="0"/>
              <a:t>A </a:t>
            </a:r>
            <a:r>
              <a:rPr lang="en-US" b="1" dirty="0"/>
              <a:t>budget</a:t>
            </a:r>
            <a:r>
              <a:rPr lang="en-US" dirty="0"/>
              <a:t> is a basically plan that shows what money comes in and what money goes out. It helps you make everyday decisions with clarity, instead of guessing.</a:t>
            </a:r>
          </a:p>
          <a:p>
            <a:pPr marL="0" indent="0">
              <a:buNone/>
            </a:pPr>
            <a:endParaRPr lang="en-US" dirty="0"/>
          </a:p>
          <a:p>
            <a:pPr marL="0" indent="0">
              <a:buNone/>
            </a:pPr>
            <a:r>
              <a:rPr lang="en-US" dirty="0"/>
              <a:t>In early career, budgeting matters because many costs are new and easy to underestimate. Examples include rent and deposits, utilities, transport, insurance, subscriptions, and daily expenses such as food. When you do not have a clear overview, it can feel as if money “disappears” quickly. This can lead to stress, missed payments, or using expensive overdrafts and short-term credit.</a:t>
            </a:r>
          </a:p>
          <a:p>
            <a:pPr marL="0" indent="0">
              <a:buNone/>
            </a:pPr>
            <a:endParaRPr lang="en-US" dirty="0"/>
          </a:p>
          <a:p>
            <a:pPr marL="0" indent="0">
              <a:buNone/>
            </a:pPr>
            <a:r>
              <a:rPr lang="en-US" dirty="0"/>
              <a:t>Budgeting supports your independence. When you know your numbers, you can decide what is realistic for your life right now:</a:t>
            </a:r>
          </a:p>
          <a:p>
            <a:pPr marL="0" indent="0">
              <a:buNone/>
            </a:pPr>
            <a:endParaRPr lang="en-US" dirty="0"/>
          </a:p>
          <a:p>
            <a:r>
              <a:rPr lang="en-US" dirty="0"/>
              <a:t>what you can spend each week,</a:t>
            </a:r>
          </a:p>
          <a:p>
            <a:r>
              <a:rPr lang="en-US" dirty="0"/>
              <a:t>what you should set aside for bills, and</a:t>
            </a:r>
          </a:p>
          <a:p>
            <a:r>
              <a:rPr lang="en-US" dirty="0"/>
              <a:t>what you can keep for goals or unexpected costs.</a:t>
            </a:r>
          </a:p>
          <a:p>
            <a:pPr marL="0" indent="0">
              <a:buNone/>
            </a:pPr>
            <a:endParaRPr lang="en-US" dirty="0"/>
          </a:p>
          <a:p>
            <a:pPr marL="0" indent="0">
              <a:buNone/>
            </a:pPr>
            <a:r>
              <a:rPr lang="en-US" dirty="0"/>
              <a:t>Budgeting is not about being strict. It is about being prepared. Even a simple budget can reduce stress because you can see what is possible and what needs to change.</a:t>
            </a:r>
          </a:p>
          <a:p>
            <a:pPr marL="0" indent="0">
              <a:buNone/>
            </a:pPr>
            <a:endParaRPr lang="en-US" dirty="0"/>
          </a:p>
          <a:p>
            <a:pPr marL="0" indent="0">
              <a:buNone/>
            </a:pPr>
            <a:r>
              <a:rPr lang="en-US" dirty="0"/>
              <a:t>A good budget also creates a foundation for the next steps of financial empowerment. When everyday finances are under control, it becomes easier to save, build a buffer, and plan for the future.</a:t>
            </a:r>
          </a:p>
          <a:p>
            <a:pPr marL="0" indent="0">
              <a:buNone/>
            </a:pPr>
            <a:endParaRPr lang="en-US" dirty="0"/>
          </a:p>
          <a:p>
            <a:pPr marL="0" indent="0">
              <a:buNone/>
            </a:pPr>
            <a:endParaRPr lang="en-IE" dirty="0"/>
          </a:p>
        </p:txBody>
      </p:sp>
      <p:sp>
        <p:nvSpPr>
          <p:cNvPr id="8" name="Rectangle 1">
            <a:extLst>
              <a:ext uri="{FF2B5EF4-FFF2-40B4-BE49-F238E27FC236}">
                <a16:creationId xmlns:a16="http://schemas.microsoft.com/office/drawing/2014/main" id="{364204AC-7019-B5C7-B1E9-8B8EBD4B7E11}"/>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grpSp>
        <p:nvGrpSpPr>
          <p:cNvPr id="13" name="Group 2">
            <a:extLst>
              <a:ext uri="{FF2B5EF4-FFF2-40B4-BE49-F238E27FC236}">
                <a16:creationId xmlns:a16="http://schemas.microsoft.com/office/drawing/2014/main" id="{141A6E94-67C9-0E1B-D4BB-2DBFFF5588BC}"/>
              </a:ext>
            </a:extLst>
          </p:cNvPr>
          <p:cNvGrpSpPr>
            <a:grpSpLocks noChangeAspect="1"/>
          </p:cNvGrpSpPr>
          <p:nvPr/>
        </p:nvGrpSpPr>
        <p:grpSpPr>
          <a:xfrm>
            <a:off x="1704812" y="5029065"/>
            <a:ext cx="6071390" cy="3985396"/>
            <a:chOff x="0" y="-1976593"/>
            <a:chExt cx="21519863" cy="12030858"/>
          </a:xfrm>
        </p:grpSpPr>
        <p:sp>
          <p:nvSpPr>
            <p:cNvPr id="14" name="Freeform 3">
              <a:extLst>
                <a:ext uri="{FF2B5EF4-FFF2-40B4-BE49-F238E27FC236}">
                  <a16:creationId xmlns:a16="http://schemas.microsoft.com/office/drawing/2014/main" id="{AA311ACF-F359-5851-C7F3-9EF541840C82}"/>
                </a:ext>
              </a:extLst>
            </p:cNvPr>
            <p:cNvSpPr/>
            <p:nvPr/>
          </p:nvSpPr>
          <p:spPr>
            <a:xfrm>
              <a:off x="0" y="1870422"/>
              <a:ext cx="9914348" cy="8183843"/>
            </a:xfrm>
            <a:custGeom>
              <a:avLst/>
              <a:gdLst/>
              <a:ahLst/>
              <a:cxnLst/>
              <a:rect l="l" t="t" r="r" b="b"/>
              <a:pathLst>
                <a:path w="9914348" h="8183843">
                  <a:moveTo>
                    <a:pt x="0" y="0"/>
                  </a:moveTo>
                  <a:lnTo>
                    <a:pt x="9914348" y="0"/>
                  </a:lnTo>
                  <a:lnTo>
                    <a:pt x="9914348" y="8183843"/>
                  </a:lnTo>
                  <a:lnTo>
                    <a:pt x="0" y="81838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sz="700"/>
            </a:p>
          </p:txBody>
        </p:sp>
        <p:sp>
          <p:nvSpPr>
            <p:cNvPr id="15" name="Freeform 4">
              <a:extLst>
                <a:ext uri="{FF2B5EF4-FFF2-40B4-BE49-F238E27FC236}">
                  <a16:creationId xmlns:a16="http://schemas.microsoft.com/office/drawing/2014/main" id="{EB1B0137-B8B2-1E9A-9473-6FD7CEBFB944}"/>
                </a:ext>
              </a:extLst>
            </p:cNvPr>
            <p:cNvSpPr/>
            <p:nvPr/>
          </p:nvSpPr>
          <p:spPr>
            <a:xfrm flipH="1">
              <a:off x="16904062" y="3077497"/>
              <a:ext cx="2066599" cy="2884847"/>
            </a:xfrm>
            <a:custGeom>
              <a:avLst/>
              <a:gdLst/>
              <a:ahLst/>
              <a:cxnLst/>
              <a:rect l="l" t="t" r="r" b="b"/>
              <a:pathLst>
                <a:path w="2066599" h="2884847">
                  <a:moveTo>
                    <a:pt x="2066599" y="0"/>
                  </a:moveTo>
                  <a:lnTo>
                    <a:pt x="0" y="0"/>
                  </a:lnTo>
                  <a:lnTo>
                    <a:pt x="0" y="2884847"/>
                  </a:lnTo>
                  <a:lnTo>
                    <a:pt x="2066599" y="2884847"/>
                  </a:lnTo>
                  <a:lnTo>
                    <a:pt x="2066599"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de-DE" sz="700"/>
            </a:p>
          </p:txBody>
        </p:sp>
        <p:sp>
          <p:nvSpPr>
            <p:cNvPr id="16" name="TextBox 5">
              <a:extLst>
                <a:ext uri="{FF2B5EF4-FFF2-40B4-BE49-F238E27FC236}">
                  <a16:creationId xmlns:a16="http://schemas.microsoft.com/office/drawing/2014/main" id="{F6C4C591-D38A-9ACB-2472-C8F032C4A654}"/>
                </a:ext>
              </a:extLst>
            </p:cNvPr>
            <p:cNvSpPr txBox="1"/>
            <p:nvPr/>
          </p:nvSpPr>
          <p:spPr>
            <a:xfrm>
              <a:off x="11445613" y="-1976593"/>
              <a:ext cx="10074250" cy="5054092"/>
            </a:xfrm>
            <a:prstGeom prst="rect">
              <a:avLst/>
            </a:prstGeom>
          </p:spPr>
          <p:txBody>
            <a:bodyPr lIns="0" tIns="0" rIns="0" bIns="0" rtlCol="0" anchor="t">
              <a:spAutoFit/>
            </a:bodyPr>
            <a:lstStyle/>
            <a:p>
              <a:pPr algn="l">
                <a:lnSpc>
                  <a:spcPts val="16800"/>
                </a:lnSpc>
              </a:pPr>
              <a:r>
                <a:rPr lang="en-US" sz="2000" b="1" dirty="0">
                  <a:solidFill>
                    <a:srgbClr val="1E2879"/>
                  </a:solidFill>
                  <a:latin typeface="Montserrat Bold"/>
                  <a:ea typeface="Montserrat Bold"/>
                  <a:cs typeface="Montserrat Bold"/>
                  <a:sym typeface="Montserrat Bold"/>
                </a:rPr>
                <a:t>BUDGET</a:t>
              </a:r>
            </a:p>
          </p:txBody>
        </p:sp>
        <p:sp>
          <p:nvSpPr>
            <p:cNvPr id="17" name="Freeform 6">
              <a:extLst>
                <a:ext uri="{FF2B5EF4-FFF2-40B4-BE49-F238E27FC236}">
                  <a16:creationId xmlns:a16="http://schemas.microsoft.com/office/drawing/2014/main" id="{2341C9EE-3F2A-6948-7E19-42F18E9C9D35}"/>
                </a:ext>
              </a:extLst>
            </p:cNvPr>
            <p:cNvSpPr/>
            <p:nvPr/>
          </p:nvSpPr>
          <p:spPr>
            <a:xfrm>
              <a:off x="11275987" y="3219144"/>
              <a:ext cx="4807458" cy="5486400"/>
            </a:xfrm>
            <a:custGeom>
              <a:avLst/>
              <a:gdLst/>
              <a:ahLst/>
              <a:cxnLst/>
              <a:rect l="l" t="t" r="r" b="b"/>
              <a:pathLst>
                <a:path w="4807458" h="5486400">
                  <a:moveTo>
                    <a:pt x="0" y="0"/>
                  </a:moveTo>
                  <a:lnTo>
                    <a:pt x="4807458" y="0"/>
                  </a:lnTo>
                  <a:lnTo>
                    <a:pt x="4807458" y="5486400"/>
                  </a:lnTo>
                  <a:lnTo>
                    <a:pt x="0" y="5486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de-DE" sz="700"/>
            </a:p>
          </p:txBody>
        </p:sp>
      </p:grpSp>
    </p:spTree>
    <p:extLst>
      <p:ext uri="{BB962C8B-B14F-4D97-AF65-F5344CB8AC3E}">
        <p14:creationId xmlns:p14="http://schemas.microsoft.com/office/powerpoint/2010/main" val="2320951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39168-253D-796F-4838-092D4652466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DB7991B-0BC3-8FD5-D8ED-BF10C3409C66}"/>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7AF5B0E2-51D8-F106-ABC6-B95EAA521C1B}"/>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77E29B72-D42E-3D72-4287-828B543674ED}"/>
              </a:ext>
            </a:extLst>
          </p:cNvPr>
          <p:cNvSpPr>
            <a:spLocks noGrp="1"/>
          </p:cNvSpPr>
          <p:nvPr>
            <p:ph type="body" sz="quarter" idx="61"/>
          </p:nvPr>
        </p:nvSpPr>
        <p:spPr>
          <a:xfrm>
            <a:off x="1704812" y="1068038"/>
            <a:ext cx="5284924" cy="722656"/>
          </a:xfrm>
        </p:spPr>
        <p:txBody>
          <a:bodyPr/>
          <a:lstStyle/>
          <a:p>
            <a:r>
              <a:rPr lang="en-US" dirty="0"/>
              <a:t>Budgeting Basics: </a:t>
            </a:r>
            <a:r>
              <a:rPr lang="de-DE" dirty="0"/>
              <a:t>Income vs. </a:t>
            </a:r>
            <a:r>
              <a:rPr lang="de-DE" dirty="0" err="1"/>
              <a:t>Expenses</a:t>
            </a:r>
            <a:endParaRPr lang="en-IE" dirty="0"/>
          </a:p>
          <a:p>
            <a:endParaRPr lang="en-IE" dirty="0"/>
          </a:p>
        </p:txBody>
      </p:sp>
      <p:sp>
        <p:nvSpPr>
          <p:cNvPr id="5" name="Text Placeholder 4">
            <a:extLst>
              <a:ext uri="{FF2B5EF4-FFF2-40B4-BE49-F238E27FC236}">
                <a16:creationId xmlns:a16="http://schemas.microsoft.com/office/drawing/2014/main" id="{F2440113-3155-971E-F9D2-CE541A91FF68}"/>
              </a:ext>
            </a:extLst>
          </p:cNvPr>
          <p:cNvSpPr>
            <a:spLocks noGrp="1"/>
          </p:cNvSpPr>
          <p:nvPr>
            <p:ph type="body" sz="quarter" idx="64"/>
          </p:nvPr>
        </p:nvSpPr>
        <p:spPr>
          <a:xfrm>
            <a:off x="1704812" y="2291731"/>
            <a:ext cx="5238428" cy="8400082"/>
          </a:xfrm>
        </p:spPr>
        <p:txBody>
          <a:bodyPr/>
          <a:lstStyle/>
          <a:p>
            <a:pPr marL="0" indent="0">
              <a:buNone/>
            </a:pPr>
            <a:r>
              <a:rPr lang="en-US" dirty="0"/>
              <a:t>A budget starts with one clear picture: </a:t>
            </a:r>
            <a:r>
              <a:rPr lang="en-US" b="1" dirty="0"/>
              <a:t>how much money comes in each month and how much money goes out</a:t>
            </a:r>
            <a:r>
              <a:rPr lang="en-US" dirty="0"/>
              <a:t>. This overview is the “map” for your everyday finances. Without it, you may make decisions based on feelings (“I think I can afford this”) instead of facts (“I know what is possible”).</a:t>
            </a:r>
          </a:p>
          <a:p>
            <a:pPr marL="0" indent="0">
              <a:buNone/>
            </a:pPr>
            <a:endParaRPr lang="en-US" dirty="0"/>
          </a:p>
          <a:p>
            <a:pPr marL="0" indent="0">
              <a:buNone/>
            </a:pPr>
            <a:r>
              <a:rPr lang="en-US" b="1" dirty="0"/>
              <a:t>Step 1: Calculate your monthly income</a:t>
            </a:r>
            <a:br>
              <a:rPr lang="en-US" dirty="0"/>
            </a:br>
            <a:r>
              <a:rPr lang="en-US" dirty="0" err="1"/>
              <a:t>Income</a:t>
            </a:r>
            <a:r>
              <a:rPr lang="en-US" dirty="0"/>
              <a:t> is the money you receive. In early career, income can look different from person to person. It may include:</a:t>
            </a:r>
          </a:p>
          <a:p>
            <a:pPr marL="0" indent="0">
              <a:buNone/>
            </a:pPr>
            <a:endParaRPr lang="en-US" dirty="0"/>
          </a:p>
          <a:p>
            <a:r>
              <a:rPr lang="en-US" dirty="0"/>
              <a:t>salary from a job (full-time or part-time),</a:t>
            </a:r>
          </a:p>
          <a:p>
            <a:r>
              <a:rPr lang="en-US" dirty="0"/>
              <a:t>income from internships, freelance work, or side jobs,</a:t>
            </a:r>
          </a:p>
          <a:p>
            <a:r>
              <a:rPr lang="en-US" dirty="0"/>
              <a:t>scholarships or student support,</a:t>
            </a:r>
          </a:p>
          <a:p>
            <a:r>
              <a:rPr lang="en-US" dirty="0"/>
              <a:t>benefits, grants, or training allowances,</a:t>
            </a:r>
          </a:p>
          <a:p>
            <a:r>
              <a:rPr lang="en-US" dirty="0"/>
              <a:t>support payments (for example, family support).</a:t>
            </a:r>
          </a:p>
          <a:p>
            <a:pPr marL="0" indent="0">
              <a:buNone/>
            </a:pPr>
            <a:endParaRPr lang="en-US" dirty="0"/>
          </a:p>
          <a:p>
            <a:pPr marL="0" indent="0">
              <a:buNone/>
            </a:pPr>
            <a:r>
              <a:rPr lang="en-US" dirty="0"/>
              <a:t>Write down your </a:t>
            </a:r>
            <a:r>
              <a:rPr lang="en-US" b="1" dirty="0"/>
              <a:t>monthly income after tax</a:t>
            </a:r>
            <a:r>
              <a:rPr lang="en-US" dirty="0"/>
              <a:t> (what actually arrives in your account).</a:t>
            </a:r>
            <a:br>
              <a:rPr lang="en-US" dirty="0"/>
            </a:br>
            <a:r>
              <a:rPr lang="en-US" dirty="0"/>
              <a:t>If your income is stable, use your normal monthly amount.</a:t>
            </a:r>
            <a:br>
              <a:rPr lang="en-US" dirty="0"/>
            </a:br>
            <a:r>
              <a:rPr lang="en-US" dirty="0"/>
              <a:t>If your income changes from month to month, use a simple average: add your income from the last 3 months and divide by 3. This gives you a realistic number to plan with.</a:t>
            </a:r>
          </a:p>
          <a:p>
            <a:pPr marL="0" indent="0">
              <a:buNone/>
            </a:pPr>
            <a:endParaRPr lang="en-US" dirty="0"/>
          </a:p>
          <a:p>
            <a:pPr marL="0" indent="0">
              <a:buNone/>
            </a:pPr>
            <a:r>
              <a:rPr lang="en-US" b="1" dirty="0"/>
              <a:t>Step 2: List your monthly expenses</a:t>
            </a:r>
            <a:br>
              <a:rPr lang="en-US" dirty="0"/>
            </a:br>
            <a:r>
              <a:rPr lang="en-US" dirty="0" err="1"/>
              <a:t>Expenses</a:t>
            </a:r>
            <a:r>
              <a:rPr lang="en-US" dirty="0"/>
              <a:t> are the money you spend. A common mistake is to list only “big” costs and forget smaller items that happen often. Start by listing the most important categories, for example:</a:t>
            </a:r>
          </a:p>
          <a:p>
            <a:pPr marL="0" indent="0">
              <a:buNone/>
            </a:pPr>
            <a:endParaRPr lang="en-US" dirty="0"/>
          </a:p>
          <a:p>
            <a:r>
              <a:rPr lang="en-US" dirty="0"/>
              <a:t>housing (rent, utilities, heating),</a:t>
            </a:r>
          </a:p>
          <a:p>
            <a:r>
              <a:rPr lang="en-US" dirty="0"/>
              <a:t>transport (tickets, fuel, subscriptions),</a:t>
            </a:r>
          </a:p>
          <a:p>
            <a:r>
              <a:rPr lang="en-US" dirty="0"/>
              <a:t>food (groceries and eating out),</a:t>
            </a:r>
          </a:p>
          <a:p>
            <a:r>
              <a:rPr lang="en-US" dirty="0"/>
              <a:t>phone and internet,</a:t>
            </a:r>
          </a:p>
          <a:p>
            <a:r>
              <a:rPr lang="en-US" dirty="0"/>
              <a:t>insurance,</a:t>
            </a:r>
          </a:p>
          <a:p>
            <a:r>
              <a:rPr lang="en-US" dirty="0"/>
              <a:t>debt repayments (if you have them),</a:t>
            </a:r>
          </a:p>
          <a:p>
            <a:r>
              <a:rPr lang="en-US" dirty="0"/>
              <a:t>subscriptions (streaming, gym, apps),</a:t>
            </a:r>
          </a:p>
          <a:p>
            <a:r>
              <a:rPr lang="en-US" dirty="0"/>
              <a:t>personal spending and leisure.</a:t>
            </a:r>
          </a:p>
          <a:p>
            <a:pPr marL="0" indent="0">
              <a:buNone/>
            </a:pPr>
            <a:endParaRPr lang="en-US" dirty="0"/>
          </a:p>
          <a:p>
            <a:pPr marL="0" indent="0">
              <a:buNone/>
            </a:pPr>
            <a:r>
              <a:rPr lang="en-US" dirty="0"/>
              <a:t>At this stage, you do not need perfect numbers. A good first step is to estimate your expenses based on:</a:t>
            </a:r>
          </a:p>
          <a:p>
            <a:pPr marL="0" indent="0">
              <a:buNone/>
            </a:pPr>
            <a:endParaRPr lang="en-US" dirty="0"/>
          </a:p>
          <a:p>
            <a:r>
              <a:rPr lang="en-US" dirty="0"/>
              <a:t>your bank account transactions,</a:t>
            </a:r>
          </a:p>
          <a:p>
            <a:r>
              <a:rPr lang="en-US" dirty="0"/>
              <a:t>receipts, or</a:t>
            </a:r>
          </a:p>
          <a:p>
            <a:r>
              <a:rPr lang="en-US" dirty="0"/>
              <a:t>memory (then improve later through tracking).</a:t>
            </a:r>
          </a:p>
          <a:p>
            <a:pPr marL="0" indent="0">
              <a:buNone/>
            </a:pPr>
            <a:endParaRPr lang="en-US" b="1" dirty="0"/>
          </a:p>
          <a:p>
            <a:pPr marL="0" indent="0">
              <a:buNone/>
            </a:pPr>
            <a:endParaRPr lang="en-US" b="1" dirty="0"/>
          </a:p>
          <a:p>
            <a:pPr marL="0" indent="0">
              <a:buNone/>
            </a:pPr>
            <a:endParaRPr lang="en-IE" dirty="0"/>
          </a:p>
        </p:txBody>
      </p:sp>
      <p:sp>
        <p:nvSpPr>
          <p:cNvPr id="8" name="Rectangle 1">
            <a:extLst>
              <a:ext uri="{FF2B5EF4-FFF2-40B4-BE49-F238E27FC236}">
                <a16:creationId xmlns:a16="http://schemas.microsoft.com/office/drawing/2014/main" id="{0AEE6796-0A19-E80E-B52B-7913C341ECDB}"/>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Tree>
    <p:extLst>
      <p:ext uri="{BB962C8B-B14F-4D97-AF65-F5344CB8AC3E}">
        <p14:creationId xmlns:p14="http://schemas.microsoft.com/office/powerpoint/2010/main" val="892218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AEBCD-2D98-23D0-E15B-DC8A7DA4F74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A0D160B-0143-F2A1-CEFE-F800F02CD7D3}"/>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77CAE844-337A-468E-7459-890BA0B4A6AA}"/>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603B0D58-4D1C-C51E-8F97-8450BF27E805}"/>
              </a:ext>
            </a:extLst>
          </p:cNvPr>
          <p:cNvSpPr>
            <a:spLocks noGrp="1"/>
          </p:cNvSpPr>
          <p:nvPr>
            <p:ph type="body" sz="quarter" idx="61"/>
          </p:nvPr>
        </p:nvSpPr>
        <p:spPr>
          <a:xfrm>
            <a:off x="1704812" y="1068038"/>
            <a:ext cx="5284924" cy="722656"/>
          </a:xfrm>
        </p:spPr>
        <p:txBody>
          <a:bodyPr/>
          <a:lstStyle/>
          <a:p>
            <a:r>
              <a:rPr lang="en-US" dirty="0"/>
              <a:t>Budgeting Basics: </a:t>
            </a:r>
            <a:r>
              <a:rPr lang="de-DE" dirty="0"/>
              <a:t>Income vs. </a:t>
            </a:r>
            <a:r>
              <a:rPr lang="de-DE" dirty="0" err="1"/>
              <a:t>Expenses</a:t>
            </a:r>
            <a:endParaRPr lang="en-IE" dirty="0"/>
          </a:p>
          <a:p>
            <a:endParaRPr lang="en-IE" dirty="0"/>
          </a:p>
        </p:txBody>
      </p:sp>
      <p:sp>
        <p:nvSpPr>
          <p:cNvPr id="5" name="Text Placeholder 4">
            <a:extLst>
              <a:ext uri="{FF2B5EF4-FFF2-40B4-BE49-F238E27FC236}">
                <a16:creationId xmlns:a16="http://schemas.microsoft.com/office/drawing/2014/main" id="{2580FD97-2503-9962-9109-A3607BD82CC0}"/>
              </a:ext>
            </a:extLst>
          </p:cNvPr>
          <p:cNvSpPr>
            <a:spLocks noGrp="1"/>
          </p:cNvSpPr>
          <p:nvPr>
            <p:ph type="body" sz="quarter" idx="64"/>
          </p:nvPr>
        </p:nvSpPr>
        <p:spPr>
          <a:xfrm>
            <a:off x="1704812" y="2291731"/>
            <a:ext cx="5238428" cy="8400082"/>
          </a:xfrm>
        </p:spPr>
        <p:txBody>
          <a:bodyPr/>
          <a:lstStyle/>
          <a:p>
            <a:pPr marL="0" indent="0">
              <a:buNone/>
            </a:pPr>
            <a:r>
              <a:rPr lang="en-US" b="1" dirty="0"/>
              <a:t>Step 3: Compare income and expenses</a:t>
            </a:r>
          </a:p>
          <a:p>
            <a:pPr marL="0" indent="0">
              <a:buNone/>
            </a:pPr>
            <a:br>
              <a:rPr lang="en-US" dirty="0"/>
            </a:br>
            <a:r>
              <a:rPr lang="en-US" dirty="0"/>
              <a:t>Now calculate: </a:t>
            </a:r>
            <a:r>
              <a:rPr lang="en-US" b="1" dirty="0"/>
              <a:t>Income – Expenses = What remains (or what is missing).</a:t>
            </a:r>
            <a:br>
              <a:rPr lang="en-US" b="1" dirty="0"/>
            </a:br>
            <a:endParaRPr lang="en-US" dirty="0"/>
          </a:p>
          <a:p>
            <a:r>
              <a:rPr lang="en-US" dirty="0"/>
              <a:t>If money </a:t>
            </a:r>
            <a:r>
              <a:rPr lang="en-US" b="1" dirty="0"/>
              <a:t>remains</a:t>
            </a:r>
            <a:r>
              <a:rPr lang="en-US" dirty="0"/>
              <a:t>, you can decide what job it should do:</a:t>
            </a:r>
            <a:br>
              <a:rPr lang="en-US" dirty="0"/>
            </a:br>
            <a:br>
              <a:rPr lang="en-US" dirty="0"/>
            </a:br>
            <a: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t>- build a small emergency buffer,</a:t>
            </a:r>
            <a:b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br>
            <a: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t>- save for a goal (education, travel, moving), or</a:t>
            </a:r>
            <a:b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br>
            <a: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t>- reduce debt faster (if relevant).</a:t>
            </a:r>
            <a:b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br>
            <a:endPar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endParaRPr>
          </a:p>
          <a:p>
            <a:r>
              <a:rPr lang="en-US" dirty="0"/>
              <a:t>If money is </a:t>
            </a:r>
            <a:r>
              <a:rPr lang="en-US" b="1" dirty="0"/>
              <a:t>missing</a:t>
            </a:r>
            <a:r>
              <a:rPr lang="en-US" dirty="0"/>
              <a:t>, the budget is still useful. It shows you that something must change. Typical early-career solutions include:</a:t>
            </a:r>
            <a:br>
              <a:rPr lang="en-US" dirty="0"/>
            </a:br>
            <a:br>
              <a:rPr lang="en-US" dirty="0"/>
            </a:br>
            <a:r>
              <a:rPr lang="en-US" dirty="0"/>
              <a:t>- </a:t>
            </a:r>
            <a: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t>reducing variable costs (for example, eating out, subscriptions),</a:t>
            </a:r>
            <a:b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br>
            <a: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t>- checking if you are paying for services you do not use,</a:t>
            </a:r>
            <a:b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br>
            <a: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t>- planning irregular costs more carefully so they do not disrupt the month,</a:t>
            </a:r>
            <a:b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br>
            <a: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t>- looking for realistic ways to increase income over time (for example, more hours, a better contract, or additional income streams).</a:t>
            </a:r>
          </a:p>
          <a:p>
            <a:pPr marL="0" indent="0">
              <a:buNone/>
            </a:pPr>
            <a:endParaRPr lang="en-US" dirty="0"/>
          </a:p>
          <a:p>
            <a:pPr marL="0" indent="0">
              <a:buNone/>
            </a:pPr>
            <a:endPar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endParaRPr>
          </a:p>
          <a:p>
            <a:pPr marL="0" indent="0">
              <a:buNone/>
            </a:pPr>
            <a:endParaRPr lang="en-US" dirty="0"/>
          </a:p>
          <a:p>
            <a:pPr marL="0" indent="0">
              <a:buNone/>
            </a:pPr>
            <a:endPar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endParaRPr>
          </a:p>
          <a:p>
            <a:pPr marL="0" indent="0">
              <a:buNone/>
            </a:pPr>
            <a:b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br>
            <a:endPar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endParaRPr>
          </a:p>
          <a:p>
            <a:pPr marL="0" indent="0">
              <a:buNone/>
            </a:pPr>
            <a:br>
              <a:rPr lang="en-US" dirty="0"/>
            </a:br>
            <a:r>
              <a:rPr lang="en-US" b="1" dirty="0"/>
              <a:t>Important:</a:t>
            </a:r>
            <a:r>
              <a:rPr lang="en-US" dirty="0"/>
              <a:t> A budget is not a judgement. It is information. It helps you understand your financial situation and make choices with confidence. Even a simple monthly overview can reduce stress because you know where you stand and what you can do next.</a:t>
            </a:r>
          </a:p>
          <a:p>
            <a:pPr marL="0" indent="0">
              <a:buNone/>
            </a:pPr>
            <a:endParaRPr lang="en-US" dirty="0"/>
          </a:p>
          <a:p>
            <a:pPr marL="0" indent="0">
              <a:buNone/>
            </a:pPr>
            <a:endParaRPr lang="en-IE" dirty="0"/>
          </a:p>
          <a:p>
            <a:pPr marL="0" indent="0">
              <a:buNone/>
            </a:pPr>
            <a:endParaRPr lang="en-IE" dirty="0"/>
          </a:p>
          <a:p>
            <a:pPr marL="0" indent="0">
              <a:buNone/>
            </a:pPr>
            <a:r>
              <a:rPr lang="en-IE" dirty="0"/>
              <a:t>You can access the Budget Template here: </a:t>
            </a:r>
            <a:r>
              <a:rPr lang="en-IE" dirty="0">
                <a:highlight>
                  <a:srgbClr val="FFFF00"/>
                </a:highlight>
              </a:rPr>
              <a:t>LINK</a:t>
            </a:r>
          </a:p>
        </p:txBody>
      </p:sp>
      <p:sp>
        <p:nvSpPr>
          <p:cNvPr id="8" name="Rectangle 1">
            <a:extLst>
              <a:ext uri="{FF2B5EF4-FFF2-40B4-BE49-F238E27FC236}">
                <a16:creationId xmlns:a16="http://schemas.microsoft.com/office/drawing/2014/main" id="{DF13AB37-ECA8-D807-1E88-0108E3DB003E}"/>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6" name="Rounded Rectangle 67">
            <a:extLst>
              <a:ext uri="{FF2B5EF4-FFF2-40B4-BE49-F238E27FC236}">
                <a16:creationId xmlns:a16="http://schemas.microsoft.com/office/drawing/2014/main" id="{6044F5D8-DB49-1F38-AF14-B2A30734B6A3}"/>
              </a:ext>
            </a:extLst>
          </p:cNvPr>
          <p:cNvSpPr/>
          <p:nvPr/>
        </p:nvSpPr>
        <p:spPr>
          <a:xfrm>
            <a:off x="1700205" y="5887712"/>
            <a:ext cx="5231219" cy="820925"/>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74">
            <a:extLst>
              <a:ext uri="{FF2B5EF4-FFF2-40B4-BE49-F238E27FC236}">
                <a16:creationId xmlns:a16="http://schemas.microsoft.com/office/drawing/2014/main" id="{7F548CBA-98E5-9CFC-A9D9-575654E7A940}"/>
              </a:ext>
            </a:extLst>
          </p:cNvPr>
          <p:cNvGrpSpPr/>
          <p:nvPr/>
        </p:nvGrpSpPr>
        <p:grpSpPr>
          <a:xfrm>
            <a:off x="1864664" y="5684512"/>
            <a:ext cx="2482610" cy="406400"/>
            <a:chOff x="1972947" y="5649738"/>
            <a:chExt cx="1790957" cy="406400"/>
          </a:xfrm>
        </p:grpSpPr>
        <p:sp>
          <p:nvSpPr>
            <p:cNvPr id="9" name="Rectangle 51">
              <a:extLst>
                <a:ext uri="{FF2B5EF4-FFF2-40B4-BE49-F238E27FC236}">
                  <a16:creationId xmlns:a16="http://schemas.microsoft.com/office/drawing/2014/main" id="{46417A3D-3C55-AE6A-65AB-DF323853139A}"/>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52">
              <a:extLst>
                <a:ext uri="{FF2B5EF4-FFF2-40B4-BE49-F238E27FC236}">
                  <a16:creationId xmlns:a16="http://schemas.microsoft.com/office/drawing/2014/main" id="{B6B22B7D-61A1-0532-3C57-97E4A43C21A9}"/>
                </a:ext>
              </a:extLst>
            </p:cNvPr>
            <p:cNvSpPr/>
            <p:nvPr/>
          </p:nvSpPr>
          <p:spPr>
            <a:xfrm>
              <a:off x="2166912" y="5709774"/>
              <a:ext cx="1105678"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122">
              <a:extLst>
                <a:ext uri="{FF2B5EF4-FFF2-40B4-BE49-F238E27FC236}">
                  <a16:creationId xmlns:a16="http://schemas.microsoft.com/office/drawing/2014/main" id="{7AEDC36D-0BC0-849F-1656-A85C8E55774E}"/>
                </a:ext>
              </a:extLst>
            </p:cNvPr>
            <p:cNvSpPr txBox="1">
              <a:spLocks/>
            </p:cNvSpPr>
            <p:nvPr/>
          </p:nvSpPr>
          <p:spPr>
            <a:xfrm>
              <a:off x="2364155" y="5713468"/>
              <a:ext cx="1399749" cy="24331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Key Takeaway</a:t>
              </a:r>
            </a:p>
          </p:txBody>
        </p:sp>
        <p:sp>
          <p:nvSpPr>
            <p:cNvPr id="12" name="Oval 54">
              <a:extLst>
                <a:ext uri="{FF2B5EF4-FFF2-40B4-BE49-F238E27FC236}">
                  <a16:creationId xmlns:a16="http://schemas.microsoft.com/office/drawing/2014/main" id="{36A4FE93-81AC-6A49-4418-65BE2A7FAEF0}"/>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aphic 37">
              <a:extLst>
                <a:ext uri="{FF2B5EF4-FFF2-40B4-BE49-F238E27FC236}">
                  <a16:creationId xmlns:a16="http://schemas.microsoft.com/office/drawing/2014/main" id="{F3BCD305-0985-6EA1-5985-A402424094EC}"/>
                </a:ext>
              </a:extLst>
            </p:cNvPr>
            <p:cNvGrpSpPr/>
            <p:nvPr/>
          </p:nvGrpSpPr>
          <p:grpSpPr>
            <a:xfrm>
              <a:off x="2064622" y="5732952"/>
              <a:ext cx="229999" cy="229698"/>
              <a:chOff x="5737725" y="2862443"/>
              <a:chExt cx="1034323" cy="1032970"/>
            </a:xfrm>
            <a:solidFill>
              <a:schemeClr val="bg1"/>
            </a:solidFill>
          </p:grpSpPr>
          <p:sp>
            <p:nvSpPr>
              <p:cNvPr id="14" name="Freeform 56">
                <a:extLst>
                  <a:ext uri="{FF2B5EF4-FFF2-40B4-BE49-F238E27FC236}">
                    <a16:creationId xmlns:a16="http://schemas.microsoft.com/office/drawing/2014/main" id="{85476F46-DB6B-9BC3-33A4-E30BB748E503}"/>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15" name="Freeform 57">
                <a:extLst>
                  <a:ext uri="{FF2B5EF4-FFF2-40B4-BE49-F238E27FC236}">
                    <a16:creationId xmlns:a16="http://schemas.microsoft.com/office/drawing/2014/main" id="{7AB89C10-C15C-0925-963D-3974DB828A6A}"/>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16" name="Freeform 58">
                <a:extLst>
                  <a:ext uri="{FF2B5EF4-FFF2-40B4-BE49-F238E27FC236}">
                    <a16:creationId xmlns:a16="http://schemas.microsoft.com/office/drawing/2014/main" id="{6F598652-8D17-9977-D040-5D4961816B2E}"/>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17" name="Freeform 59">
                <a:extLst>
                  <a:ext uri="{FF2B5EF4-FFF2-40B4-BE49-F238E27FC236}">
                    <a16:creationId xmlns:a16="http://schemas.microsoft.com/office/drawing/2014/main" id="{D896B66C-B2A2-B3A5-8169-F057378CAD48}"/>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18" name="Freeform 60">
                <a:extLst>
                  <a:ext uri="{FF2B5EF4-FFF2-40B4-BE49-F238E27FC236}">
                    <a16:creationId xmlns:a16="http://schemas.microsoft.com/office/drawing/2014/main" id="{577D1CC4-7345-B0D4-58E8-00BA2B379F35}"/>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2960074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AADA7-8A53-C8E1-6A2E-5F80B1338FF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02E403E-3417-78C8-0E8D-AE9084ABDC8F}"/>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9D2DF5CC-5563-467B-BE18-03219805925A}"/>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02AFFAD5-EB42-7A2C-63D9-454E14C66CFF}"/>
              </a:ext>
            </a:extLst>
          </p:cNvPr>
          <p:cNvSpPr>
            <a:spLocks noGrp="1"/>
          </p:cNvSpPr>
          <p:nvPr>
            <p:ph type="body" sz="quarter" idx="61"/>
          </p:nvPr>
        </p:nvSpPr>
        <p:spPr>
          <a:xfrm>
            <a:off x="1704812" y="1068038"/>
            <a:ext cx="5284924" cy="722656"/>
          </a:xfrm>
        </p:spPr>
        <p:txBody>
          <a:bodyPr/>
          <a:lstStyle/>
          <a:p>
            <a:r>
              <a:rPr lang="en-US" dirty="0"/>
              <a:t>Tracking Spending: Simple Methods That Work</a:t>
            </a:r>
            <a:endParaRPr lang="en-IE" dirty="0"/>
          </a:p>
        </p:txBody>
      </p:sp>
      <p:sp>
        <p:nvSpPr>
          <p:cNvPr id="5" name="Text Placeholder 4">
            <a:extLst>
              <a:ext uri="{FF2B5EF4-FFF2-40B4-BE49-F238E27FC236}">
                <a16:creationId xmlns:a16="http://schemas.microsoft.com/office/drawing/2014/main" id="{2A44AD0B-A739-5456-01D0-463EA6C8AFE1}"/>
              </a:ext>
            </a:extLst>
          </p:cNvPr>
          <p:cNvSpPr>
            <a:spLocks noGrp="1"/>
          </p:cNvSpPr>
          <p:nvPr>
            <p:ph type="body" sz="quarter" idx="64"/>
          </p:nvPr>
        </p:nvSpPr>
        <p:spPr>
          <a:xfrm>
            <a:off x="1704812" y="2291731"/>
            <a:ext cx="5238428" cy="8400082"/>
          </a:xfrm>
        </p:spPr>
        <p:txBody>
          <a:bodyPr/>
          <a:lstStyle/>
          <a:p>
            <a:pPr marL="0" indent="0">
              <a:buNone/>
            </a:pPr>
            <a:r>
              <a:rPr lang="en-US" dirty="0"/>
              <a:t>A budget is a plan. </a:t>
            </a:r>
            <a:r>
              <a:rPr lang="en-US" b="1" dirty="0"/>
              <a:t>Tracking</a:t>
            </a:r>
            <a:r>
              <a:rPr lang="en-US" dirty="0"/>
              <a:t> is how you check if your plan matches real life.</a:t>
            </a:r>
          </a:p>
          <a:p>
            <a:pPr marL="0" indent="0">
              <a:buNone/>
            </a:pPr>
            <a:endParaRPr lang="en-US" dirty="0"/>
          </a:p>
          <a:p>
            <a:pPr marL="0" indent="0">
              <a:buNone/>
            </a:pPr>
            <a:r>
              <a:rPr lang="en-US" dirty="0"/>
              <a:t>Many people avoid tracking because they think it will take a lot of time or because they fear what they might find. In reality, tracking can be simple and supportive. It helps you replace uncertainty with facts. Even tracking for a short time (for example, 7 days) can reveal patterns that make budgeting easier.</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Tracking spending especially matters in early career because:</a:t>
            </a:r>
          </a:p>
          <a:p>
            <a:r>
              <a:rPr lang="en-US" dirty="0"/>
              <a:t>you may not yet know what your “normal” monthly costs look like,</a:t>
            </a:r>
          </a:p>
          <a:p>
            <a:r>
              <a:rPr lang="en-US" dirty="0"/>
              <a:t>small daily spending can add up quickly, and</a:t>
            </a:r>
          </a:p>
          <a:p>
            <a:r>
              <a:rPr lang="en-US" dirty="0"/>
              <a:t>irregular costs often appear without warning if you do not plan them.</a:t>
            </a:r>
          </a:p>
          <a:p>
            <a:pPr marL="0" indent="0">
              <a:buNone/>
            </a:pPr>
            <a:endParaRPr lang="en-US" dirty="0"/>
          </a:p>
          <a:p>
            <a:pPr marL="0" indent="0">
              <a:buNone/>
            </a:pPr>
            <a:endParaRPr lang="en-US" dirty="0"/>
          </a:p>
          <a:p>
            <a:pPr marL="0" indent="0">
              <a:buNone/>
            </a:pPr>
            <a:r>
              <a:rPr lang="en-US" b="1" dirty="0"/>
              <a:t>There is a number of simple tracking methods: </a:t>
            </a:r>
          </a:p>
          <a:p>
            <a:pPr marL="0" indent="0">
              <a:buNone/>
            </a:pPr>
            <a:endParaRPr lang="en-US" dirty="0"/>
          </a:p>
          <a:p>
            <a:pPr marL="228600" indent="-228600">
              <a:buFont typeface="+mj-lt"/>
              <a:buAutoNum type="arabicPeriod"/>
            </a:pPr>
            <a:r>
              <a:rPr lang="en-US" b="1" dirty="0"/>
              <a:t>Notebook method (very simple, no technology)</a:t>
            </a:r>
            <a:br>
              <a:rPr lang="en-US" dirty="0"/>
            </a:br>
            <a:r>
              <a:rPr lang="en-US" dirty="0"/>
              <a:t>Write down every expense for 7 days. Include the amount and a short category (food, transport, leisure). This works well if you pay in cash or prefer a low-tech approach.</a:t>
            </a:r>
            <a:br>
              <a:rPr lang="en-US" dirty="0"/>
            </a:br>
            <a:endParaRPr lang="en-US" dirty="0"/>
          </a:p>
          <a:p>
            <a:pPr marL="228600" indent="-228600">
              <a:buFont typeface="+mj-lt"/>
              <a:buAutoNum type="arabicPeriod"/>
            </a:pPr>
            <a:r>
              <a:rPr lang="en-US" b="1" dirty="0"/>
              <a:t>Banking overview method (fast, realistic)</a:t>
            </a:r>
            <a:br>
              <a:rPr lang="en-US" dirty="0"/>
            </a:br>
            <a:r>
              <a:rPr lang="en-US" dirty="0"/>
              <a:t>Use your online banking history. Once per week, look at your transactions and group them into categories. Many online banking services already provide to see expenses by categories. This works best if most of your spending happens digitally (card payments, transfers, subscriptions).</a:t>
            </a:r>
            <a:br>
              <a:rPr lang="en-US" dirty="0"/>
            </a:br>
            <a:endParaRPr lang="en-US" dirty="0"/>
          </a:p>
          <a:p>
            <a:pPr marL="228600" indent="-228600">
              <a:buFont typeface="+mj-lt"/>
              <a:buAutoNum type="arabicPeriod"/>
            </a:pPr>
            <a:r>
              <a:rPr lang="en-US" b="1" dirty="0"/>
              <a:t>App or spreadsheet method (structured and reusable)</a:t>
            </a:r>
            <a:br>
              <a:rPr lang="en-US" dirty="0"/>
            </a:br>
            <a:r>
              <a:rPr lang="en-US" dirty="0"/>
              <a:t>A budgeting app or a simple spreadsheet allows you to enter expenses quickly and often helps you </a:t>
            </a:r>
            <a:r>
              <a:rPr lang="en-US" dirty="0" err="1"/>
              <a:t>categorise</a:t>
            </a:r>
            <a:r>
              <a:rPr lang="en-US" dirty="0"/>
              <a:t> them. Some tools can </a:t>
            </a:r>
            <a:r>
              <a:rPr lang="en-US" dirty="0" err="1"/>
              <a:t>visualise</a:t>
            </a:r>
            <a:r>
              <a:rPr lang="en-US" dirty="0"/>
              <a:t> where your money goes, which makes patterns easier to see.</a:t>
            </a:r>
          </a:p>
          <a:p>
            <a:pPr marL="228600" indent="-228600">
              <a:buFont typeface="+mj-lt"/>
              <a:buAutoNum type="arabicPeriod"/>
            </a:pPr>
            <a:endParaRPr lang="en-US" dirty="0"/>
          </a:p>
          <a:p>
            <a:pPr marL="228600" indent="-228600">
              <a:buFont typeface="+mj-lt"/>
              <a:buAutoNum type="arabicPeriod"/>
            </a:pPr>
            <a:endParaRPr lang="en-US" dirty="0"/>
          </a:p>
          <a:p>
            <a:pPr marL="228600" indent="-228600">
              <a:buFont typeface="+mj-lt"/>
              <a:buAutoNum type="arabicPeriod"/>
            </a:pPr>
            <a:endParaRPr lang="en-US" dirty="0"/>
          </a:p>
          <a:p>
            <a:pPr marL="228600" indent="-228600">
              <a:buFont typeface="+mj-lt"/>
              <a:buAutoNum type="arabicPeriod"/>
            </a:pPr>
            <a:endParaRPr lang="en-US" dirty="0"/>
          </a:p>
          <a:p>
            <a:pPr marL="0" indent="0">
              <a:buNone/>
            </a:pPr>
            <a:r>
              <a:rPr lang="en-US" dirty="0"/>
              <a:t>Be aware that service providers and banks use your data (e.g. when using apps that are connected to your bank account). Look out for services that can be trusted and that protect your data. </a:t>
            </a:r>
          </a:p>
          <a:p>
            <a:pPr marL="0" indent="0">
              <a:buNone/>
            </a:pPr>
            <a:endParaRPr lang="en-US" dirty="0"/>
          </a:p>
          <a:p>
            <a:pPr marL="0" indent="0">
              <a:buNone/>
            </a:pPr>
            <a:endParaRPr lang="en-US" dirty="0"/>
          </a:p>
        </p:txBody>
      </p:sp>
      <p:sp>
        <p:nvSpPr>
          <p:cNvPr id="8" name="Rectangle 1">
            <a:extLst>
              <a:ext uri="{FF2B5EF4-FFF2-40B4-BE49-F238E27FC236}">
                <a16:creationId xmlns:a16="http://schemas.microsoft.com/office/drawing/2014/main" id="{8F69287E-1095-D303-EEA5-6ABC59808D0D}"/>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6" name="Freeform 4">
            <a:extLst>
              <a:ext uri="{FF2B5EF4-FFF2-40B4-BE49-F238E27FC236}">
                <a16:creationId xmlns:a16="http://schemas.microsoft.com/office/drawing/2014/main" id="{57EB907E-9025-629C-417A-C49F2C457FA3}"/>
              </a:ext>
            </a:extLst>
          </p:cNvPr>
          <p:cNvSpPr/>
          <p:nvPr/>
        </p:nvSpPr>
        <p:spPr>
          <a:xfrm>
            <a:off x="1126569" y="1848789"/>
            <a:ext cx="578243" cy="722656"/>
          </a:xfrm>
          <a:custGeom>
            <a:avLst/>
            <a:gdLst/>
            <a:ahLst/>
            <a:cxnLst/>
            <a:rect l="l" t="t" r="r" b="b"/>
            <a:pathLst>
              <a:path w="2066599" h="2884847">
                <a:moveTo>
                  <a:pt x="2066599" y="0"/>
                </a:moveTo>
                <a:lnTo>
                  <a:pt x="0" y="0"/>
                </a:lnTo>
                <a:lnTo>
                  <a:pt x="0" y="2884847"/>
                </a:lnTo>
                <a:lnTo>
                  <a:pt x="2066599" y="2884847"/>
                </a:lnTo>
                <a:lnTo>
                  <a:pt x="2066599"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sz="700"/>
          </a:p>
        </p:txBody>
      </p:sp>
      <p:grpSp>
        <p:nvGrpSpPr>
          <p:cNvPr id="20" name="Gruppieren 19">
            <a:extLst>
              <a:ext uri="{FF2B5EF4-FFF2-40B4-BE49-F238E27FC236}">
                <a16:creationId xmlns:a16="http://schemas.microsoft.com/office/drawing/2014/main" id="{5D1C582A-8143-13BD-6C02-354BCC71A995}"/>
              </a:ext>
            </a:extLst>
          </p:cNvPr>
          <p:cNvGrpSpPr/>
          <p:nvPr/>
        </p:nvGrpSpPr>
        <p:grpSpPr>
          <a:xfrm>
            <a:off x="1700205" y="3436612"/>
            <a:ext cx="5231219" cy="1136021"/>
            <a:chOff x="1700205" y="5684512"/>
            <a:chExt cx="5231219" cy="1136021"/>
          </a:xfrm>
        </p:grpSpPr>
        <p:sp>
          <p:nvSpPr>
            <p:cNvPr id="7" name="Rounded Rectangle 67">
              <a:extLst>
                <a:ext uri="{FF2B5EF4-FFF2-40B4-BE49-F238E27FC236}">
                  <a16:creationId xmlns:a16="http://schemas.microsoft.com/office/drawing/2014/main" id="{4350E6AC-78B8-E2FA-2E20-1D51E512FDE5}"/>
                </a:ext>
              </a:extLst>
            </p:cNvPr>
            <p:cNvSpPr/>
            <p:nvPr/>
          </p:nvSpPr>
          <p:spPr>
            <a:xfrm>
              <a:off x="1700205" y="5887712"/>
              <a:ext cx="5231219" cy="93282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74">
              <a:extLst>
                <a:ext uri="{FF2B5EF4-FFF2-40B4-BE49-F238E27FC236}">
                  <a16:creationId xmlns:a16="http://schemas.microsoft.com/office/drawing/2014/main" id="{6B163498-1C7A-6F3A-DB3A-808FEF482C46}"/>
                </a:ext>
              </a:extLst>
            </p:cNvPr>
            <p:cNvGrpSpPr/>
            <p:nvPr/>
          </p:nvGrpSpPr>
          <p:grpSpPr>
            <a:xfrm>
              <a:off x="1864664" y="5684512"/>
              <a:ext cx="2482610" cy="406400"/>
              <a:chOff x="1972947" y="5649738"/>
              <a:chExt cx="1790957" cy="406400"/>
            </a:xfrm>
          </p:grpSpPr>
          <p:sp>
            <p:nvSpPr>
              <p:cNvPr id="10" name="Rectangle 51">
                <a:extLst>
                  <a:ext uri="{FF2B5EF4-FFF2-40B4-BE49-F238E27FC236}">
                    <a16:creationId xmlns:a16="http://schemas.microsoft.com/office/drawing/2014/main" id="{C944E6ED-45A9-5522-FD1F-F0D855B46421}"/>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52">
                <a:extLst>
                  <a:ext uri="{FF2B5EF4-FFF2-40B4-BE49-F238E27FC236}">
                    <a16:creationId xmlns:a16="http://schemas.microsoft.com/office/drawing/2014/main" id="{10ECF0B2-1155-B541-065B-5BA728AA6A7E}"/>
                  </a:ext>
                </a:extLst>
              </p:cNvPr>
              <p:cNvSpPr/>
              <p:nvPr/>
            </p:nvSpPr>
            <p:spPr>
              <a:xfrm>
                <a:off x="2166912" y="5709774"/>
                <a:ext cx="1105678"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22">
                <a:extLst>
                  <a:ext uri="{FF2B5EF4-FFF2-40B4-BE49-F238E27FC236}">
                    <a16:creationId xmlns:a16="http://schemas.microsoft.com/office/drawing/2014/main" id="{50168749-666B-1DFF-3851-DFD3D644FA98}"/>
                  </a:ext>
                </a:extLst>
              </p:cNvPr>
              <p:cNvSpPr txBox="1">
                <a:spLocks/>
              </p:cNvSpPr>
              <p:nvPr/>
            </p:nvSpPr>
            <p:spPr>
              <a:xfrm>
                <a:off x="2364155" y="5713468"/>
                <a:ext cx="1399749" cy="24331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Key Takeaway</a:t>
                </a:r>
              </a:p>
            </p:txBody>
          </p:sp>
          <p:sp>
            <p:nvSpPr>
              <p:cNvPr id="13" name="Oval 54">
                <a:extLst>
                  <a:ext uri="{FF2B5EF4-FFF2-40B4-BE49-F238E27FC236}">
                    <a16:creationId xmlns:a16="http://schemas.microsoft.com/office/drawing/2014/main" id="{D48F1368-C357-B0E2-4510-8BE5884EE9C4}"/>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aphic 37">
                <a:extLst>
                  <a:ext uri="{FF2B5EF4-FFF2-40B4-BE49-F238E27FC236}">
                    <a16:creationId xmlns:a16="http://schemas.microsoft.com/office/drawing/2014/main" id="{359CB648-2E30-9E3E-0717-8EF866016BD5}"/>
                  </a:ext>
                </a:extLst>
              </p:cNvPr>
              <p:cNvGrpSpPr/>
              <p:nvPr/>
            </p:nvGrpSpPr>
            <p:grpSpPr>
              <a:xfrm>
                <a:off x="2064622" y="5732952"/>
                <a:ext cx="229999" cy="229698"/>
                <a:chOff x="5737725" y="2862443"/>
                <a:chExt cx="1034323" cy="1032970"/>
              </a:xfrm>
              <a:solidFill>
                <a:schemeClr val="bg1"/>
              </a:solidFill>
            </p:grpSpPr>
            <p:sp>
              <p:nvSpPr>
                <p:cNvPr id="15" name="Freeform 56">
                  <a:extLst>
                    <a:ext uri="{FF2B5EF4-FFF2-40B4-BE49-F238E27FC236}">
                      <a16:creationId xmlns:a16="http://schemas.microsoft.com/office/drawing/2014/main" id="{98CC5A77-3664-B5DD-72FC-A32E27EF3BE4}"/>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16" name="Freeform 57">
                  <a:extLst>
                    <a:ext uri="{FF2B5EF4-FFF2-40B4-BE49-F238E27FC236}">
                      <a16:creationId xmlns:a16="http://schemas.microsoft.com/office/drawing/2014/main" id="{E86D3248-ABB0-9DEA-8CFD-F4F153CA0146}"/>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17" name="Freeform 58">
                  <a:extLst>
                    <a:ext uri="{FF2B5EF4-FFF2-40B4-BE49-F238E27FC236}">
                      <a16:creationId xmlns:a16="http://schemas.microsoft.com/office/drawing/2014/main" id="{AA558ED3-B6C2-4E8C-0ABC-2EA5581CED9F}"/>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18" name="Freeform 59">
                  <a:extLst>
                    <a:ext uri="{FF2B5EF4-FFF2-40B4-BE49-F238E27FC236}">
                      <a16:creationId xmlns:a16="http://schemas.microsoft.com/office/drawing/2014/main" id="{4876C7E6-558F-F637-AE76-93BC38BBCAA3}"/>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19" name="Freeform 60">
                  <a:extLst>
                    <a:ext uri="{FF2B5EF4-FFF2-40B4-BE49-F238E27FC236}">
                      <a16:creationId xmlns:a16="http://schemas.microsoft.com/office/drawing/2014/main" id="{01EA44A1-9833-9C2D-2219-6800EEC90564}"/>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grpSp>
      <p:grpSp>
        <p:nvGrpSpPr>
          <p:cNvPr id="21" name="Gruppieren 20">
            <a:extLst>
              <a:ext uri="{FF2B5EF4-FFF2-40B4-BE49-F238E27FC236}">
                <a16:creationId xmlns:a16="http://schemas.microsoft.com/office/drawing/2014/main" id="{01883C25-B9DA-47B9-4129-9EB503146CF9}"/>
              </a:ext>
            </a:extLst>
          </p:cNvPr>
          <p:cNvGrpSpPr/>
          <p:nvPr/>
        </p:nvGrpSpPr>
        <p:grpSpPr>
          <a:xfrm>
            <a:off x="1700204" y="7506030"/>
            <a:ext cx="5231219" cy="1009319"/>
            <a:chOff x="1700205" y="5684512"/>
            <a:chExt cx="5231219" cy="1009319"/>
          </a:xfrm>
        </p:grpSpPr>
        <p:sp>
          <p:nvSpPr>
            <p:cNvPr id="22" name="Rounded Rectangle 67">
              <a:extLst>
                <a:ext uri="{FF2B5EF4-FFF2-40B4-BE49-F238E27FC236}">
                  <a16:creationId xmlns:a16="http://schemas.microsoft.com/office/drawing/2014/main" id="{342901EE-6749-A25B-A26D-AF50904CAF36}"/>
                </a:ext>
              </a:extLst>
            </p:cNvPr>
            <p:cNvSpPr/>
            <p:nvPr/>
          </p:nvSpPr>
          <p:spPr>
            <a:xfrm>
              <a:off x="1700205" y="5887712"/>
              <a:ext cx="5231219" cy="806119"/>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 name="Group 74">
              <a:extLst>
                <a:ext uri="{FF2B5EF4-FFF2-40B4-BE49-F238E27FC236}">
                  <a16:creationId xmlns:a16="http://schemas.microsoft.com/office/drawing/2014/main" id="{FEA6F712-C068-FBBD-D0B5-ACA79961FBED}"/>
                </a:ext>
              </a:extLst>
            </p:cNvPr>
            <p:cNvGrpSpPr/>
            <p:nvPr/>
          </p:nvGrpSpPr>
          <p:grpSpPr>
            <a:xfrm>
              <a:off x="1864663" y="5684512"/>
              <a:ext cx="2482609" cy="406400"/>
              <a:chOff x="1972947" y="5649738"/>
              <a:chExt cx="1790957" cy="406400"/>
            </a:xfrm>
          </p:grpSpPr>
          <p:sp>
            <p:nvSpPr>
              <p:cNvPr id="24" name="Rectangle 51">
                <a:extLst>
                  <a:ext uri="{FF2B5EF4-FFF2-40B4-BE49-F238E27FC236}">
                    <a16:creationId xmlns:a16="http://schemas.microsoft.com/office/drawing/2014/main" id="{826E5E27-7EC4-A03D-6F5A-AF3C991B2C42}"/>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52">
                <a:extLst>
                  <a:ext uri="{FF2B5EF4-FFF2-40B4-BE49-F238E27FC236}">
                    <a16:creationId xmlns:a16="http://schemas.microsoft.com/office/drawing/2014/main" id="{E5C3C6B8-EDCF-34B3-966F-F12F682B9172}"/>
                  </a:ext>
                </a:extLst>
              </p:cNvPr>
              <p:cNvSpPr/>
              <p:nvPr/>
            </p:nvSpPr>
            <p:spPr>
              <a:xfrm>
                <a:off x="2166912" y="5709774"/>
                <a:ext cx="1105678"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 Placeholder 122">
                <a:extLst>
                  <a:ext uri="{FF2B5EF4-FFF2-40B4-BE49-F238E27FC236}">
                    <a16:creationId xmlns:a16="http://schemas.microsoft.com/office/drawing/2014/main" id="{B32090AC-B359-CBCA-E022-325B340324E4}"/>
                  </a:ext>
                </a:extLst>
              </p:cNvPr>
              <p:cNvSpPr txBox="1">
                <a:spLocks/>
              </p:cNvSpPr>
              <p:nvPr/>
            </p:nvSpPr>
            <p:spPr>
              <a:xfrm>
                <a:off x="2364155" y="5713468"/>
                <a:ext cx="1399749" cy="24331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Be Aware</a:t>
                </a:r>
              </a:p>
            </p:txBody>
          </p:sp>
          <p:sp>
            <p:nvSpPr>
              <p:cNvPr id="27" name="Oval 54">
                <a:extLst>
                  <a:ext uri="{FF2B5EF4-FFF2-40B4-BE49-F238E27FC236}">
                    <a16:creationId xmlns:a16="http://schemas.microsoft.com/office/drawing/2014/main" id="{60CC525F-1476-B4F6-0B9F-B6794E0286B7}"/>
                  </a:ext>
                </a:extLst>
              </p:cNvPr>
              <p:cNvSpPr/>
              <p:nvPr/>
            </p:nvSpPr>
            <p:spPr>
              <a:xfrm>
                <a:off x="1972947" y="5649738"/>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t>
                </a:r>
              </a:p>
            </p:txBody>
          </p:sp>
        </p:grpSp>
      </p:grpSp>
    </p:spTree>
    <p:extLst>
      <p:ext uri="{BB962C8B-B14F-4D97-AF65-F5344CB8AC3E}">
        <p14:creationId xmlns:p14="http://schemas.microsoft.com/office/powerpoint/2010/main" val="2572202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C786A-CDA9-DF64-86EC-8783363B707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A9D53E4-74B5-9411-CE00-87B9E20C8278}"/>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35C2D2DF-2EFE-B82A-241D-A935B227927F}"/>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A5B5B251-0B1C-5CC2-04AF-595A3E8FF007}"/>
              </a:ext>
            </a:extLst>
          </p:cNvPr>
          <p:cNvSpPr>
            <a:spLocks noGrp="1"/>
          </p:cNvSpPr>
          <p:nvPr>
            <p:ph type="body" sz="quarter" idx="61"/>
          </p:nvPr>
        </p:nvSpPr>
        <p:spPr>
          <a:xfrm>
            <a:off x="1704812" y="1068038"/>
            <a:ext cx="5284924" cy="722656"/>
          </a:xfrm>
        </p:spPr>
        <p:txBody>
          <a:bodyPr/>
          <a:lstStyle/>
          <a:p>
            <a:r>
              <a:rPr lang="en-US" dirty="0"/>
              <a:t>Tracking Spending: Simple Methods That Work</a:t>
            </a:r>
            <a:endParaRPr lang="en-IE" dirty="0"/>
          </a:p>
        </p:txBody>
      </p:sp>
      <p:sp>
        <p:nvSpPr>
          <p:cNvPr id="5" name="Text Placeholder 4">
            <a:extLst>
              <a:ext uri="{FF2B5EF4-FFF2-40B4-BE49-F238E27FC236}">
                <a16:creationId xmlns:a16="http://schemas.microsoft.com/office/drawing/2014/main" id="{9BAB99C1-7E09-5187-CFAD-628672B74246}"/>
              </a:ext>
            </a:extLst>
          </p:cNvPr>
          <p:cNvSpPr>
            <a:spLocks noGrp="1"/>
          </p:cNvSpPr>
          <p:nvPr>
            <p:ph type="body" sz="quarter" idx="64"/>
          </p:nvPr>
        </p:nvSpPr>
        <p:spPr>
          <a:xfrm>
            <a:off x="1704812" y="2291731"/>
            <a:ext cx="5238428" cy="8400082"/>
          </a:xfrm>
        </p:spPr>
        <p:txBody>
          <a:bodyPr/>
          <a:lstStyle/>
          <a:p>
            <a:pPr marL="0" indent="0">
              <a:buNone/>
            </a:pPr>
            <a:r>
              <a:rPr lang="en-US" dirty="0"/>
              <a:t>(continued)</a:t>
            </a:r>
          </a:p>
          <a:p>
            <a:pPr marL="0" indent="0">
              <a:buNone/>
            </a:pPr>
            <a:endParaRPr lang="en-US" dirty="0"/>
          </a:p>
          <a:p>
            <a:pPr marL="0" indent="0">
              <a:buNone/>
            </a:pPr>
            <a:r>
              <a:rPr lang="en-US" b="1" dirty="0"/>
              <a:t>What to look for when you track</a:t>
            </a:r>
            <a:br>
              <a:rPr lang="en-US" dirty="0"/>
            </a:br>
            <a:r>
              <a:rPr lang="en-US" dirty="0"/>
              <a:t>Tracking is most useful when you look for specific patterns, such as:</a:t>
            </a:r>
          </a:p>
          <a:p>
            <a:pPr marL="0" indent="0">
              <a:buNone/>
            </a:pPr>
            <a:endParaRPr lang="en-US" dirty="0"/>
          </a:p>
          <a:p>
            <a:r>
              <a:rPr lang="en-US" dirty="0"/>
              <a:t>subscriptions you forgot you are paying for (especially quarterly / yearly payments are easy to be overlooked and forgotten to plan),</a:t>
            </a:r>
          </a:p>
          <a:p>
            <a:r>
              <a:rPr lang="en-US" dirty="0"/>
              <a:t>“convenience spending” (delivery fees, frequent small purchases),</a:t>
            </a:r>
          </a:p>
          <a:p>
            <a:r>
              <a:rPr lang="en-US" dirty="0"/>
              <a:t>categories that cost more than you expected (for example, transport or eating out),</a:t>
            </a:r>
          </a:p>
          <a:p>
            <a:r>
              <a:rPr lang="en-US" dirty="0"/>
              <a:t>spending linked to emotions or stress (for example, impulse buys).</a:t>
            </a:r>
          </a:p>
          <a:p>
            <a:pPr marL="0" indent="0">
              <a:buNone/>
            </a:pPr>
            <a:endParaRPr lang="en-US" b="1" dirty="0"/>
          </a:p>
          <a:p>
            <a:pPr marL="0" indent="0">
              <a:buNone/>
            </a:pPr>
            <a:r>
              <a:rPr lang="en-US" b="1" dirty="0"/>
              <a:t>How to use what you learn</a:t>
            </a:r>
            <a:br>
              <a:rPr lang="en-US" dirty="0"/>
            </a:br>
            <a:r>
              <a:rPr lang="en-US" dirty="0"/>
              <a:t>After one week of tracking, choose some </a:t>
            </a:r>
            <a:r>
              <a:rPr lang="en-US" b="1" dirty="0"/>
              <a:t>realistic actions</a:t>
            </a:r>
            <a:r>
              <a:rPr lang="en-US" dirty="0"/>
              <a:t> to test next week. For example:</a:t>
            </a:r>
          </a:p>
          <a:p>
            <a:pPr marL="0" indent="0">
              <a:buNone/>
            </a:pPr>
            <a:endParaRPr lang="en-US" dirty="0"/>
          </a:p>
          <a:p>
            <a:r>
              <a:rPr lang="en-US" dirty="0"/>
              <a:t>set a weekly spending limit for leisure,</a:t>
            </a:r>
          </a:p>
          <a:p>
            <a:r>
              <a:rPr lang="en-US" dirty="0"/>
              <a:t>bring lunch from home twice per week,</a:t>
            </a:r>
          </a:p>
          <a:p>
            <a:r>
              <a:rPr lang="en-US" dirty="0"/>
              <a:t>cancel one unused subscription,</a:t>
            </a:r>
          </a:p>
          <a:p>
            <a:r>
              <a:rPr lang="en-US" dirty="0"/>
              <a:t>plan groceries before shopping.</a:t>
            </a:r>
          </a:p>
          <a:p>
            <a:endParaRPr lang="en-US" dirty="0"/>
          </a:p>
          <a:p>
            <a:endParaRPr lang="en-US" dirty="0"/>
          </a:p>
          <a:p>
            <a:endParaRPr lang="en-US" dirty="0"/>
          </a:p>
          <a:p>
            <a:pPr marL="0" indent="0">
              <a:buNone/>
            </a:pPr>
            <a:endParaRPr lang="en-US" dirty="0"/>
          </a:p>
          <a:p>
            <a:pPr marL="0" indent="0">
              <a:buNone/>
            </a:pPr>
            <a:r>
              <a:rPr lang="en-US" dirty="0"/>
              <a:t>Tracking is not about guilt. It is about clarity. When you know your patterns, you can change them step by step.</a:t>
            </a:r>
          </a:p>
          <a:p>
            <a:pPr marL="0" indent="0">
              <a:buNone/>
            </a:pPr>
            <a:endParaRPr lang="en-US" dirty="0"/>
          </a:p>
        </p:txBody>
      </p:sp>
      <p:sp>
        <p:nvSpPr>
          <p:cNvPr id="8" name="Rectangle 1">
            <a:extLst>
              <a:ext uri="{FF2B5EF4-FFF2-40B4-BE49-F238E27FC236}">
                <a16:creationId xmlns:a16="http://schemas.microsoft.com/office/drawing/2014/main" id="{FFDD25FE-8B62-25CB-70EF-A967A9311072}"/>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grpSp>
        <p:nvGrpSpPr>
          <p:cNvPr id="28" name="Gruppieren 27">
            <a:extLst>
              <a:ext uri="{FF2B5EF4-FFF2-40B4-BE49-F238E27FC236}">
                <a16:creationId xmlns:a16="http://schemas.microsoft.com/office/drawing/2014/main" id="{4B13F2FD-0855-670F-8B69-A3322803185F}"/>
              </a:ext>
            </a:extLst>
          </p:cNvPr>
          <p:cNvGrpSpPr/>
          <p:nvPr/>
        </p:nvGrpSpPr>
        <p:grpSpPr>
          <a:xfrm>
            <a:off x="1700205" y="5405112"/>
            <a:ext cx="5231219" cy="762437"/>
            <a:chOff x="1700205" y="5684512"/>
            <a:chExt cx="5231219" cy="762437"/>
          </a:xfrm>
        </p:grpSpPr>
        <p:sp>
          <p:nvSpPr>
            <p:cNvPr id="29" name="Rounded Rectangle 67">
              <a:extLst>
                <a:ext uri="{FF2B5EF4-FFF2-40B4-BE49-F238E27FC236}">
                  <a16:creationId xmlns:a16="http://schemas.microsoft.com/office/drawing/2014/main" id="{E19067DB-1054-C442-5DCE-F22B715C563E}"/>
                </a:ext>
              </a:extLst>
            </p:cNvPr>
            <p:cNvSpPr/>
            <p:nvPr/>
          </p:nvSpPr>
          <p:spPr>
            <a:xfrm>
              <a:off x="1700205" y="5887713"/>
              <a:ext cx="5231219" cy="559236"/>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0" name="Group 74">
              <a:extLst>
                <a:ext uri="{FF2B5EF4-FFF2-40B4-BE49-F238E27FC236}">
                  <a16:creationId xmlns:a16="http://schemas.microsoft.com/office/drawing/2014/main" id="{0B3B7766-06FA-C757-24EB-F6D6BEAEF23B}"/>
                </a:ext>
              </a:extLst>
            </p:cNvPr>
            <p:cNvGrpSpPr/>
            <p:nvPr/>
          </p:nvGrpSpPr>
          <p:grpSpPr>
            <a:xfrm>
              <a:off x="1864664" y="5684512"/>
              <a:ext cx="2482610" cy="406400"/>
              <a:chOff x="1972947" y="5649738"/>
              <a:chExt cx="1790957" cy="406400"/>
            </a:xfrm>
          </p:grpSpPr>
          <p:sp>
            <p:nvSpPr>
              <p:cNvPr id="31" name="Rectangle 51">
                <a:extLst>
                  <a:ext uri="{FF2B5EF4-FFF2-40B4-BE49-F238E27FC236}">
                    <a16:creationId xmlns:a16="http://schemas.microsoft.com/office/drawing/2014/main" id="{7FA16D7D-6161-DB5D-095D-1752EA5EF291}"/>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52">
                <a:extLst>
                  <a:ext uri="{FF2B5EF4-FFF2-40B4-BE49-F238E27FC236}">
                    <a16:creationId xmlns:a16="http://schemas.microsoft.com/office/drawing/2014/main" id="{3CD489C3-DA00-3EB6-3327-DBF60B22323C}"/>
                  </a:ext>
                </a:extLst>
              </p:cNvPr>
              <p:cNvSpPr/>
              <p:nvPr/>
            </p:nvSpPr>
            <p:spPr>
              <a:xfrm>
                <a:off x="2166912" y="5709774"/>
                <a:ext cx="1105678"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 Placeholder 122">
                <a:extLst>
                  <a:ext uri="{FF2B5EF4-FFF2-40B4-BE49-F238E27FC236}">
                    <a16:creationId xmlns:a16="http://schemas.microsoft.com/office/drawing/2014/main" id="{3D1877A8-FE93-5971-5A26-79A7A883A24B}"/>
                  </a:ext>
                </a:extLst>
              </p:cNvPr>
              <p:cNvSpPr txBox="1">
                <a:spLocks/>
              </p:cNvSpPr>
              <p:nvPr/>
            </p:nvSpPr>
            <p:spPr>
              <a:xfrm>
                <a:off x="2364155" y="5713468"/>
                <a:ext cx="1399749" cy="24331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Key Takeaway</a:t>
                </a:r>
              </a:p>
            </p:txBody>
          </p:sp>
          <p:sp>
            <p:nvSpPr>
              <p:cNvPr id="34" name="Oval 54">
                <a:extLst>
                  <a:ext uri="{FF2B5EF4-FFF2-40B4-BE49-F238E27FC236}">
                    <a16:creationId xmlns:a16="http://schemas.microsoft.com/office/drawing/2014/main" id="{7888FAEA-13F8-0BF8-9668-A0AA850CDBA0}"/>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5" name="Graphic 37">
                <a:extLst>
                  <a:ext uri="{FF2B5EF4-FFF2-40B4-BE49-F238E27FC236}">
                    <a16:creationId xmlns:a16="http://schemas.microsoft.com/office/drawing/2014/main" id="{19F1659E-B871-529D-D012-329EACF9A3B9}"/>
                  </a:ext>
                </a:extLst>
              </p:cNvPr>
              <p:cNvGrpSpPr/>
              <p:nvPr/>
            </p:nvGrpSpPr>
            <p:grpSpPr>
              <a:xfrm>
                <a:off x="2064622" y="5732952"/>
                <a:ext cx="229999" cy="229698"/>
                <a:chOff x="5737725" y="2862443"/>
                <a:chExt cx="1034323" cy="1032970"/>
              </a:xfrm>
              <a:solidFill>
                <a:schemeClr val="bg1"/>
              </a:solidFill>
            </p:grpSpPr>
            <p:sp>
              <p:nvSpPr>
                <p:cNvPr id="36" name="Freeform 56">
                  <a:extLst>
                    <a:ext uri="{FF2B5EF4-FFF2-40B4-BE49-F238E27FC236}">
                      <a16:creationId xmlns:a16="http://schemas.microsoft.com/office/drawing/2014/main" id="{D8C73FD9-22DC-9317-E315-9E589AFB6325}"/>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37" name="Freeform 57">
                  <a:extLst>
                    <a:ext uri="{FF2B5EF4-FFF2-40B4-BE49-F238E27FC236}">
                      <a16:creationId xmlns:a16="http://schemas.microsoft.com/office/drawing/2014/main" id="{8D782E0B-2E32-61FE-DD23-55AE321A0042}"/>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38" name="Freeform 58">
                  <a:extLst>
                    <a:ext uri="{FF2B5EF4-FFF2-40B4-BE49-F238E27FC236}">
                      <a16:creationId xmlns:a16="http://schemas.microsoft.com/office/drawing/2014/main" id="{348D0BD8-EA3C-254D-2C12-6B55B7AD5B83}"/>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39" name="Freeform 59">
                  <a:extLst>
                    <a:ext uri="{FF2B5EF4-FFF2-40B4-BE49-F238E27FC236}">
                      <a16:creationId xmlns:a16="http://schemas.microsoft.com/office/drawing/2014/main" id="{BCDE9620-0718-6851-0072-9E7B5B7BAD8E}"/>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40" name="Freeform 60">
                  <a:extLst>
                    <a:ext uri="{FF2B5EF4-FFF2-40B4-BE49-F238E27FC236}">
                      <a16:creationId xmlns:a16="http://schemas.microsoft.com/office/drawing/2014/main" id="{E46F051F-119D-4CAB-1522-A731D462DD32}"/>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grpSp>
      <p:pic>
        <p:nvPicPr>
          <p:cNvPr id="42" name="Grafik 41" descr="The Financial Habit Tracker is a visual budgeting tool designed to help users set and monitor personal financial goals, categorizing them into various aspects such as daily spending, meal planning, and savings.&#10;&#10;KI-generierte Inhalte können fehlerhaft sein.">
            <a:extLst>
              <a:ext uri="{FF2B5EF4-FFF2-40B4-BE49-F238E27FC236}">
                <a16:creationId xmlns:a16="http://schemas.microsoft.com/office/drawing/2014/main" id="{A32AA616-82DE-45A0-D3D4-3D5EAB2B51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1498" y="6288957"/>
            <a:ext cx="2531742" cy="3591123"/>
          </a:xfrm>
          <a:prstGeom prst="rect">
            <a:avLst/>
          </a:prstGeom>
          <a:ln>
            <a:solidFill>
              <a:srgbClr val="D38CBC"/>
            </a:solidFill>
          </a:ln>
          <a:effectLst>
            <a:outerShdw blurRad="50800" dist="38100" dir="2700000" algn="tl" rotWithShape="0">
              <a:prstClr val="black">
                <a:alpha val="40000"/>
              </a:prstClr>
            </a:outerShdw>
          </a:effectLst>
        </p:spPr>
      </p:pic>
      <p:sp>
        <p:nvSpPr>
          <p:cNvPr id="43" name="Textfeld 42">
            <a:extLst>
              <a:ext uri="{FF2B5EF4-FFF2-40B4-BE49-F238E27FC236}">
                <a16:creationId xmlns:a16="http://schemas.microsoft.com/office/drawing/2014/main" id="{BDCB9EF2-CA84-2C84-7062-5B728F942B35}"/>
              </a:ext>
            </a:extLst>
          </p:cNvPr>
          <p:cNvSpPr txBox="1"/>
          <p:nvPr/>
        </p:nvSpPr>
        <p:spPr>
          <a:xfrm>
            <a:off x="2161003" y="6376358"/>
            <a:ext cx="2056313" cy="3416320"/>
          </a:xfrm>
          <a:prstGeom prst="rect">
            <a:avLst/>
          </a:prstGeom>
          <a:noFill/>
        </p:spPr>
        <p:txBody>
          <a:bodyPr wrap="square" rtlCol="0">
            <a:spAutoFit/>
          </a:bodyPr>
          <a:lstStyle/>
          <a:p>
            <a:r>
              <a:rPr lang="de-DE" sz="2400" dirty="0" err="1">
                <a:solidFill>
                  <a:srgbClr val="D38CBC"/>
                </a:solidFill>
                <a:latin typeface="Bradley Hand ITC" panose="03070402050302030203" pitchFamily="66" charset="0"/>
              </a:rPr>
              <a:t>You</a:t>
            </a:r>
            <a:r>
              <a:rPr lang="de-DE" sz="2400" dirty="0">
                <a:solidFill>
                  <a:srgbClr val="D38CBC"/>
                </a:solidFill>
                <a:latin typeface="Bradley Hand ITC" panose="03070402050302030203" pitchFamily="66" charset="0"/>
              </a:rPr>
              <a:t> </a:t>
            </a:r>
            <a:r>
              <a:rPr lang="de-DE" sz="2400" dirty="0" err="1">
                <a:solidFill>
                  <a:srgbClr val="D38CBC"/>
                </a:solidFill>
                <a:latin typeface="Bradley Hand ITC" panose="03070402050302030203" pitchFamily="66" charset="0"/>
              </a:rPr>
              <a:t>can</a:t>
            </a:r>
            <a:r>
              <a:rPr lang="de-DE" sz="2400" dirty="0">
                <a:solidFill>
                  <a:srgbClr val="D38CBC"/>
                </a:solidFill>
                <a:latin typeface="Bradley Hand ITC" panose="03070402050302030203" pitchFamily="66" charset="0"/>
              </a:rPr>
              <a:t> </a:t>
            </a:r>
            <a:r>
              <a:rPr lang="de-DE" sz="2400" dirty="0" err="1">
                <a:solidFill>
                  <a:srgbClr val="D38CBC"/>
                </a:solidFill>
                <a:latin typeface="Bradley Hand ITC" panose="03070402050302030203" pitchFamily="66" charset="0"/>
              </a:rPr>
              <a:t>use</a:t>
            </a:r>
            <a:r>
              <a:rPr lang="de-DE" sz="2400" dirty="0">
                <a:solidFill>
                  <a:srgbClr val="D38CBC"/>
                </a:solidFill>
                <a:latin typeface="Bradley Hand ITC" panose="03070402050302030203" pitchFamily="66" charset="0"/>
              </a:rPr>
              <a:t> </a:t>
            </a:r>
            <a:r>
              <a:rPr lang="de-DE" sz="2400" dirty="0" err="1">
                <a:solidFill>
                  <a:srgbClr val="D38CBC"/>
                </a:solidFill>
                <a:latin typeface="Bradley Hand ITC" panose="03070402050302030203" pitchFamily="66" charset="0"/>
              </a:rPr>
              <a:t>our</a:t>
            </a:r>
            <a:r>
              <a:rPr lang="de-DE" sz="2400" dirty="0">
                <a:solidFill>
                  <a:srgbClr val="D38CBC"/>
                </a:solidFill>
                <a:latin typeface="Bradley Hand ITC" panose="03070402050302030203" pitchFamily="66" charset="0"/>
              </a:rPr>
              <a:t> </a:t>
            </a:r>
            <a:r>
              <a:rPr lang="de-DE" sz="2400" b="1" dirty="0">
                <a:solidFill>
                  <a:srgbClr val="D38CBC"/>
                </a:solidFill>
                <a:latin typeface="Bradley Hand ITC" panose="03070402050302030203" pitchFamily="66" charset="0"/>
              </a:rPr>
              <a:t>Financial Habit Tracker Template</a:t>
            </a:r>
            <a:r>
              <a:rPr lang="de-DE" sz="2400" dirty="0">
                <a:solidFill>
                  <a:srgbClr val="D38CBC"/>
                </a:solidFill>
                <a:latin typeface="Bradley Hand ITC" panose="03070402050302030203" pitchFamily="66" charset="0"/>
              </a:rPr>
              <a:t> (</a:t>
            </a:r>
            <a:r>
              <a:rPr lang="de-DE" sz="2400" dirty="0" err="1">
                <a:solidFill>
                  <a:srgbClr val="D38CBC"/>
                </a:solidFill>
                <a:latin typeface="Bradley Hand ITC" panose="03070402050302030203" pitchFamily="66" charset="0"/>
              </a:rPr>
              <a:t>see</a:t>
            </a:r>
            <a:r>
              <a:rPr lang="de-DE" sz="2400" dirty="0">
                <a:solidFill>
                  <a:srgbClr val="D38CBC"/>
                </a:solidFill>
                <a:latin typeface="Bradley Hand ITC" panose="03070402050302030203" pitchFamily="66" charset="0"/>
              </a:rPr>
              <a:t> </a:t>
            </a:r>
            <a:r>
              <a:rPr lang="de-DE" sz="2400" dirty="0" err="1">
                <a:solidFill>
                  <a:srgbClr val="D38CBC"/>
                </a:solidFill>
                <a:latin typeface="Bradley Hand ITC" panose="03070402050302030203" pitchFamily="66" charset="0"/>
              </a:rPr>
              <a:t>resources</a:t>
            </a:r>
            <a:r>
              <a:rPr lang="de-DE" sz="2400" dirty="0">
                <a:solidFill>
                  <a:srgbClr val="D38CBC"/>
                </a:solidFill>
                <a:latin typeface="Bradley Hand ITC" panose="03070402050302030203" pitchFamily="66" charset="0"/>
              </a:rPr>
              <a:t> </a:t>
            </a:r>
            <a:r>
              <a:rPr lang="de-DE" sz="2400" dirty="0" err="1">
                <a:solidFill>
                  <a:srgbClr val="D38CBC"/>
                </a:solidFill>
                <a:latin typeface="Bradley Hand ITC" panose="03070402050302030203" pitchFamily="66" charset="0"/>
              </a:rPr>
              <a:t>for</a:t>
            </a:r>
            <a:r>
              <a:rPr lang="de-DE" sz="2400" dirty="0">
                <a:solidFill>
                  <a:srgbClr val="D38CBC"/>
                </a:solidFill>
                <a:latin typeface="Bradley Hand ITC" panose="03070402050302030203" pitchFamily="66" charset="0"/>
              </a:rPr>
              <a:t> </a:t>
            </a:r>
            <a:r>
              <a:rPr lang="de-DE" sz="2400" dirty="0" err="1">
                <a:solidFill>
                  <a:srgbClr val="D38CBC"/>
                </a:solidFill>
                <a:latin typeface="Bradley Hand ITC" panose="03070402050302030203" pitchFamily="66" charset="0"/>
              </a:rPr>
              <a:t>download</a:t>
            </a:r>
            <a:r>
              <a:rPr lang="de-DE" sz="2400" dirty="0">
                <a:solidFill>
                  <a:srgbClr val="D38CBC"/>
                </a:solidFill>
                <a:latin typeface="Bradley Hand ITC" panose="03070402050302030203" pitchFamily="66" charset="0"/>
              </a:rPr>
              <a:t> link) </a:t>
            </a:r>
            <a:r>
              <a:rPr lang="de-DE" sz="2400" dirty="0" err="1">
                <a:solidFill>
                  <a:srgbClr val="D38CBC"/>
                </a:solidFill>
                <a:latin typeface="Bradley Hand ITC" panose="03070402050302030203" pitchFamily="66" charset="0"/>
              </a:rPr>
              <a:t>or</a:t>
            </a:r>
            <a:r>
              <a:rPr lang="de-DE" sz="2400" dirty="0">
                <a:solidFill>
                  <a:srgbClr val="D38CBC"/>
                </a:solidFill>
                <a:latin typeface="Bradley Hand ITC" panose="03070402050302030203" pitchFamily="66" charset="0"/>
              </a:rPr>
              <a:t> just </a:t>
            </a:r>
            <a:r>
              <a:rPr lang="de-DE" sz="2400" dirty="0" err="1">
                <a:solidFill>
                  <a:srgbClr val="D38CBC"/>
                </a:solidFill>
                <a:latin typeface="Bradley Hand ITC" panose="03070402050302030203" pitchFamily="66" charset="0"/>
              </a:rPr>
              <a:t>develop</a:t>
            </a:r>
            <a:r>
              <a:rPr lang="de-DE" sz="2400" dirty="0">
                <a:solidFill>
                  <a:srgbClr val="D38CBC"/>
                </a:solidFill>
                <a:latin typeface="Bradley Hand ITC" panose="03070402050302030203" pitchFamily="66" charset="0"/>
              </a:rPr>
              <a:t> </a:t>
            </a:r>
            <a:r>
              <a:rPr lang="de-DE" sz="2400" dirty="0" err="1">
                <a:solidFill>
                  <a:srgbClr val="D38CBC"/>
                </a:solidFill>
                <a:latin typeface="Bradley Hand ITC" panose="03070402050302030203" pitchFamily="66" charset="0"/>
              </a:rPr>
              <a:t>your</a:t>
            </a:r>
            <a:r>
              <a:rPr lang="de-DE" sz="2400" dirty="0">
                <a:solidFill>
                  <a:srgbClr val="D38CBC"/>
                </a:solidFill>
                <a:latin typeface="Bradley Hand ITC" panose="03070402050302030203" pitchFamily="66" charset="0"/>
              </a:rPr>
              <a:t> own </a:t>
            </a:r>
            <a:r>
              <a:rPr lang="de-DE" sz="2400" dirty="0" err="1">
                <a:solidFill>
                  <a:srgbClr val="D38CBC"/>
                </a:solidFill>
                <a:latin typeface="Bradley Hand ITC" panose="03070402050302030203" pitchFamily="66" charset="0"/>
              </a:rPr>
              <a:t>journal</a:t>
            </a:r>
            <a:r>
              <a:rPr lang="de-DE" sz="2400" dirty="0">
                <a:solidFill>
                  <a:srgbClr val="D38CBC"/>
                </a:solidFill>
                <a:latin typeface="Bradley Hand ITC" panose="03070402050302030203" pitchFamily="66" charset="0"/>
              </a:rPr>
              <a:t>.</a:t>
            </a:r>
          </a:p>
        </p:txBody>
      </p:sp>
    </p:spTree>
    <p:extLst>
      <p:ext uri="{BB962C8B-B14F-4D97-AF65-F5344CB8AC3E}">
        <p14:creationId xmlns:p14="http://schemas.microsoft.com/office/powerpoint/2010/main" val="3637954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F3C53-2274-4B5F-F50D-8DE1AC49CC3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559A240-28F5-7DA5-C3FE-E6855727EDE1}"/>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763815C8-F14F-1A15-AC5F-A84FC8BD1E4B}"/>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22047AEA-4BF1-E2A2-2049-22854B5018FD}"/>
              </a:ext>
            </a:extLst>
          </p:cNvPr>
          <p:cNvSpPr>
            <a:spLocks noGrp="1"/>
          </p:cNvSpPr>
          <p:nvPr>
            <p:ph type="body" sz="quarter" idx="61"/>
          </p:nvPr>
        </p:nvSpPr>
        <p:spPr>
          <a:xfrm>
            <a:off x="1704812" y="1068038"/>
            <a:ext cx="5284924" cy="722656"/>
          </a:xfrm>
        </p:spPr>
        <p:txBody>
          <a:bodyPr/>
          <a:lstStyle/>
          <a:p>
            <a:r>
              <a:rPr lang="en-US" dirty="0"/>
              <a:t>Time for Reflection</a:t>
            </a:r>
            <a:endParaRPr lang="en-IE" dirty="0"/>
          </a:p>
        </p:txBody>
      </p:sp>
      <p:sp>
        <p:nvSpPr>
          <p:cNvPr id="5" name="Text Placeholder 4">
            <a:extLst>
              <a:ext uri="{FF2B5EF4-FFF2-40B4-BE49-F238E27FC236}">
                <a16:creationId xmlns:a16="http://schemas.microsoft.com/office/drawing/2014/main" id="{BBCE5011-BBDB-36AA-A05F-531042BE10D3}"/>
              </a:ext>
            </a:extLst>
          </p:cNvPr>
          <p:cNvSpPr>
            <a:spLocks noGrp="1"/>
          </p:cNvSpPr>
          <p:nvPr>
            <p:ph type="body" sz="quarter" idx="64"/>
          </p:nvPr>
        </p:nvSpPr>
        <p:spPr>
          <a:xfrm>
            <a:off x="1704812" y="2291731"/>
            <a:ext cx="5238428" cy="8400082"/>
          </a:xfrm>
        </p:spPr>
        <p:txBody>
          <a:bodyPr/>
          <a:lstStyle/>
          <a:p>
            <a:pPr marL="0" indent="0">
              <a:buNone/>
            </a:pPr>
            <a:r>
              <a:rPr lang="en-US" dirty="0"/>
              <a:t>After tracking your spending for 7 days, answer the following questions in 3-5 sentences and reflect on your answers:</a:t>
            </a:r>
            <a:br>
              <a:rPr lang="en-US" dirty="0"/>
            </a:br>
            <a:endParaRPr lang="en-US" b="1" dirty="0"/>
          </a:p>
          <a:p>
            <a:pPr marL="228600" indent="-228600">
              <a:buFont typeface="+mj-lt"/>
              <a:buAutoNum type="arabicPeriod"/>
            </a:pPr>
            <a:r>
              <a:rPr lang="en-US" b="1" dirty="0"/>
              <a:t>Which spending category was the highest for you?</a:t>
            </a:r>
            <a:br>
              <a:rPr lang="en-US" dirty="0"/>
            </a:br>
            <a:br>
              <a:rPr lang="en-US" dirty="0"/>
            </a:br>
            <a:br>
              <a:rPr lang="en-US" dirty="0"/>
            </a:br>
            <a:br>
              <a:rPr lang="en-US" dirty="0"/>
            </a:br>
            <a:br>
              <a:rPr lang="en-US" dirty="0"/>
            </a:br>
            <a:br>
              <a:rPr lang="en-US" dirty="0"/>
            </a:br>
            <a:br>
              <a:rPr lang="en-US" dirty="0"/>
            </a:br>
            <a:br>
              <a:rPr lang="en-US" dirty="0"/>
            </a:br>
            <a:endParaRPr lang="en-US" dirty="0"/>
          </a:p>
          <a:p>
            <a:pPr marL="228600" indent="-228600">
              <a:buFont typeface="+mj-lt"/>
              <a:buAutoNum type="arabicPeriod"/>
            </a:pPr>
            <a:r>
              <a:rPr lang="en-US" b="1" dirty="0"/>
              <a:t>Which cos surprised you the most?</a:t>
            </a:r>
            <a:br>
              <a:rPr lang="en-US" dirty="0"/>
            </a:br>
            <a:br>
              <a:rPr lang="en-US" dirty="0"/>
            </a:br>
            <a:br>
              <a:rPr lang="en-US" dirty="0"/>
            </a:br>
            <a:br>
              <a:rPr lang="en-US" dirty="0"/>
            </a:br>
            <a:br>
              <a:rPr lang="en-US" dirty="0"/>
            </a:br>
            <a:br>
              <a:rPr lang="en-US" dirty="0"/>
            </a:br>
            <a:br>
              <a:rPr lang="en-US" dirty="0"/>
            </a:br>
            <a:br>
              <a:rPr lang="en-US" dirty="0"/>
            </a:br>
            <a:endParaRPr lang="en-US" dirty="0"/>
          </a:p>
          <a:p>
            <a:pPr marL="228600" indent="-228600">
              <a:buFont typeface="+mj-lt"/>
              <a:buAutoNum type="arabicPeriod"/>
            </a:pPr>
            <a:r>
              <a:rPr lang="en-US" b="1" dirty="0"/>
              <a:t>What is one small spending habit change you can realistically try next week?</a:t>
            </a:r>
            <a:br>
              <a:rPr lang="en-US" dirty="0"/>
            </a:br>
            <a:br>
              <a:rPr lang="en-US" dirty="0"/>
            </a:br>
            <a:br>
              <a:rPr lang="en-US" dirty="0"/>
            </a:br>
            <a:br>
              <a:rPr lang="en-US" dirty="0"/>
            </a:br>
            <a:br>
              <a:rPr lang="en-US" dirty="0"/>
            </a:br>
            <a:br>
              <a:rPr lang="en-US" dirty="0"/>
            </a:br>
            <a:br>
              <a:rPr lang="en-US" dirty="0"/>
            </a:br>
            <a:br>
              <a:rPr lang="en-US" dirty="0"/>
            </a:br>
            <a:endParaRPr lang="en-US" dirty="0"/>
          </a:p>
        </p:txBody>
      </p:sp>
      <p:sp>
        <p:nvSpPr>
          <p:cNvPr id="8" name="Rectangle 1">
            <a:extLst>
              <a:ext uri="{FF2B5EF4-FFF2-40B4-BE49-F238E27FC236}">
                <a16:creationId xmlns:a16="http://schemas.microsoft.com/office/drawing/2014/main" id="{E84350FD-2E63-4630-4687-49EB872FD8D7}"/>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Tree>
    <p:extLst>
      <p:ext uri="{BB962C8B-B14F-4D97-AF65-F5344CB8AC3E}">
        <p14:creationId xmlns:p14="http://schemas.microsoft.com/office/powerpoint/2010/main" val="3983591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A85CD-A546-3EF2-8D15-0F994BDDC77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AF4E1F6-8261-4111-9520-224245E84BC0}"/>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741A3B27-824A-A310-24C8-CD14F08AC2D0}"/>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192233DA-363C-4F97-E3BE-5693EA77C9AA}"/>
              </a:ext>
            </a:extLst>
          </p:cNvPr>
          <p:cNvSpPr>
            <a:spLocks noGrp="1"/>
          </p:cNvSpPr>
          <p:nvPr>
            <p:ph type="body" sz="quarter" idx="61"/>
          </p:nvPr>
        </p:nvSpPr>
        <p:spPr/>
        <p:txBody>
          <a:bodyPr/>
          <a:lstStyle/>
          <a:p>
            <a:r>
              <a:rPr lang="en-US" dirty="0"/>
              <a:t>Tools that help you budgeting</a:t>
            </a:r>
          </a:p>
        </p:txBody>
      </p:sp>
      <p:grpSp>
        <p:nvGrpSpPr>
          <p:cNvPr id="4" name="Graphic 2">
            <a:extLst>
              <a:ext uri="{FF2B5EF4-FFF2-40B4-BE49-F238E27FC236}">
                <a16:creationId xmlns:a16="http://schemas.microsoft.com/office/drawing/2014/main" id="{33F6CFA1-3520-B7A8-1595-6DEFB689CFBA}"/>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BC5337DA-F913-D05E-1753-843546A4CBCA}"/>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9B3E3F3-FFF8-5583-4D37-468461E7B313}"/>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76C547D5-2B87-C293-642B-7243E78D33A7}"/>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9E363C49-41F6-E9D7-6341-DF458642CCEF}"/>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B9A14149-7BA9-C025-B9BC-796FC4127381}"/>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7B4E8C13-FE15-A57F-918B-B47737810E49}"/>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F5E698CF-709E-D87C-66FC-841CD86F4ADC}"/>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0A2651E2-B418-2CD5-D5EF-4F8FF5A6ECE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AD87B52C-C441-52B7-693A-CCE66EA99A5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1B92BE38-9667-B990-00D0-430E5D131278}"/>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D9083721-59B5-FC49-BE99-87A8E087B76C}"/>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775244A4-646D-D686-F85C-DB323C1D2F49}"/>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4B70F1F3-1E74-60D2-2505-49E31E576B93}"/>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6C174518-EB65-FA81-B1B3-2CC16AE4725C}"/>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ABCFBBD6-80B9-27BE-7327-AD2C6E8CC53D}"/>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0DA82576-213F-DFDC-303A-62DE004EE3BC}"/>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68" name="Rounded Rectangle 67">
            <a:extLst>
              <a:ext uri="{FF2B5EF4-FFF2-40B4-BE49-F238E27FC236}">
                <a16:creationId xmlns:a16="http://schemas.microsoft.com/office/drawing/2014/main" id="{24DAF1EA-D4CD-217E-156E-EEFA5461148C}"/>
              </a:ext>
            </a:extLst>
          </p:cNvPr>
          <p:cNvSpPr/>
          <p:nvPr/>
        </p:nvSpPr>
        <p:spPr>
          <a:xfrm>
            <a:off x="1569721" y="1569958"/>
            <a:ext cx="5343724" cy="856516"/>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7" name="Graphic 2">
            <a:extLst>
              <a:ext uri="{FF2B5EF4-FFF2-40B4-BE49-F238E27FC236}">
                <a16:creationId xmlns:a16="http://schemas.microsoft.com/office/drawing/2014/main" id="{BCE87F4C-D6BE-0A10-7660-39CDFC74BF54}"/>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4B6D0D20-6682-2D0E-CD6D-54CB54D5B4C3}"/>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F5297F6B-6E9D-3352-D16F-F9CE82EFF79A}"/>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C9B127F6-2C5D-F806-B1A1-CB237D402FB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C1BF0D28-D2BF-B243-3508-085A2BDB460B}"/>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6C11C208-6D30-37BD-1794-DF8E7342B7C1}"/>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726EFADB-A0FF-E516-DACF-7B25AEC098E4}"/>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F82069C0-616D-E4F6-92FC-F8EB96E37ED7}"/>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B6EBD181-7627-51C9-117E-CF8CE0BAF653}"/>
              </a:ext>
            </a:extLst>
          </p:cNvPr>
          <p:cNvSpPr/>
          <p:nvPr/>
        </p:nvSpPr>
        <p:spPr>
          <a:xfrm>
            <a:off x="1569721" y="3007147"/>
            <a:ext cx="5420016" cy="5470104"/>
          </a:xfrm>
          <a:prstGeom prst="roundRect">
            <a:avLst>
              <a:gd name="adj" fmla="val 991"/>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Text Placeholder 7">
            <a:extLst>
              <a:ext uri="{FF2B5EF4-FFF2-40B4-BE49-F238E27FC236}">
                <a16:creationId xmlns:a16="http://schemas.microsoft.com/office/drawing/2014/main" id="{1B4DEEE2-5682-5F2C-CD03-732451E7D69B}"/>
              </a:ext>
            </a:extLst>
          </p:cNvPr>
          <p:cNvSpPr txBox="1">
            <a:spLocks/>
          </p:cNvSpPr>
          <p:nvPr/>
        </p:nvSpPr>
        <p:spPr>
          <a:xfrm>
            <a:off x="1717532" y="1826259"/>
            <a:ext cx="5195911" cy="40640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You can use the Budget Template and our Financial Habit Tracker Template available for this module</a:t>
            </a:r>
          </a:p>
          <a:p>
            <a:pPr marL="0" indent="0">
              <a:buNone/>
            </a:pPr>
            <a:endParaRPr lang="en-US" dirty="0"/>
          </a:p>
        </p:txBody>
      </p:sp>
      <p:sp>
        <p:nvSpPr>
          <p:cNvPr id="81" name="Text Placeholder 7">
            <a:extLst>
              <a:ext uri="{FF2B5EF4-FFF2-40B4-BE49-F238E27FC236}">
                <a16:creationId xmlns:a16="http://schemas.microsoft.com/office/drawing/2014/main" id="{3CCF7E3C-1C8E-C54A-0BFE-D8B4EB9DE041}"/>
              </a:ext>
            </a:extLst>
          </p:cNvPr>
          <p:cNvSpPr txBox="1">
            <a:spLocks/>
          </p:cNvSpPr>
          <p:nvPr/>
        </p:nvSpPr>
        <p:spPr>
          <a:xfrm>
            <a:off x="1668177" y="3382086"/>
            <a:ext cx="5245268"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b="1" dirty="0"/>
              <a:t>Podcasts</a:t>
            </a:r>
          </a:p>
          <a:p>
            <a:r>
              <a:rPr lang="en-US" b="1" dirty="0">
                <a:hlinkClick r:id="rId2"/>
              </a:rPr>
              <a:t>Money Clinic with Claer Barrett (Financial Times)</a:t>
            </a:r>
            <a:br>
              <a:rPr lang="en-US" dirty="0"/>
            </a:br>
            <a:r>
              <a:rPr lang="en-US" dirty="0"/>
              <a:t>Real-life money questions answered in a practical, relatable format</a:t>
            </a:r>
          </a:p>
          <a:p>
            <a:r>
              <a:rPr lang="en-US" b="1" dirty="0">
                <a:hlinkClick r:id="rId3"/>
              </a:rPr>
              <a:t>The Meaningful Money Personal Finance Podcast (Pete Matthew) </a:t>
            </a:r>
            <a:br>
              <a:rPr lang="en-US" dirty="0">
                <a:hlinkClick r:id="rId3"/>
              </a:rPr>
            </a:br>
            <a:r>
              <a:rPr lang="en-US" dirty="0"/>
              <a:t>Plain-language personal finance with a strong “what you need to know / what you need to do” approach</a:t>
            </a:r>
          </a:p>
          <a:p>
            <a:r>
              <a:rPr lang="en-US" b="1" dirty="0">
                <a:hlinkClick r:id="rId4"/>
              </a:rPr>
              <a:t>The Financial Confessions (The Financial Diet)</a:t>
            </a:r>
            <a:br>
              <a:rPr lang="en-US" dirty="0"/>
            </a:br>
            <a:r>
              <a:rPr lang="en-US" dirty="0"/>
              <a:t>Accessible discussions about earning, spending, and money </a:t>
            </a:r>
            <a:r>
              <a:rPr lang="en-US" dirty="0" err="1"/>
              <a:t>behaviours</a:t>
            </a:r>
            <a:r>
              <a:rPr lang="en-US" dirty="0"/>
              <a:t>; useful for confidence-building and </a:t>
            </a:r>
            <a:r>
              <a:rPr lang="en-US" dirty="0" err="1"/>
              <a:t>normalising</a:t>
            </a:r>
            <a:r>
              <a:rPr lang="en-US" dirty="0"/>
              <a:t> money conversations.</a:t>
            </a:r>
          </a:p>
          <a:p>
            <a:r>
              <a:rPr lang="en-US" b="1" dirty="0">
                <a:hlinkClick r:id="rId5"/>
              </a:rPr>
              <a:t>HerMoney with Jean Chatzky</a:t>
            </a:r>
            <a:br>
              <a:rPr lang="en-US" dirty="0"/>
            </a:br>
            <a:r>
              <a:rPr lang="en-US" dirty="0"/>
              <a:t>A women-focused personal finance podcast that regularly covers budgeting and everyday financial decision-making in a supportive tone. </a:t>
            </a:r>
          </a:p>
          <a:p>
            <a:pPr marL="0" indent="0">
              <a:buNone/>
            </a:pPr>
            <a:endParaRPr lang="en-US" b="1" dirty="0"/>
          </a:p>
          <a:p>
            <a:pPr marL="0" indent="0">
              <a:buNone/>
            </a:pPr>
            <a:r>
              <a:rPr lang="en-US" b="1" dirty="0"/>
              <a:t>Blog posts and practical guides</a:t>
            </a:r>
          </a:p>
          <a:p>
            <a:r>
              <a:rPr lang="en-US" b="1" dirty="0">
                <a:hlinkClick r:id="rId6"/>
              </a:rPr>
              <a:t>MoneyHelper – Budget Planner (free online tool + guidance)</a:t>
            </a:r>
            <a:br>
              <a:rPr lang="en-US" dirty="0">
                <a:hlinkClick r:id="rId6"/>
              </a:rPr>
            </a:br>
            <a:r>
              <a:rPr lang="en-US" dirty="0"/>
              <a:t>Step-by-step online budget planners; includes categories and practical tips, suitable for first-time budgeting. </a:t>
            </a:r>
          </a:p>
          <a:p>
            <a:r>
              <a:rPr lang="en-US" b="1" dirty="0">
                <a:hlinkClick r:id="rId7"/>
              </a:rPr>
              <a:t>Meaningful Money – “The Ultimate Guide to Budgeting” (article + workbook)</a:t>
            </a:r>
            <a:br>
              <a:rPr lang="en-US" dirty="0"/>
            </a:br>
            <a:r>
              <a:rPr lang="en-US" dirty="0"/>
              <a:t>A comprehensive but readable guide that explains budgeting logically and practically; good as a “one place to start” article. </a:t>
            </a:r>
          </a:p>
          <a:p>
            <a:pPr marL="0" indent="0">
              <a:buNone/>
            </a:pPr>
            <a:endParaRPr lang="en-US" b="1" dirty="0"/>
          </a:p>
          <a:p>
            <a:pPr marL="0" indent="0">
              <a:buNone/>
            </a:pPr>
            <a:r>
              <a:rPr lang="en-US" b="1" dirty="0"/>
              <a:t>Videos</a:t>
            </a:r>
          </a:p>
          <a:p>
            <a:r>
              <a:rPr lang="en-US" b="1" dirty="0">
                <a:hlinkClick r:id="rId8"/>
              </a:rPr>
              <a:t>Deutsche Bundesbank – “Budgeting: Budget plan: keeping track of your money” (film + worksheet)</a:t>
            </a:r>
            <a:br>
              <a:rPr lang="en-US" dirty="0"/>
            </a:br>
            <a:r>
              <a:rPr lang="en-US" dirty="0"/>
              <a:t>A concise educational video with accompanying worksheet. </a:t>
            </a:r>
          </a:p>
          <a:p>
            <a:r>
              <a:rPr lang="en-US" b="1" dirty="0">
                <a:hlinkClick r:id="rId9"/>
              </a:rPr>
              <a:t>Deutsche Bundesbank – “Planning with money” (video with worksheets; English subtitles available)</a:t>
            </a:r>
            <a:br>
              <a:rPr lang="en-US" dirty="0"/>
            </a:br>
            <a:r>
              <a:rPr lang="en-US" dirty="0"/>
              <a:t>Practical short film format with supporting materials; developed for secondary level I. </a:t>
            </a:r>
          </a:p>
          <a:p>
            <a:r>
              <a:rPr lang="en-US" b="1" dirty="0">
                <a:hlinkClick r:id="rId10"/>
              </a:rPr>
              <a:t>The Financial Diet – “How To Make Your First Budget (At Any Income)” (YouTube video)</a:t>
            </a:r>
            <a:br>
              <a:rPr lang="en-US" dirty="0"/>
            </a:br>
            <a:r>
              <a:rPr lang="en-US" dirty="0"/>
              <a:t>Step-by-step explanation aimed at beginners; useful for confidence-building and translating concepts into action. </a:t>
            </a:r>
          </a:p>
          <a:p>
            <a:endParaRPr lang="en-US" dirty="0"/>
          </a:p>
        </p:txBody>
      </p:sp>
      <p:grpSp>
        <p:nvGrpSpPr>
          <p:cNvPr id="116" name="Group 115">
            <a:extLst>
              <a:ext uri="{FF2B5EF4-FFF2-40B4-BE49-F238E27FC236}">
                <a16:creationId xmlns:a16="http://schemas.microsoft.com/office/drawing/2014/main" id="{EE977BCE-BF0D-5879-CDF7-E3E4C92F0B33}"/>
              </a:ext>
            </a:extLst>
          </p:cNvPr>
          <p:cNvGrpSpPr/>
          <p:nvPr/>
        </p:nvGrpSpPr>
        <p:grpSpPr>
          <a:xfrm>
            <a:off x="1668176" y="1350076"/>
            <a:ext cx="2613752" cy="406400"/>
            <a:chOff x="1997756" y="3611831"/>
            <a:chExt cx="2613752" cy="406400"/>
          </a:xfrm>
        </p:grpSpPr>
        <p:grpSp>
          <p:nvGrpSpPr>
            <p:cNvPr id="117" name="Group 116">
              <a:extLst>
                <a:ext uri="{FF2B5EF4-FFF2-40B4-BE49-F238E27FC236}">
                  <a16:creationId xmlns:a16="http://schemas.microsoft.com/office/drawing/2014/main" id="{98225027-9ABE-6B1B-8DAD-3180B64BB409}"/>
                </a:ext>
              </a:extLst>
            </p:cNvPr>
            <p:cNvGrpSpPr/>
            <p:nvPr/>
          </p:nvGrpSpPr>
          <p:grpSpPr>
            <a:xfrm>
              <a:off x="1997756" y="3611831"/>
              <a:ext cx="2613752" cy="406400"/>
              <a:chOff x="1590175" y="6032510"/>
              <a:chExt cx="2613752" cy="406400"/>
            </a:xfrm>
          </p:grpSpPr>
          <p:sp>
            <p:nvSpPr>
              <p:cNvPr id="125" name="Rectangle 124">
                <a:extLst>
                  <a:ext uri="{FF2B5EF4-FFF2-40B4-BE49-F238E27FC236}">
                    <a16:creationId xmlns:a16="http://schemas.microsoft.com/office/drawing/2014/main" id="{D4EB0175-BCE3-E8DD-DAD8-D8DBF9BCBE81}"/>
                  </a:ext>
                </a:extLst>
              </p:cNvPr>
              <p:cNvSpPr/>
              <p:nvPr/>
            </p:nvSpPr>
            <p:spPr>
              <a:xfrm>
                <a:off x="1941158" y="6087928"/>
                <a:ext cx="1585910"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id="{D3A776EE-F5D5-705D-33BA-560FDA4A5639}"/>
                  </a:ext>
                </a:extLst>
              </p:cNvPr>
              <p:cNvSpPr/>
              <p:nvPr/>
            </p:nvSpPr>
            <p:spPr>
              <a:xfrm>
                <a:off x="1941158" y="6101348"/>
                <a:ext cx="158591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Text Placeholder 122">
                <a:extLst>
                  <a:ext uri="{FF2B5EF4-FFF2-40B4-BE49-F238E27FC236}">
                    <a16:creationId xmlns:a16="http://schemas.microsoft.com/office/drawing/2014/main" id="{E614FBCC-D97C-4B94-AE60-09CB94DB1495}"/>
                  </a:ext>
                </a:extLst>
              </p:cNvPr>
              <p:cNvSpPr txBox="1">
                <a:spLocks/>
              </p:cNvSpPr>
              <p:nvPr/>
            </p:nvSpPr>
            <p:spPr>
              <a:xfrm>
                <a:off x="1996113" y="6119253"/>
                <a:ext cx="2207814" cy="23762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err="1">
                    <a:solidFill>
                      <a:schemeClr val="bg1"/>
                    </a:solidFill>
                  </a:rPr>
                  <a:t>FEMPower</a:t>
                </a:r>
                <a:r>
                  <a:rPr lang="en-US" sz="1400" b="1" dirty="0">
                    <a:solidFill>
                      <a:schemeClr val="bg1"/>
                    </a:solidFill>
                  </a:rPr>
                  <a:t> Tools</a:t>
                </a:r>
              </a:p>
            </p:txBody>
          </p:sp>
          <p:sp>
            <p:nvSpPr>
              <p:cNvPr id="128" name="Oval 127">
                <a:extLst>
                  <a:ext uri="{FF2B5EF4-FFF2-40B4-BE49-F238E27FC236}">
                    <a16:creationId xmlns:a16="http://schemas.microsoft.com/office/drawing/2014/main" id="{328A63F9-3089-AFB0-B7B1-231D21991B5A}"/>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Freeform 128">
                <a:extLst>
                  <a:ext uri="{FF2B5EF4-FFF2-40B4-BE49-F238E27FC236}">
                    <a16:creationId xmlns:a16="http://schemas.microsoft.com/office/drawing/2014/main" id="{38F03783-9651-2693-F1AA-92930393F42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8" name="Group 117">
              <a:extLst>
                <a:ext uri="{FF2B5EF4-FFF2-40B4-BE49-F238E27FC236}">
                  <a16:creationId xmlns:a16="http://schemas.microsoft.com/office/drawing/2014/main" id="{4ED69BE3-5B2A-531E-239D-EDACDABAE652}"/>
                </a:ext>
              </a:extLst>
            </p:cNvPr>
            <p:cNvGrpSpPr/>
            <p:nvPr/>
          </p:nvGrpSpPr>
          <p:grpSpPr>
            <a:xfrm>
              <a:off x="2082840" y="3699396"/>
              <a:ext cx="249276" cy="237604"/>
              <a:chOff x="8687174" y="1568164"/>
              <a:chExt cx="1195477" cy="1139501"/>
            </a:xfrm>
            <a:solidFill>
              <a:schemeClr val="bg1"/>
            </a:solidFill>
          </p:grpSpPr>
          <p:grpSp>
            <p:nvGrpSpPr>
              <p:cNvPr id="119" name="Graphic 37">
                <a:extLst>
                  <a:ext uri="{FF2B5EF4-FFF2-40B4-BE49-F238E27FC236}">
                    <a16:creationId xmlns:a16="http://schemas.microsoft.com/office/drawing/2014/main" id="{25DF8189-16B2-926B-7B8C-46312C6DA705}"/>
                  </a:ext>
                </a:extLst>
              </p:cNvPr>
              <p:cNvGrpSpPr/>
              <p:nvPr/>
            </p:nvGrpSpPr>
            <p:grpSpPr>
              <a:xfrm>
                <a:off x="9122006" y="1798742"/>
                <a:ext cx="652378" cy="709850"/>
                <a:chOff x="4172018" y="1336363"/>
                <a:chExt cx="742283" cy="807675"/>
              </a:xfrm>
              <a:grpFill/>
            </p:grpSpPr>
            <p:sp>
              <p:nvSpPr>
                <p:cNvPr id="121" name="Freeform 120">
                  <a:extLst>
                    <a:ext uri="{FF2B5EF4-FFF2-40B4-BE49-F238E27FC236}">
                      <a16:creationId xmlns:a16="http://schemas.microsoft.com/office/drawing/2014/main" id="{0A3DB77A-54FD-E3DF-F409-5A13FFA9572D}"/>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122" name="Freeform 121">
                  <a:extLst>
                    <a:ext uri="{FF2B5EF4-FFF2-40B4-BE49-F238E27FC236}">
                      <a16:creationId xmlns:a16="http://schemas.microsoft.com/office/drawing/2014/main" id="{A8F74200-6D85-E67E-3C4E-6CB6DCC432B6}"/>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123" name="Freeform 122">
                  <a:extLst>
                    <a:ext uri="{FF2B5EF4-FFF2-40B4-BE49-F238E27FC236}">
                      <a16:creationId xmlns:a16="http://schemas.microsoft.com/office/drawing/2014/main" id="{6BAE4561-B0D5-E2B4-A3A1-C6F9F86B868F}"/>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124" name="Freeform 123">
                  <a:extLst>
                    <a:ext uri="{FF2B5EF4-FFF2-40B4-BE49-F238E27FC236}">
                      <a16:creationId xmlns:a16="http://schemas.microsoft.com/office/drawing/2014/main" id="{CB058988-D692-4AFD-3FC9-CD812932CAF9}"/>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120" name="Oval Callout 119">
                <a:extLst>
                  <a:ext uri="{FF2B5EF4-FFF2-40B4-BE49-F238E27FC236}">
                    <a16:creationId xmlns:a16="http://schemas.microsoft.com/office/drawing/2014/main" id="{D7500839-70B4-C9CB-5185-B047F6BAA4D3}"/>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130" name="Group 129">
            <a:extLst>
              <a:ext uri="{FF2B5EF4-FFF2-40B4-BE49-F238E27FC236}">
                <a16:creationId xmlns:a16="http://schemas.microsoft.com/office/drawing/2014/main" id="{201F8D39-7EC2-3324-B2E0-943DE2DB6FFA}"/>
              </a:ext>
            </a:extLst>
          </p:cNvPr>
          <p:cNvGrpSpPr/>
          <p:nvPr/>
        </p:nvGrpSpPr>
        <p:grpSpPr>
          <a:xfrm>
            <a:off x="1668176" y="2803946"/>
            <a:ext cx="3256249" cy="406400"/>
            <a:chOff x="1972947" y="5649738"/>
            <a:chExt cx="3256249" cy="406400"/>
          </a:xfrm>
        </p:grpSpPr>
        <p:sp>
          <p:nvSpPr>
            <p:cNvPr id="131" name="Rectangle 130">
              <a:extLst>
                <a:ext uri="{FF2B5EF4-FFF2-40B4-BE49-F238E27FC236}">
                  <a16:creationId xmlns:a16="http://schemas.microsoft.com/office/drawing/2014/main" id="{99626C98-6228-69B4-12D5-1941927FBCA4}"/>
                </a:ext>
              </a:extLst>
            </p:cNvPr>
            <p:cNvSpPr/>
            <p:nvPr/>
          </p:nvSpPr>
          <p:spPr>
            <a:xfrm>
              <a:off x="2323929" y="5705156"/>
              <a:ext cx="243492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Rectangle 131">
              <a:extLst>
                <a:ext uri="{FF2B5EF4-FFF2-40B4-BE49-F238E27FC236}">
                  <a16:creationId xmlns:a16="http://schemas.microsoft.com/office/drawing/2014/main" id="{09DB0C96-BA5B-4DB8-667E-E26C1DD99B99}"/>
                </a:ext>
              </a:extLst>
            </p:cNvPr>
            <p:cNvSpPr/>
            <p:nvPr/>
          </p:nvSpPr>
          <p:spPr>
            <a:xfrm>
              <a:off x="2293719" y="5702261"/>
              <a:ext cx="2465132"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Text Placeholder 122">
              <a:extLst>
                <a:ext uri="{FF2B5EF4-FFF2-40B4-BE49-F238E27FC236}">
                  <a16:creationId xmlns:a16="http://schemas.microsoft.com/office/drawing/2014/main" id="{793D6165-B601-6E31-BCFA-7B9DC67B52DF}"/>
                </a:ext>
              </a:extLst>
            </p:cNvPr>
            <p:cNvSpPr txBox="1">
              <a:spLocks/>
            </p:cNvSpPr>
            <p:nvPr/>
          </p:nvSpPr>
          <p:spPr>
            <a:xfrm>
              <a:off x="2378885" y="5713467"/>
              <a:ext cx="2850311" cy="28632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Resources &amp; Further Reading</a:t>
              </a:r>
            </a:p>
          </p:txBody>
        </p:sp>
        <p:sp>
          <p:nvSpPr>
            <p:cNvPr id="134" name="Oval 133">
              <a:extLst>
                <a:ext uri="{FF2B5EF4-FFF2-40B4-BE49-F238E27FC236}">
                  <a16:creationId xmlns:a16="http://schemas.microsoft.com/office/drawing/2014/main" id="{72C1586B-3707-46E9-E9F7-4D766E88A306}"/>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5" name="Graphic 37">
              <a:extLst>
                <a:ext uri="{FF2B5EF4-FFF2-40B4-BE49-F238E27FC236}">
                  <a16:creationId xmlns:a16="http://schemas.microsoft.com/office/drawing/2014/main" id="{F8235026-478A-D8AF-0E47-EBD9748AB7A0}"/>
                </a:ext>
              </a:extLst>
            </p:cNvPr>
            <p:cNvGrpSpPr/>
            <p:nvPr/>
          </p:nvGrpSpPr>
          <p:grpSpPr>
            <a:xfrm>
              <a:off x="2064622" y="5732952"/>
              <a:ext cx="229999" cy="229698"/>
              <a:chOff x="5737725" y="2862443"/>
              <a:chExt cx="1034323" cy="1032970"/>
            </a:xfrm>
            <a:solidFill>
              <a:schemeClr val="bg1"/>
            </a:solidFill>
          </p:grpSpPr>
          <p:sp>
            <p:nvSpPr>
              <p:cNvPr id="136" name="Freeform 135">
                <a:extLst>
                  <a:ext uri="{FF2B5EF4-FFF2-40B4-BE49-F238E27FC236}">
                    <a16:creationId xmlns:a16="http://schemas.microsoft.com/office/drawing/2014/main" id="{33C1AA2C-271C-4AD2-4C71-EB9E2CB95FF5}"/>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137" name="Freeform 136">
                <a:extLst>
                  <a:ext uri="{FF2B5EF4-FFF2-40B4-BE49-F238E27FC236}">
                    <a16:creationId xmlns:a16="http://schemas.microsoft.com/office/drawing/2014/main" id="{984ECE9D-DB3D-5131-28FE-0FFAD4905B1A}"/>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138" name="Freeform 137">
                <a:extLst>
                  <a:ext uri="{FF2B5EF4-FFF2-40B4-BE49-F238E27FC236}">
                    <a16:creationId xmlns:a16="http://schemas.microsoft.com/office/drawing/2014/main" id="{443E3138-7993-AE99-0EE5-DBF9B3FE3BF9}"/>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139" name="Freeform 138">
                <a:extLst>
                  <a:ext uri="{FF2B5EF4-FFF2-40B4-BE49-F238E27FC236}">
                    <a16:creationId xmlns:a16="http://schemas.microsoft.com/office/drawing/2014/main" id="{5D5047D2-4ACF-1EC7-DD59-FCC470049A3F}"/>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140" name="Freeform 139">
                <a:extLst>
                  <a:ext uri="{FF2B5EF4-FFF2-40B4-BE49-F238E27FC236}">
                    <a16:creationId xmlns:a16="http://schemas.microsoft.com/office/drawing/2014/main" id="{76C62E9C-5E34-1258-B306-3AB54CB8E71F}"/>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636227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A3012-8A59-F624-79D0-37A6417A6311}"/>
            </a:ext>
          </a:extLst>
        </p:cNvPr>
        <p:cNvGrpSpPr/>
        <p:nvPr/>
      </p:nvGrpSpPr>
      <p:grpSpPr>
        <a:xfrm>
          <a:off x="0" y="0"/>
          <a:ext cx="0" cy="0"/>
          <a:chOff x="0" y="0"/>
          <a:chExt cx="0" cy="0"/>
        </a:xfrm>
      </p:grpSpPr>
      <p:sp>
        <p:nvSpPr>
          <p:cNvPr id="81" name="Text Placeholder 80">
            <a:extLst>
              <a:ext uri="{FF2B5EF4-FFF2-40B4-BE49-F238E27FC236}">
                <a16:creationId xmlns:a16="http://schemas.microsoft.com/office/drawing/2014/main" id="{D3C33F3F-B4E5-A9B1-61C7-EDEABAA1BD7B}"/>
              </a:ext>
            </a:extLst>
          </p:cNvPr>
          <p:cNvSpPr>
            <a:spLocks noGrp="1"/>
          </p:cNvSpPr>
          <p:nvPr>
            <p:ph type="body" sz="quarter" idx="60"/>
          </p:nvPr>
        </p:nvSpPr>
        <p:spPr/>
        <p:txBody>
          <a:bodyPr/>
          <a:lstStyle/>
          <a:p>
            <a:r>
              <a:rPr lang="en-US" dirty="0"/>
              <a:t>03</a:t>
            </a:r>
          </a:p>
        </p:txBody>
      </p:sp>
      <p:sp>
        <p:nvSpPr>
          <p:cNvPr id="82" name="Rectangle 81">
            <a:extLst>
              <a:ext uri="{FF2B5EF4-FFF2-40B4-BE49-F238E27FC236}">
                <a16:creationId xmlns:a16="http://schemas.microsoft.com/office/drawing/2014/main" id="{C48965F3-F218-C8C9-0E94-D3EC5EE53021}"/>
              </a:ext>
            </a:extLst>
          </p:cNvPr>
          <p:cNvSpPr/>
          <p:nvPr/>
        </p:nvSpPr>
        <p:spPr>
          <a:xfrm>
            <a:off x="2861347" y="4099486"/>
            <a:ext cx="2756188"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3" name="TextBox 82">
            <a:extLst>
              <a:ext uri="{FF2B5EF4-FFF2-40B4-BE49-F238E27FC236}">
                <a16:creationId xmlns:a16="http://schemas.microsoft.com/office/drawing/2014/main" id="{0EB259D3-4711-9E1E-889E-E6AF7A84BBFF}"/>
              </a:ext>
            </a:extLst>
          </p:cNvPr>
          <p:cNvSpPr txBox="1"/>
          <p:nvPr/>
        </p:nvSpPr>
        <p:spPr>
          <a:xfrm>
            <a:off x="2858372" y="4099513"/>
            <a:ext cx="270753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WOMEN IN</a:t>
            </a:r>
          </a:p>
        </p:txBody>
      </p:sp>
      <p:sp>
        <p:nvSpPr>
          <p:cNvPr id="84" name="Rectangle 83">
            <a:extLst>
              <a:ext uri="{FF2B5EF4-FFF2-40B4-BE49-F238E27FC236}">
                <a16:creationId xmlns:a16="http://schemas.microsoft.com/office/drawing/2014/main" id="{98D37BF4-228D-1E0D-697A-E2795CD8A0D5}"/>
              </a:ext>
            </a:extLst>
          </p:cNvPr>
          <p:cNvSpPr/>
          <p:nvPr/>
        </p:nvSpPr>
        <p:spPr>
          <a:xfrm>
            <a:off x="2849204" y="4834094"/>
            <a:ext cx="3008672"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5" name="TextBox 84">
            <a:extLst>
              <a:ext uri="{FF2B5EF4-FFF2-40B4-BE49-F238E27FC236}">
                <a16:creationId xmlns:a16="http://schemas.microsoft.com/office/drawing/2014/main" id="{B6FE1776-0F00-B6E4-7CFE-03BCDA923C78}"/>
              </a:ext>
            </a:extLst>
          </p:cNvPr>
          <p:cNvSpPr txBox="1"/>
          <p:nvPr/>
        </p:nvSpPr>
        <p:spPr>
          <a:xfrm>
            <a:off x="2858372" y="4813722"/>
            <a:ext cx="3075703" cy="646331"/>
          </a:xfrm>
          <a:prstGeom prst="rect">
            <a:avLst/>
          </a:prstGeom>
          <a:noFill/>
        </p:spPr>
        <p:txBody>
          <a:bodyPr wrap="square" rtlCol="0">
            <a:spAutoFit/>
          </a:bodyPr>
          <a:lstStyle/>
          <a:p>
            <a:r>
              <a:rPr lang="en-US" sz="3600" b="1" spc="324" dirty="0">
                <a:solidFill>
                  <a:schemeClr val="bg1"/>
                </a:solidFill>
                <a:latin typeface="Calibri" panose="020F0502020204030204" pitchFamily="34" charset="0"/>
                <a:cs typeface="Calibri" panose="020F0502020204030204" pitchFamily="34" charset="0"/>
              </a:rPr>
              <a:t>MID CAREER </a:t>
            </a:r>
          </a:p>
        </p:txBody>
      </p:sp>
      <p:sp>
        <p:nvSpPr>
          <p:cNvPr id="3" name="Rectangle 2">
            <a:extLst>
              <a:ext uri="{FF2B5EF4-FFF2-40B4-BE49-F238E27FC236}">
                <a16:creationId xmlns:a16="http://schemas.microsoft.com/office/drawing/2014/main" id="{BC0EE6DF-C78C-DB76-A825-BAC32ADDCE27}"/>
              </a:ext>
            </a:extLst>
          </p:cNvPr>
          <p:cNvSpPr/>
          <p:nvPr/>
        </p:nvSpPr>
        <p:spPr>
          <a:xfrm>
            <a:off x="2849203" y="3375628"/>
            <a:ext cx="3941399"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4" name="TextBox 3">
            <a:extLst>
              <a:ext uri="{FF2B5EF4-FFF2-40B4-BE49-F238E27FC236}">
                <a16:creationId xmlns:a16="http://schemas.microsoft.com/office/drawing/2014/main" id="{E29EF9E6-A352-0BA4-EC9D-B392EB74C731}"/>
              </a:ext>
            </a:extLst>
          </p:cNvPr>
          <p:cNvSpPr txBox="1"/>
          <p:nvPr/>
        </p:nvSpPr>
        <p:spPr>
          <a:xfrm>
            <a:off x="2858372" y="3355610"/>
            <a:ext cx="3932230"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BUDGETING FOR</a:t>
            </a:r>
          </a:p>
        </p:txBody>
      </p:sp>
    </p:spTree>
    <p:extLst>
      <p:ext uri="{BB962C8B-B14F-4D97-AF65-F5344CB8AC3E}">
        <p14:creationId xmlns:p14="http://schemas.microsoft.com/office/powerpoint/2010/main" val="29411776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F9C1C-9155-8C76-0C04-6B3EB825285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0766C75-5604-B86B-D8EA-C1A7A22DDF1F}"/>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E4459764-5D0B-7854-48A3-9698413652E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269D48EA-DC19-14BD-F29F-80CC5F92FA4E}"/>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6E72862E-C533-8C1B-7902-D1B57B07C55F}"/>
              </a:ext>
            </a:extLst>
          </p:cNvPr>
          <p:cNvSpPr>
            <a:spLocks noGrp="1"/>
          </p:cNvSpPr>
          <p:nvPr>
            <p:ph type="body" sz="quarter" idx="64"/>
          </p:nvPr>
        </p:nvSpPr>
        <p:spPr>
          <a:xfrm>
            <a:off x="1704813" y="1844040"/>
            <a:ext cx="5238428" cy="8090374"/>
          </a:xfrm>
        </p:spPr>
        <p:txBody>
          <a:bodyPr/>
          <a:lstStyle/>
          <a:p>
            <a:pPr marL="0" indent="0">
              <a:buNone/>
            </a:pPr>
            <a:r>
              <a:rPr lang="en-US" dirty="0"/>
              <a:t>Mid career is often a period of constant coordination. Many women balance work responsibilities with family needs, household administration, and often support for relatives who require care. In everyday life, this can mean that financial decisions are made “in between” everything else: quickly, under pressure, and without enough time to review the bigger picture. As a result, budgeting may feel less like a helpful tool and more like an additional task.</a:t>
            </a:r>
            <a:br>
              <a:rPr lang="en-US" dirty="0"/>
            </a:br>
            <a:endParaRPr lang="en-US" dirty="0"/>
          </a:p>
          <a:p>
            <a:pPr marL="0" indent="0">
              <a:buNone/>
            </a:pPr>
            <a:r>
              <a:rPr lang="en-US" dirty="0"/>
              <a:t>This stage of life is also financially demanding. Costs can increase due to housing, childcare, education, mobility, health-related needs, and the general pressure of “many small expenses” that add up. At the same time, income may not grow in line with responsibilities, especially if working hours are reduced or career choices are influenced by caregiving duties. When time is limited, it is easy to lose track of irregular expenses, forget subscriptions, or underestimate upcoming costs, which can lead to stress, overdrafts, or a lack of savings for emergencies.</a:t>
            </a:r>
            <a:br>
              <a:rPr lang="en-US" dirty="0"/>
            </a:br>
            <a:endParaRPr lang="en-US" dirty="0"/>
          </a:p>
          <a:p>
            <a:pPr marL="0" indent="0">
              <a:buNone/>
            </a:pPr>
            <a:r>
              <a:rPr lang="en-US" dirty="0"/>
              <a:t>Budgeting in mid career therefore needs to be realistic, time-saving, and flexible. It is not about tracking every cent or creating a perfect plan. It is about building a clear overview, </a:t>
            </a:r>
            <a:r>
              <a:rPr lang="en-US" dirty="0" err="1"/>
              <a:t>prioritising</a:t>
            </a:r>
            <a:r>
              <a:rPr lang="en-US" dirty="0"/>
              <a:t> what matters most, and creating simple routines that still work during busy weeks. In this section, we will guide you through practical approaches to review your household spending, plan ahead for irregular costs, and set up a brief weekly “money check” routine. The goal is to reduce stress, strengthen confidence, and help you create a budget that supports both your daily needs and your future stability.</a:t>
            </a:r>
          </a:p>
          <a:p>
            <a:pPr marL="0" indent="0">
              <a:buNone/>
            </a:pPr>
            <a:endParaRPr lang="en-US" dirty="0"/>
          </a:p>
          <a:p>
            <a:pPr marL="0" indent="0">
              <a:buNone/>
            </a:pPr>
            <a:r>
              <a:rPr lang="en-US" sz="1400" b="1" dirty="0">
                <a:solidFill>
                  <a:srgbClr val="F16024"/>
                </a:solidFill>
              </a:rPr>
              <a:t>Learning Objectives</a:t>
            </a:r>
          </a:p>
          <a:p>
            <a:pPr lvl="0"/>
            <a:r>
              <a:rPr lang="en-US" dirty="0"/>
              <a:t>Understand how to adapt budgeting to complex responsibilities and multiple goals.</a:t>
            </a:r>
          </a:p>
          <a:p>
            <a:pPr lvl="0"/>
            <a:r>
              <a:rPr lang="en-US" dirty="0" err="1"/>
              <a:t>Recognise</a:t>
            </a:r>
            <a:r>
              <a:rPr lang="en-US" dirty="0"/>
              <a:t> how care work, time pressure, and “mental load” can affect financial routines.</a:t>
            </a:r>
          </a:p>
          <a:p>
            <a:pPr lvl="0"/>
            <a:r>
              <a:rPr lang="en-US" dirty="0"/>
              <a:t>Strengthen skills for tracking spending, planning irregular costs, and maintaining a financial buffer.</a:t>
            </a:r>
          </a:p>
          <a:p>
            <a:pPr lvl="0"/>
            <a:r>
              <a:rPr lang="de-DE" dirty="0"/>
              <a:t>(PLEASE NOTE: </a:t>
            </a:r>
            <a:r>
              <a:rPr lang="de-DE" dirty="0" err="1"/>
              <a:t>for</a:t>
            </a:r>
            <a:r>
              <a:rPr lang="de-DE" dirty="0"/>
              <a:t> </a:t>
            </a:r>
            <a:r>
              <a:rPr lang="de-DE" dirty="0" err="1"/>
              <a:t>basic</a:t>
            </a:r>
            <a:r>
              <a:rPr lang="de-DE" dirty="0"/>
              <a:t> </a:t>
            </a:r>
            <a:r>
              <a:rPr lang="de-DE" dirty="0" err="1"/>
              <a:t>budgeting</a:t>
            </a:r>
            <a:r>
              <a:rPr lang="de-DE" dirty="0"/>
              <a:t> </a:t>
            </a:r>
            <a:r>
              <a:rPr lang="de-DE" dirty="0" err="1"/>
              <a:t>skills</a:t>
            </a:r>
            <a:r>
              <a:rPr lang="de-DE" dirty="0"/>
              <a:t> and </a:t>
            </a:r>
            <a:r>
              <a:rPr lang="de-DE" dirty="0" err="1"/>
              <a:t>templates</a:t>
            </a:r>
            <a:r>
              <a:rPr lang="de-DE" dirty="0"/>
              <a:t> </a:t>
            </a:r>
            <a:r>
              <a:rPr lang="de-DE" dirty="0" err="1"/>
              <a:t>please</a:t>
            </a:r>
            <a:r>
              <a:rPr lang="de-DE" dirty="0"/>
              <a:t> </a:t>
            </a:r>
            <a:r>
              <a:rPr lang="de-DE" dirty="0" err="1"/>
              <a:t>see</a:t>
            </a:r>
            <a:r>
              <a:rPr lang="de-DE" dirty="0"/>
              <a:t> </a:t>
            </a:r>
            <a:r>
              <a:rPr lang="de-DE" dirty="0" err="1"/>
              <a:t>section</a:t>
            </a:r>
            <a:r>
              <a:rPr lang="de-DE" dirty="0"/>
              <a:t> 02)</a:t>
            </a:r>
            <a:endParaRPr lang="en-IE" dirty="0"/>
          </a:p>
          <a:p>
            <a:pPr marL="0" indent="0">
              <a:buNone/>
            </a:pPr>
            <a:endParaRPr lang="en-US" dirty="0"/>
          </a:p>
          <a:p>
            <a:pPr marL="0" indent="0">
              <a:buNone/>
            </a:pPr>
            <a:r>
              <a:rPr lang="en-IE" sz="1400" b="1" dirty="0">
                <a:solidFill>
                  <a:srgbClr val="F16024"/>
                </a:solidFill>
              </a:rPr>
              <a:t>Content:</a:t>
            </a:r>
          </a:p>
          <a:p>
            <a:pPr lvl="0"/>
            <a:r>
              <a:rPr lang="en-US" dirty="0"/>
              <a:t>Budgeting when life is busy: realistic planning and </a:t>
            </a:r>
            <a:r>
              <a:rPr lang="en-US" dirty="0" err="1"/>
              <a:t>prioritising</a:t>
            </a:r>
            <a:r>
              <a:rPr lang="en-US" dirty="0"/>
              <a:t> essentials. </a:t>
            </a:r>
          </a:p>
          <a:p>
            <a:pPr lvl="0"/>
            <a:r>
              <a:rPr lang="en-US" dirty="0"/>
              <a:t>Managing household costs and irregular expenses without losing overview.</a:t>
            </a:r>
          </a:p>
          <a:p>
            <a:pPr lvl="0"/>
            <a:r>
              <a:rPr lang="en-US" dirty="0"/>
              <a:t>Building and protecting a financial buffer for resilience.</a:t>
            </a:r>
          </a:p>
          <a:p>
            <a:pPr lvl="0"/>
            <a:r>
              <a:rPr lang="en-US" dirty="0"/>
              <a:t>Simple routines that reduce stress and strengthen financial confidence.</a:t>
            </a:r>
          </a:p>
          <a:p>
            <a:pPr lvl="0"/>
            <a:endParaRPr lang="en-IE" b="1" dirty="0"/>
          </a:p>
          <a:p>
            <a:pPr marL="0" indent="0">
              <a:buNone/>
            </a:pPr>
            <a:r>
              <a:rPr lang="en-IE" sz="1400" b="1" dirty="0">
                <a:solidFill>
                  <a:srgbClr val="F16024"/>
                </a:solidFill>
              </a:rPr>
              <a:t>Activities:</a:t>
            </a:r>
          </a:p>
          <a:p>
            <a:pPr lvl="0"/>
            <a:r>
              <a:rPr lang="en-US" dirty="0"/>
              <a:t>Household budget review: identify your top cost drivers and one improvement area.</a:t>
            </a:r>
          </a:p>
          <a:p>
            <a:pPr lvl="0"/>
            <a:r>
              <a:rPr lang="en-US" dirty="0"/>
              <a:t>Irregular cost calendar: map yearly expenses and divide them into monthly amounts.</a:t>
            </a:r>
          </a:p>
          <a:p>
            <a:pPr lvl="0"/>
            <a:r>
              <a:rPr lang="en-US" dirty="0"/>
              <a:t>Time-saving finance routine: design a 20-minute weekly “money check”.</a:t>
            </a:r>
          </a:p>
          <a:p>
            <a:pPr lvl="0"/>
            <a:endParaRPr lang="en-IE" b="1" dirty="0"/>
          </a:p>
          <a:p>
            <a:pPr marL="0" indent="0">
              <a:buNone/>
            </a:pPr>
            <a:r>
              <a:rPr lang="en-IE" sz="1400" b="1" dirty="0">
                <a:solidFill>
                  <a:srgbClr val="F16024"/>
                </a:solidFill>
              </a:rPr>
              <a:t>Formative Assessment:</a:t>
            </a:r>
          </a:p>
          <a:p>
            <a:pPr lvl="0"/>
            <a:r>
              <a:rPr lang="en-IE" dirty="0"/>
              <a:t>Self-evaluation checklist: Are you saving enough?</a:t>
            </a:r>
          </a:p>
          <a:p>
            <a:pPr lvl="0"/>
            <a:r>
              <a:rPr lang="en-IE" dirty="0"/>
              <a:t>Scenario analysis: What would you do if you needed to retire 5 years early?</a:t>
            </a:r>
          </a:p>
          <a:p>
            <a:pPr marL="0" indent="0">
              <a:buNone/>
            </a:pPr>
            <a:endParaRPr lang="en-IE" b="1" dirty="0"/>
          </a:p>
          <a:p>
            <a:pPr marL="0" indent="0">
              <a:buNone/>
            </a:pPr>
            <a:r>
              <a:rPr lang="en-IE" sz="1400" b="1" dirty="0">
                <a:solidFill>
                  <a:srgbClr val="F16024"/>
                </a:solidFill>
              </a:rPr>
              <a:t>Resources:</a:t>
            </a:r>
            <a:br>
              <a:rPr lang="en-IE" sz="1400" b="1" dirty="0">
                <a:solidFill>
                  <a:srgbClr val="F16024"/>
                </a:solidFill>
              </a:rPr>
            </a:br>
            <a:r>
              <a:rPr lang="en-US" dirty="0"/>
              <a:t>Glossary of financial terms</a:t>
            </a:r>
          </a:p>
          <a:p>
            <a:pPr lvl="0"/>
            <a:r>
              <a:rPr lang="en-US" dirty="0"/>
              <a:t>10 Practical Tips Saving Money</a:t>
            </a:r>
          </a:p>
          <a:p>
            <a:pPr lvl="0"/>
            <a:r>
              <a:rPr lang="en-US" dirty="0"/>
              <a:t>Financial Fraud Prevention Checklist</a:t>
            </a:r>
          </a:p>
          <a:p>
            <a:pPr lvl="0"/>
            <a:r>
              <a:rPr lang="en-US" dirty="0"/>
              <a:t>Buffer Plan Checklist</a:t>
            </a:r>
          </a:p>
          <a:p>
            <a:pPr lvl="0"/>
            <a:r>
              <a:rPr lang="en-US" dirty="0"/>
              <a:t>Health Cost Plan Checklist</a:t>
            </a:r>
          </a:p>
          <a:p>
            <a:pPr lvl="0"/>
            <a:r>
              <a:rPr lang="en-US" dirty="0"/>
              <a:t>Financial Habit Tracker</a:t>
            </a:r>
          </a:p>
          <a:p>
            <a:pPr lvl="0"/>
            <a:r>
              <a:rPr lang="en-US" dirty="0"/>
              <a:t>Simple Budget Template Excel</a:t>
            </a:r>
          </a:p>
          <a:p>
            <a:pPr lvl="0"/>
            <a:endParaRPr lang="en-US" dirty="0">
              <a:highlight>
                <a:srgbClr val="FF0000"/>
              </a:highlight>
            </a:endParaRPr>
          </a:p>
        </p:txBody>
      </p:sp>
      <p:cxnSp>
        <p:nvCxnSpPr>
          <p:cNvPr id="24" name="Straight Connector 23">
            <a:extLst>
              <a:ext uri="{FF2B5EF4-FFF2-40B4-BE49-F238E27FC236}">
                <a16:creationId xmlns:a16="http://schemas.microsoft.com/office/drawing/2014/main" id="{8D8EB065-D841-8BD9-17A8-9FBEB1CEB76C}"/>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EE986F79-903D-7C9D-8E4C-1BB5B10367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56F47DB2-69C3-3A68-B319-F7B1BAE96A5D}"/>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E6D3B448-7AB2-0BB2-910A-CFCAB150027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B043FFBF-4EFD-66BE-EBA3-EF594A6FF7D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081DAA11-6EED-A0E9-B398-160CFB10F1EA}"/>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FCD2803A-A6C3-5875-64B8-76F6B968A47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8533E6B8-CBED-E214-7B6B-9905454E8D86}"/>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977B183A-D8AE-233F-BEA4-1745E1070576}"/>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41BCB709-B1EB-AB51-CA9F-AEF6B0C52B56}"/>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6E7AA1AF-5D34-B5ED-A7BF-C33E5CDBCE8F}"/>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F550CC7B-9D46-A9A5-E4DA-D62CF1486560}"/>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09DEF1D1-A449-0750-E6C3-03AE7DE4844D}"/>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27A3CEC4-B7DA-647E-CFEB-8DD9F18E1D2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A3A03C59-B362-886B-304A-CC5BC02AEFC1}"/>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61A13AFB-0444-ACF9-D4FA-2E0D6D2CE1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D098007-6E73-CFA1-586C-BF3D106C821B}"/>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4EC1052F-63D7-4581-30FB-EC10660AA74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884EB1F9-2155-486B-8CDE-83E6235DC51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31AB39BD-2C7C-3D5A-E21C-34CDA4ED0341}"/>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EE1AAFCA-C168-0AFC-92DE-C65B283B0A5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0479C41E-AD74-1EB1-2ED8-ED19750A7FD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3BC505C6-AAD3-C344-364C-72F2EA98996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5B3B4ABC-A89D-D0F2-5389-A370AD908A57}"/>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459FAEB2-BA8A-90D5-0B44-AEFC3DC8DD3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7C287925-1355-30A4-8832-C5C27BE93891}"/>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A26227E9-065E-E506-BF90-E872751ABEF0}"/>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2F4BA5A4-5462-FB7B-2695-4CC14D24CE9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525722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85C0C-B9B5-2DEF-A37B-EEBDFF7982C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87E7367-620C-A004-01BB-CC1B920F475A}"/>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98B85A9D-7F4C-6FBD-A44D-D0195E42139D}"/>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DDE19316-3F13-5CFE-8AE2-EE77A0AB27F3}"/>
              </a:ext>
            </a:extLst>
          </p:cNvPr>
          <p:cNvSpPr>
            <a:spLocks noGrp="1"/>
          </p:cNvSpPr>
          <p:nvPr>
            <p:ph type="body" sz="quarter" idx="61"/>
          </p:nvPr>
        </p:nvSpPr>
        <p:spPr/>
        <p:txBody>
          <a:bodyPr/>
          <a:lstStyle/>
          <a:p>
            <a:r>
              <a:rPr lang="en-US" dirty="0"/>
              <a:t>Budgeting when life is busy</a:t>
            </a:r>
          </a:p>
        </p:txBody>
      </p:sp>
      <p:sp>
        <p:nvSpPr>
          <p:cNvPr id="8" name="Text Placeholder 7">
            <a:extLst>
              <a:ext uri="{FF2B5EF4-FFF2-40B4-BE49-F238E27FC236}">
                <a16:creationId xmlns:a16="http://schemas.microsoft.com/office/drawing/2014/main" id="{B529D295-C8AA-62A2-14EE-C592F91187E1}"/>
              </a:ext>
            </a:extLst>
          </p:cNvPr>
          <p:cNvSpPr>
            <a:spLocks noGrp="1"/>
          </p:cNvSpPr>
          <p:nvPr>
            <p:ph type="body" sz="quarter" idx="64"/>
          </p:nvPr>
        </p:nvSpPr>
        <p:spPr>
          <a:xfrm>
            <a:off x="1704813" y="1844040"/>
            <a:ext cx="5238428" cy="8090374"/>
          </a:xfrm>
        </p:spPr>
        <p:txBody>
          <a:bodyPr/>
          <a:lstStyle/>
          <a:p>
            <a:pPr marL="0" indent="0">
              <a:buNone/>
            </a:pPr>
            <a:r>
              <a:rPr lang="en-US" dirty="0"/>
              <a:t>In mid career, the main budgeting challenge is often not knowledge, it is time and complexity. When you have many responsibilities, a budget must be simple and flexible enough to maintain, even in stressful weeks. If a budget is too detailed, it is likely to be abandoned. </a:t>
            </a:r>
            <a:r>
              <a:rPr lang="en-US" b="1" dirty="0"/>
              <a:t>A realistic budget is one you can actually use.</a:t>
            </a:r>
          </a:p>
          <a:p>
            <a:pPr marL="0" indent="0">
              <a:buNone/>
            </a:pPr>
            <a:endParaRPr lang="en-US" dirty="0"/>
          </a:p>
          <a:p>
            <a:pPr marL="0" indent="0">
              <a:buNone/>
            </a:pPr>
            <a:r>
              <a:rPr lang="en-US" dirty="0"/>
              <a:t>A practical approach is to focus on </a:t>
            </a:r>
            <a:r>
              <a:rPr lang="en-US" b="1" dirty="0"/>
              <a:t>three priorities</a:t>
            </a:r>
            <a:r>
              <a:rPr lang="en-US" dirty="0"/>
              <a:t>:</a:t>
            </a:r>
          </a:p>
          <a:p>
            <a:pPr marL="0" indent="0">
              <a:buNone/>
            </a:pPr>
            <a:endParaRPr lang="en-US" dirty="0"/>
          </a:p>
          <a:p>
            <a:pPr marL="228600" indent="-228600">
              <a:buFont typeface="+mj-lt"/>
              <a:buAutoNum type="arabicPeriod"/>
            </a:pPr>
            <a:r>
              <a:rPr lang="en-US" b="1" dirty="0">
                <a:solidFill>
                  <a:srgbClr val="E36C34"/>
                </a:solidFill>
              </a:rPr>
              <a:t>Cover essentials first</a:t>
            </a:r>
            <a:br>
              <a:rPr lang="en-US" dirty="0"/>
            </a:br>
            <a:r>
              <a:rPr lang="en-US" dirty="0"/>
              <a:t>Start by protecting the expenses that keep daily life stable, such as housing, utilities, food, transport, and key care-related costs. When these are clear, it becomes easier to see what is truly flexible.</a:t>
            </a:r>
            <a:br>
              <a:rPr lang="en-US" dirty="0"/>
            </a:br>
            <a:endParaRPr lang="en-US" dirty="0"/>
          </a:p>
          <a:p>
            <a:pPr marL="228600" indent="-228600">
              <a:buFont typeface="+mj-lt"/>
              <a:buAutoNum type="arabicPeriod"/>
            </a:pPr>
            <a:r>
              <a:rPr lang="en-US" b="1" dirty="0">
                <a:solidFill>
                  <a:srgbClr val="E36C34"/>
                </a:solidFill>
              </a:rPr>
              <a:t>Plan for the “hidden” costs</a:t>
            </a:r>
            <a:br>
              <a:rPr lang="en-US" dirty="0"/>
            </a:br>
            <a:r>
              <a:rPr lang="en-US" dirty="0"/>
              <a:t>Mid-career life includes many irregular or semi-irregular costs: school activities, birthdays, repairs, seasonal clothing, health appointments, or travel linked to family needs. These costs are common, but they often disrupt the monthly budget because they are not planned. A good budget treats these costs as “expected” and prepares for them in advance.</a:t>
            </a:r>
            <a:br>
              <a:rPr lang="en-US" dirty="0"/>
            </a:br>
            <a:endParaRPr lang="en-US" dirty="0"/>
          </a:p>
          <a:p>
            <a:pPr marL="228600" indent="-228600">
              <a:buFont typeface="+mj-lt"/>
              <a:buAutoNum type="arabicPeriod"/>
            </a:pPr>
            <a:r>
              <a:rPr lang="en-US" b="1" dirty="0">
                <a:solidFill>
                  <a:srgbClr val="E36C34"/>
                </a:solidFill>
              </a:rPr>
              <a:t>Protect a buffer, even if it is small</a:t>
            </a:r>
            <a:br>
              <a:rPr lang="en-US" dirty="0">
                <a:solidFill>
                  <a:srgbClr val="E36C34"/>
                </a:solidFill>
              </a:rPr>
            </a:br>
            <a:r>
              <a:rPr lang="en-US" dirty="0"/>
              <a:t>A financial buffer is not only for large emergencies. It also protects you from everyday stress: a broken phone, a car repair, an unexpected invoice, or a temporary income change. If you have no buffer, even small surprises can lead to overdrafts or short-term debt. A buffer gives you breathing space.</a:t>
            </a:r>
            <a:br>
              <a:rPr lang="en-US" dirty="0"/>
            </a:br>
            <a:br>
              <a:rPr lang="en-US" dirty="0"/>
            </a:br>
            <a:r>
              <a:rPr lang="en-US" dirty="0"/>
              <a:t>To keep budgeting manageable, use a “good enough” routine:</a:t>
            </a:r>
            <a:br>
              <a:rPr lang="en-US" dirty="0"/>
            </a:br>
            <a:r>
              <a:rPr lang="en-US" dirty="0"/>
              <a:t>- one short weekly check to stay on track, and</a:t>
            </a:r>
            <a:br>
              <a:rPr lang="en-US" dirty="0"/>
            </a:br>
            <a:r>
              <a:rPr lang="en-US" dirty="0"/>
              <a:t>- one monthly review to adjust your plan.</a:t>
            </a:r>
            <a:br>
              <a:rPr lang="en-US" dirty="0"/>
            </a:br>
            <a:br>
              <a:rPr lang="en-US" dirty="0"/>
            </a:br>
            <a:r>
              <a:rPr lang="en-US" dirty="0"/>
              <a:t>The goal is not to track everything perfectly. The goal is to stay informed, reduce stress, and keep control.</a:t>
            </a:r>
          </a:p>
          <a:p>
            <a:pPr marL="228600" indent="-228600">
              <a:buFont typeface="+mj-lt"/>
              <a:buAutoNum type="arabicPeriod"/>
            </a:pPr>
            <a:endParaRPr lang="en-US" dirty="0"/>
          </a:p>
          <a:p>
            <a:pPr marL="228600" indent="-228600">
              <a:buFont typeface="+mj-lt"/>
              <a:buAutoNum type="arabicPeriod"/>
            </a:pPr>
            <a:endParaRPr lang="en-US" dirty="0"/>
          </a:p>
          <a:p>
            <a:pPr marL="0" indent="0">
              <a:buNone/>
            </a:pPr>
            <a:endParaRPr lang="en-US" dirty="0"/>
          </a:p>
          <a:p>
            <a:pPr marL="0" indent="0">
              <a:buNone/>
            </a:pPr>
            <a:endParaRPr lang="en-US" dirty="0"/>
          </a:p>
          <a:p>
            <a:pPr marL="0" indent="0">
              <a:buNone/>
            </a:pPr>
            <a:endParaRPr lang="en-US" dirty="0"/>
          </a:p>
        </p:txBody>
      </p:sp>
      <p:cxnSp>
        <p:nvCxnSpPr>
          <p:cNvPr id="24" name="Straight Connector 23">
            <a:extLst>
              <a:ext uri="{FF2B5EF4-FFF2-40B4-BE49-F238E27FC236}">
                <a16:creationId xmlns:a16="http://schemas.microsoft.com/office/drawing/2014/main" id="{F163288F-3413-93D0-83E2-B2D20C1859D4}"/>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73487E3C-4A07-DF6F-B7AF-BFF72D649938}"/>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7434570D-57AD-C042-248E-F99ABEFCEC9E}"/>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F6BEA47E-2A81-4B6C-AC1D-45F25859DB1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3307EA53-7B70-3FC8-3A3C-330C04CB70EC}"/>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3565E3CE-26B0-8C06-A84D-B088C4DF1A9A}"/>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5A64586D-A011-97F6-3F9A-80D802ADED0F}"/>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678FE445-ED88-479F-790B-A5967AB1FA0D}"/>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132F9D21-18FE-0BDE-C012-1141EEECF40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A5F2C4E4-6655-9442-9BF8-78CB482796B7}"/>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DBAB13AD-83B0-3EBA-58CB-5531E2119D79}"/>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B7FEDE6C-887C-9FD7-E342-929350286F46}"/>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C8A875AE-0F55-1271-14B6-D2174EC69CA6}"/>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D58F488E-D991-3156-399C-E08646391D97}"/>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F9D92D16-8591-BF9B-C04C-E88A495CA5B4}"/>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F386EC78-9D24-2DB1-A672-2242C67A317F}"/>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E7CC69F4-0EC2-9FCE-0A28-A4800D3610E6}"/>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0CD4CB4A-DB39-8EE6-35CD-D05BBB75C308}"/>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55608755-DB50-BF67-5F65-F4732DFE99E1}"/>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0DEED4AD-D5F7-5795-EC4C-2156B91EC6AA}"/>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5FDB1B3-49E5-9C59-2BF2-F0D11BEA0122}"/>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76DD3ECC-DF8F-6331-15FB-4013AD1FB981}"/>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76AB6CE1-64DB-AC0C-32E3-19725A279374}"/>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7FAC1386-2FEB-09FD-E9C1-6B85D049394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CA64ED66-6EB7-2C37-6386-B5EFEFA3DEDE}"/>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3F17329E-3D3E-473E-AB9E-CC412A86547E}"/>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0434B968-4B11-7DC8-A266-A23EEC8A3725}"/>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60E9D7F1-DA3C-E2BD-A53C-5D92EAA975DE}"/>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2295135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513C7-6220-34CA-C225-12B783B5C7C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50D97E5-23FA-2B04-9EDA-B8E2A8F94364}"/>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BCB88F2A-2CB8-A079-02FA-28A0BAA77A8B}"/>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39BA9838-04C6-CEB6-CC7F-F1920FC7B27E}"/>
              </a:ext>
            </a:extLst>
          </p:cNvPr>
          <p:cNvSpPr>
            <a:spLocks noGrp="1"/>
          </p:cNvSpPr>
          <p:nvPr>
            <p:ph type="body" sz="quarter" idx="61"/>
          </p:nvPr>
        </p:nvSpPr>
        <p:spPr/>
        <p:txBody>
          <a:bodyPr/>
          <a:lstStyle/>
          <a:p>
            <a:r>
              <a:rPr lang="en-US" dirty="0"/>
              <a:t>Budgeting when life is busy</a:t>
            </a:r>
          </a:p>
        </p:txBody>
      </p:sp>
      <p:cxnSp>
        <p:nvCxnSpPr>
          <p:cNvPr id="24" name="Straight Connector 23">
            <a:extLst>
              <a:ext uri="{FF2B5EF4-FFF2-40B4-BE49-F238E27FC236}">
                <a16:creationId xmlns:a16="http://schemas.microsoft.com/office/drawing/2014/main" id="{F11F1812-B382-85F8-AC7D-A82A41F82DC2}"/>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F0846A91-21B9-672E-E458-DE41A668329F}"/>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DB967BEC-DE5B-DA5C-CCF1-99CCEA5E90D9}"/>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CA294FF9-EEE9-73B0-4EC7-69676CA2A86B}"/>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5CDE7C4D-D87D-8A43-63E1-1725D3219365}"/>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133DCB32-683E-F261-A65F-346C70E93CA2}"/>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2151EA0E-0E95-1AB4-93AC-B2F9DE46B5BD}"/>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CD39364C-B055-7870-4635-8EA66B39C77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A62EF621-CC83-4773-AEF4-99414B89BE40}"/>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DF704376-12EB-5A0A-76B7-9B67600DA9F4}"/>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8E533027-52E2-61D4-5D1F-215C662B2A51}"/>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28AD0BFC-0548-E425-D061-FB0109BAF935}"/>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76E22A73-C550-1229-B085-0597DC3FD698}"/>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ECD9C974-37A1-BF7C-6504-5EC96F1A8D19}"/>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FC29AADD-39D9-7CD2-96D9-B1221FC437FC}"/>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D92F9262-4BC6-1564-A077-38CDF46CF2F8}"/>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BE70DD3A-0DF7-3DD6-3B9A-0EC064AD42EF}"/>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C6BB1169-CF15-B391-259B-727FC6135831}"/>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42A10BDB-6B5A-28BE-CD5B-108AB061C24B}"/>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82F59B5-C55E-68E2-8EA6-DB7EBA30A674}"/>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29F1548D-2742-EC7C-E856-9F52C25A641B}"/>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D81B71C6-9039-8925-59E9-4EDBA2A93EAC}"/>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7B26D381-4EE2-AC47-CBC1-96863C4FF399}"/>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B04D1318-C1CE-F911-61EB-DA258FFEE617}"/>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9ADAE53A-EFFF-3592-225E-29A5457CEBCB}"/>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3A100B87-4B0F-FCF0-AA14-A14DA83CF6A5}"/>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322D253F-C9B9-29DE-B329-8799F554CDCD}"/>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89E9A926-4DDC-5646-2E0E-798E92FDCC03}"/>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Rounded Rectangle 49">
            <a:extLst>
              <a:ext uri="{FF2B5EF4-FFF2-40B4-BE49-F238E27FC236}">
                <a16:creationId xmlns:a16="http://schemas.microsoft.com/office/drawing/2014/main" id="{3961A321-DBA2-B316-1CD8-6F44F4A29F95}"/>
              </a:ext>
            </a:extLst>
          </p:cNvPr>
          <p:cNvSpPr/>
          <p:nvPr/>
        </p:nvSpPr>
        <p:spPr>
          <a:xfrm>
            <a:off x="1758517" y="1807139"/>
            <a:ext cx="5231219" cy="8067111"/>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grpSp>
        <p:nvGrpSpPr>
          <p:cNvPr id="3" name="Group 74">
            <a:extLst>
              <a:ext uri="{FF2B5EF4-FFF2-40B4-BE49-F238E27FC236}">
                <a16:creationId xmlns:a16="http://schemas.microsoft.com/office/drawing/2014/main" id="{633094CD-CCF3-C237-3308-B3D1E93CB183}"/>
              </a:ext>
            </a:extLst>
          </p:cNvPr>
          <p:cNvGrpSpPr/>
          <p:nvPr/>
        </p:nvGrpSpPr>
        <p:grpSpPr>
          <a:xfrm>
            <a:off x="1941650" y="1626692"/>
            <a:ext cx="1323705" cy="406400"/>
            <a:chOff x="1972947" y="5649738"/>
            <a:chExt cx="1323705" cy="406400"/>
          </a:xfrm>
        </p:grpSpPr>
        <p:sp>
          <p:nvSpPr>
            <p:cNvPr id="4" name="Rectangle 51">
              <a:extLst>
                <a:ext uri="{FF2B5EF4-FFF2-40B4-BE49-F238E27FC236}">
                  <a16:creationId xmlns:a16="http://schemas.microsoft.com/office/drawing/2014/main" id="{7103F2D9-0713-D5C0-1A3B-BC9076CB35F4}"/>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52">
              <a:extLst>
                <a:ext uri="{FF2B5EF4-FFF2-40B4-BE49-F238E27FC236}">
                  <a16:creationId xmlns:a16="http://schemas.microsoft.com/office/drawing/2014/main" id="{0AF52C66-09AA-E248-AE20-01CF70DAF277}"/>
                </a:ext>
              </a:extLst>
            </p:cNvPr>
            <p:cNvSpPr/>
            <p:nvPr/>
          </p:nvSpPr>
          <p:spPr>
            <a:xfrm>
              <a:off x="2166912" y="5709774"/>
              <a:ext cx="1105678"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122">
              <a:extLst>
                <a:ext uri="{FF2B5EF4-FFF2-40B4-BE49-F238E27FC236}">
                  <a16:creationId xmlns:a16="http://schemas.microsoft.com/office/drawing/2014/main" id="{20BF7119-C3EF-85CA-8523-E129C82F6ABF}"/>
                </a:ext>
              </a:extLst>
            </p:cNvPr>
            <p:cNvSpPr txBox="1">
              <a:spLocks/>
            </p:cNvSpPr>
            <p:nvPr/>
          </p:nvSpPr>
          <p:spPr>
            <a:xfrm>
              <a:off x="2364155" y="5713467"/>
              <a:ext cx="93249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Activity</a:t>
              </a:r>
            </a:p>
          </p:txBody>
        </p:sp>
        <p:sp>
          <p:nvSpPr>
            <p:cNvPr id="11" name="Oval 54">
              <a:extLst>
                <a:ext uri="{FF2B5EF4-FFF2-40B4-BE49-F238E27FC236}">
                  <a16:creationId xmlns:a16="http://schemas.microsoft.com/office/drawing/2014/main" id="{D1F5BC71-FFBF-743C-B14A-3A8B8876529A}"/>
                </a:ext>
              </a:extLst>
            </p:cNvPr>
            <p:cNvSpPr/>
            <p:nvPr/>
          </p:nvSpPr>
          <p:spPr>
            <a:xfrm>
              <a:off x="1972947" y="5649738"/>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aphic 37">
              <a:extLst>
                <a:ext uri="{FF2B5EF4-FFF2-40B4-BE49-F238E27FC236}">
                  <a16:creationId xmlns:a16="http://schemas.microsoft.com/office/drawing/2014/main" id="{11882693-23F9-534E-488B-7E821563A0AD}"/>
                </a:ext>
              </a:extLst>
            </p:cNvPr>
            <p:cNvGrpSpPr/>
            <p:nvPr/>
          </p:nvGrpSpPr>
          <p:grpSpPr>
            <a:xfrm>
              <a:off x="2064622" y="5732952"/>
              <a:ext cx="229999" cy="229698"/>
              <a:chOff x="5737725" y="2862443"/>
              <a:chExt cx="1034323" cy="1032970"/>
            </a:xfrm>
            <a:solidFill>
              <a:schemeClr val="bg1"/>
            </a:solidFill>
          </p:grpSpPr>
          <p:sp>
            <p:nvSpPr>
              <p:cNvPr id="13" name="Freeform 56">
                <a:extLst>
                  <a:ext uri="{FF2B5EF4-FFF2-40B4-BE49-F238E27FC236}">
                    <a16:creationId xmlns:a16="http://schemas.microsoft.com/office/drawing/2014/main" id="{944D1DA2-4038-4083-5541-51596B964384}"/>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14" name="Freeform 57">
                <a:extLst>
                  <a:ext uri="{FF2B5EF4-FFF2-40B4-BE49-F238E27FC236}">
                    <a16:creationId xmlns:a16="http://schemas.microsoft.com/office/drawing/2014/main" id="{6A90F526-1D0F-C8C0-2CC1-7C8441EBA82B}"/>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15" name="Freeform 58">
                <a:extLst>
                  <a:ext uri="{FF2B5EF4-FFF2-40B4-BE49-F238E27FC236}">
                    <a16:creationId xmlns:a16="http://schemas.microsoft.com/office/drawing/2014/main" id="{09F26BD9-FCD6-C79C-17D3-0AE7B13818C8}"/>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16" name="Freeform 59">
                <a:extLst>
                  <a:ext uri="{FF2B5EF4-FFF2-40B4-BE49-F238E27FC236}">
                    <a16:creationId xmlns:a16="http://schemas.microsoft.com/office/drawing/2014/main" id="{CB4E1B7C-3F34-545B-F436-607459CE6D69}"/>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17" name="Freeform 60">
                <a:extLst>
                  <a:ext uri="{FF2B5EF4-FFF2-40B4-BE49-F238E27FC236}">
                    <a16:creationId xmlns:a16="http://schemas.microsoft.com/office/drawing/2014/main" id="{E9C909ED-1BCB-B362-D98A-70DFF4745F85}"/>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sp>
        <p:nvSpPr>
          <p:cNvPr id="18" name="Text Placeholder 7">
            <a:extLst>
              <a:ext uri="{FF2B5EF4-FFF2-40B4-BE49-F238E27FC236}">
                <a16:creationId xmlns:a16="http://schemas.microsoft.com/office/drawing/2014/main" id="{46F56B2E-63A0-33C4-4DD6-085616C902BE}"/>
              </a:ext>
            </a:extLst>
          </p:cNvPr>
          <p:cNvSpPr txBox="1">
            <a:spLocks/>
          </p:cNvSpPr>
          <p:nvPr/>
        </p:nvSpPr>
        <p:spPr>
          <a:xfrm>
            <a:off x="2000341" y="2091562"/>
            <a:ext cx="4794159" cy="5369688"/>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b="1" dirty="0"/>
              <a:t>Short Activity: “3 Priorities” Budget Check (10 Minutes)</a:t>
            </a:r>
          </a:p>
          <a:p>
            <a:pPr marL="0" indent="0">
              <a:buNone/>
            </a:pPr>
            <a:endParaRPr lang="en-US" b="1" dirty="0"/>
          </a:p>
          <a:p>
            <a:pPr marL="0" indent="0">
              <a:buNone/>
            </a:pPr>
            <a:r>
              <a:rPr lang="en-US" dirty="0"/>
              <a:t>This quick exercise helps you simplify your budget so it works in busy weeks.</a:t>
            </a:r>
          </a:p>
          <a:p>
            <a:pPr marL="0" indent="0">
              <a:buNone/>
            </a:pPr>
            <a:endParaRPr lang="en-US" b="1" dirty="0"/>
          </a:p>
          <a:p>
            <a:pPr marL="0" indent="0">
              <a:buNone/>
            </a:pPr>
            <a:r>
              <a:rPr lang="en-US" b="1" dirty="0"/>
              <a:t>Step 1: Essentials (3 minutes)</a:t>
            </a:r>
            <a:br>
              <a:rPr lang="en-US" dirty="0"/>
            </a:br>
            <a:r>
              <a:rPr lang="en-US" dirty="0"/>
              <a:t>Write down your 5 most important essential costs (the ones that must be covered each month):</a:t>
            </a:r>
          </a:p>
          <a:p>
            <a:pPr marL="0" indent="0">
              <a:buNone/>
            </a:pPr>
            <a:endParaRPr lang="en-US" dirty="0"/>
          </a:p>
          <a:p>
            <a:pPr marL="228600" indent="-228600">
              <a:buFont typeface="+mj-lt"/>
              <a:buAutoNum type="arabicPeriod"/>
            </a:pPr>
            <a:r>
              <a:rPr lang="en-US" dirty="0"/>
              <a:t>______________________________________________________________</a:t>
            </a:r>
            <a:br>
              <a:rPr lang="en-US" dirty="0"/>
            </a:br>
            <a:endParaRPr lang="en-US" b="1" dirty="0"/>
          </a:p>
          <a:p>
            <a:pPr marL="228600" indent="-228600">
              <a:buFont typeface="+mj-lt"/>
              <a:buAutoNum type="arabicPeriod"/>
            </a:pPr>
            <a:r>
              <a:rPr lang="en-US" dirty="0"/>
              <a:t>______________________________________________________________</a:t>
            </a:r>
            <a:br>
              <a:rPr lang="en-US" dirty="0"/>
            </a:br>
            <a:endParaRPr lang="en-US" dirty="0"/>
          </a:p>
          <a:p>
            <a:pPr marL="228600" indent="-228600">
              <a:buFont typeface="+mj-lt"/>
              <a:buAutoNum type="arabicPeriod"/>
            </a:pPr>
            <a:r>
              <a:rPr lang="en-US" dirty="0"/>
              <a:t>______________________________________________________________</a:t>
            </a:r>
            <a:br>
              <a:rPr lang="en-US" dirty="0"/>
            </a:br>
            <a:endParaRPr lang="en-US" dirty="0"/>
          </a:p>
          <a:p>
            <a:pPr marL="228600" indent="-228600">
              <a:buFont typeface="+mj-lt"/>
              <a:buAutoNum type="arabicPeriod"/>
            </a:pPr>
            <a:r>
              <a:rPr lang="en-US" dirty="0"/>
              <a:t>______________________________________________________________</a:t>
            </a:r>
            <a:br>
              <a:rPr lang="en-US" dirty="0"/>
            </a:br>
            <a:endParaRPr lang="en-US" dirty="0"/>
          </a:p>
          <a:p>
            <a:pPr marL="228600" indent="-228600">
              <a:buFont typeface="+mj-lt"/>
              <a:buAutoNum type="arabicPeriod"/>
            </a:pPr>
            <a:r>
              <a:rPr lang="en-US" dirty="0"/>
              <a:t>______________________________________________________________</a:t>
            </a:r>
          </a:p>
          <a:p>
            <a:pPr marL="228600" indent="-228600">
              <a:buFont typeface="+mj-lt"/>
              <a:buAutoNum type="arabicPeriod"/>
            </a:pPr>
            <a:endParaRPr lang="en-US" dirty="0"/>
          </a:p>
          <a:p>
            <a:pPr marL="0" indent="0">
              <a:buNone/>
            </a:pPr>
            <a:endParaRPr lang="en-US" dirty="0"/>
          </a:p>
          <a:p>
            <a:pPr marL="0" indent="0">
              <a:buNone/>
            </a:pPr>
            <a:r>
              <a:rPr lang="en-US" b="1" dirty="0"/>
              <a:t>Step 2: Hidden costs (3 minutes)</a:t>
            </a:r>
            <a:br>
              <a:rPr lang="en-US" dirty="0"/>
            </a:br>
            <a:r>
              <a:rPr lang="en-US" dirty="0"/>
              <a:t>List 3 costs that often “surprise” you during the month (irregular or easy to forget):</a:t>
            </a:r>
            <a:br>
              <a:rPr lang="en-US" dirty="0"/>
            </a:br>
            <a:endParaRPr lang="en-US" dirty="0"/>
          </a:p>
          <a:p>
            <a:pPr marL="228600" indent="-228600">
              <a:buFont typeface="+mj-lt"/>
              <a:buAutoNum type="arabicPeriod"/>
            </a:pPr>
            <a:r>
              <a:rPr lang="en-US" dirty="0"/>
              <a:t>______________________________________________________________</a:t>
            </a:r>
            <a:br>
              <a:rPr lang="en-US" dirty="0"/>
            </a:br>
            <a:endParaRPr lang="en-US" b="1" dirty="0"/>
          </a:p>
          <a:p>
            <a:pPr marL="228600" indent="-228600">
              <a:buFont typeface="+mj-lt"/>
              <a:buAutoNum type="arabicPeriod"/>
            </a:pPr>
            <a:r>
              <a:rPr lang="en-US" dirty="0"/>
              <a:t>______________________________________________________________</a:t>
            </a:r>
            <a:br>
              <a:rPr lang="en-US" dirty="0"/>
            </a:br>
            <a:endParaRPr lang="en-US" dirty="0"/>
          </a:p>
          <a:p>
            <a:pPr marL="228600" indent="-228600">
              <a:buFont typeface="+mj-lt"/>
              <a:buAutoNum type="arabicPeriod"/>
            </a:pPr>
            <a:r>
              <a:rPr lang="en-US" dirty="0"/>
              <a:t>______________________________________________________________</a:t>
            </a:r>
            <a:br>
              <a:rPr lang="en-US" dirty="0"/>
            </a:br>
            <a:endParaRPr lang="en-US" dirty="0"/>
          </a:p>
          <a:p>
            <a:pPr marL="0" indent="0">
              <a:buNone/>
            </a:pPr>
            <a:endParaRPr lang="en-US" dirty="0"/>
          </a:p>
          <a:p>
            <a:pPr marL="0" indent="0">
              <a:buNone/>
            </a:pPr>
            <a:r>
              <a:rPr lang="en-US" b="1" dirty="0"/>
              <a:t>Step 3: Buffer decision (2 minutes)</a:t>
            </a:r>
            <a:br>
              <a:rPr lang="en-US" dirty="0"/>
            </a:br>
            <a:r>
              <a:rPr lang="en-US" dirty="0"/>
              <a:t>Choose one small buffer amount you can try to set aside each month (even if it is small):</a:t>
            </a:r>
            <a:br>
              <a:rPr lang="en-US" dirty="0"/>
            </a:br>
            <a:r>
              <a:rPr lang="en-US" dirty="0"/>
              <a:t>My monthly buffer goal: _____________________________________________</a:t>
            </a:r>
          </a:p>
          <a:p>
            <a:pPr marL="0" indent="0">
              <a:buNone/>
            </a:pPr>
            <a:endParaRPr lang="en-US" b="1" dirty="0"/>
          </a:p>
          <a:p>
            <a:pPr marL="0" indent="0">
              <a:buNone/>
            </a:pPr>
            <a:endParaRPr lang="en-US" b="1" dirty="0"/>
          </a:p>
          <a:p>
            <a:pPr marL="0" indent="0">
              <a:buNone/>
            </a:pPr>
            <a:endParaRPr lang="en-US" b="1" dirty="0"/>
          </a:p>
          <a:p>
            <a:pPr marL="0" indent="0">
              <a:buNone/>
            </a:pPr>
            <a:r>
              <a:rPr lang="en-US" b="1" dirty="0"/>
              <a:t>Step 4: One action (2 minutes)</a:t>
            </a:r>
            <a:br>
              <a:rPr lang="en-US" dirty="0"/>
            </a:br>
            <a:r>
              <a:rPr lang="en-US" dirty="0"/>
              <a:t>Choose one action that will make budgeting easier next week:</a:t>
            </a:r>
          </a:p>
          <a:p>
            <a:pPr marL="0" indent="0">
              <a:buNone/>
            </a:pPr>
            <a:br>
              <a:rPr lang="en-US" dirty="0"/>
            </a:br>
            <a:r>
              <a:rPr lang="en-US" dirty="0"/>
              <a:t>☐ schedule a 10-minute weekly money check</a:t>
            </a:r>
            <a:br>
              <a:rPr lang="en-US" dirty="0"/>
            </a:br>
            <a:endParaRPr lang="en-US" dirty="0"/>
          </a:p>
          <a:p>
            <a:pPr marL="0" indent="0">
              <a:buNone/>
            </a:pPr>
            <a:r>
              <a:rPr lang="en-US" dirty="0"/>
              <a:t>☐ cancel or pause one subscription</a:t>
            </a:r>
          </a:p>
          <a:p>
            <a:pPr marL="0" indent="0">
              <a:buNone/>
            </a:pPr>
            <a:br>
              <a:rPr lang="en-US" dirty="0"/>
            </a:br>
            <a:r>
              <a:rPr lang="en-US" dirty="0"/>
              <a:t>☐ set one reminder for an upcoming cost</a:t>
            </a:r>
          </a:p>
          <a:p>
            <a:pPr marL="0" indent="0">
              <a:buNone/>
            </a:pPr>
            <a:br>
              <a:rPr lang="en-US" dirty="0"/>
            </a:br>
            <a:r>
              <a:rPr lang="en-US" dirty="0"/>
              <a:t>☐ reduce one flexible spending category</a:t>
            </a:r>
          </a:p>
          <a:p>
            <a:pPr marL="0" indent="0">
              <a:buNone/>
            </a:pPr>
            <a:br>
              <a:rPr lang="en-US" dirty="0"/>
            </a:br>
            <a:r>
              <a:rPr lang="en-US" dirty="0"/>
              <a:t>☐ other: __________________________</a:t>
            </a:r>
          </a:p>
          <a:p>
            <a:pPr marL="0" indent="0">
              <a:buNone/>
            </a:pPr>
            <a:endParaRPr lang="en-US" dirty="0"/>
          </a:p>
          <a:p>
            <a:pPr marL="0" indent="0">
              <a:buNone/>
            </a:pPr>
            <a:endParaRPr lang="en-US" dirty="0"/>
          </a:p>
          <a:p>
            <a:pPr marL="228600" indent="-228600">
              <a:buFont typeface="+mj-lt"/>
              <a:buAutoNum type="arabicPeriod"/>
            </a:pPr>
            <a:endParaRPr lang="en-US" dirty="0"/>
          </a:p>
        </p:txBody>
      </p:sp>
    </p:spTree>
    <p:extLst>
      <p:ext uri="{BB962C8B-B14F-4D97-AF65-F5344CB8AC3E}">
        <p14:creationId xmlns:p14="http://schemas.microsoft.com/office/powerpoint/2010/main" val="11270900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71B91-5B5B-BCEB-F9D2-532DACF1A1C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674C2CB-A928-80F2-B0C8-1906002C2333}"/>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D78C2ADF-505E-ECC8-087E-A36D51AFBCF0}"/>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1E9ACEE4-9032-FF49-7D7F-EBFD4FDA3561}"/>
              </a:ext>
            </a:extLst>
          </p:cNvPr>
          <p:cNvSpPr>
            <a:spLocks noGrp="1"/>
          </p:cNvSpPr>
          <p:nvPr>
            <p:ph type="body" sz="quarter" idx="61"/>
          </p:nvPr>
        </p:nvSpPr>
        <p:spPr>
          <a:xfrm>
            <a:off x="1704812" y="442763"/>
            <a:ext cx="5284924" cy="722656"/>
          </a:xfrm>
        </p:spPr>
        <p:txBody>
          <a:bodyPr/>
          <a:lstStyle/>
          <a:p>
            <a:r>
              <a:rPr lang="en-US" dirty="0"/>
              <a:t>Managing Household Costs and Irregular Expenses</a:t>
            </a:r>
          </a:p>
        </p:txBody>
      </p:sp>
      <p:sp>
        <p:nvSpPr>
          <p:cNvPr id="8" name="Text Placeholder 7">
            <a:extLst>
              <a:ext uri="{FF2B5EF4-FFF2-40B4-BE49-F238E27FC236}">
                <a16:creationId xmlns:a16="http://schemas.microsoft.com/office/drawing/2014/main" id="{155D3FA0-2349-F046-7C48-08EB53F2B617}"/>
              </a:ext>
            </a:extLst>
          </p:cNvPr>
          <p:cNvSpPr>
            <a:spLocks noGrp="1"/>
          </p:cNvSpPr>
          <p:nvPr>
            <p:ph type="body" sz="quarter" idx="64"/>
          </p:nvPr>
        </p:nvSpPr>
        <p:spPr>
          <a:xfrm>
            <a:off x="1704813" y="1844040"/>
            <a:ext cx="5238428" cy="8090374"/>
          </a:xfrm>
        </p:spPr>
        <p:txBody>
          <a:bodyPr/>
          <a:lstStyle/>
          <a:p>
            <a:pPr marL="0" indent="0">
              <a:buNone/>
            </a:pPr>
            <a:r>
              <a:rPr lang="en-US" dirty="0"/>
              <a:t>In mid career, budgeting often becomes more difficult because </a:t>
            </a:r>
            <a:r>
              <a:rPr lang="en-US" b="1" dirty="0"/>
              <a:t>many costs relate to household and family needs</a:t>
            </a:r>
            <a:r>
              <a:rPr lang="en-US" dirty="0"/>
              <a:t>. Some expenses are predictable (rent, utilities), while others appear at different times (school needs, repairs, medical costs, seasonal spending). If these irregular costs are not planned, they can quickly disrupt the monthly budget and create stress.</a:t>
            </a:r>
          </a:p>
          <a:p>
            <a:pPr marL="0" indent="0">
              <a:buNone/>
            </a:pPr>
            <a:endParaRPr lang="en-US" dirty="0"/>
          </a:p>
          <a:p>
            <a:pPr marL="0" indent="0">
              <a:buNone/>
            </a:pPr>
            <a:r>
              <a:rPr lang="en-US" dirty="0"/>
              <a:t>A useful method is to manage household costs in </a:t>
            </a:r>
            <a:r>
              <a:rPr lang="en-US" b="1" dirty="0"/>
              <a:t>two layers:</a:t>
            </a:r>
          </a:p>
          <a:p>
            <a:pPr marL="0" indent="0">
              <a:buNone/>
            </a:pPr>
            <a:endParaRPr lang="en-US" b="1" dirty="0"/>
          </a:p>
          <a:p>
            <a:pPr marL="0" indent="0">
              <a:buNone/>
            </a:pPr>
            <a:r>
              <a:rPr lang="en-US" b="1" dirty="0"/>
              <a:t>Layer 1: Your monthly base (regular costs)</a:t>
            </a:r>
            <a:br>
              <a:rPr lang="en-US" dirty="0"/>
            </a:br>
            <a:r>
              <a:rPr lang="en-US" dirty="0"/>
              <a:t>These are the costs that must be covered every month. Examples include:</a:t>
            </a:r>
            <a:br>
              <a:rPr lang="en-US" dirty="0"/>
            </a:br>
            <a:endParaRPr lang="en-US" dirty="0"/>
          </a:p>
          <a:p>
            <a:r>
              <a:rPr lang="en-US" dirty="0"/>
              <a:t>housing (rent or mortgage), utilities, and basic insurance,</a:t>
            </a:r>
          </a:p>
          <a:p>
            <a:r>
              <a:rPr lang="en-US" dirty="0"/>
              <a:t>food and transport,</a:t>
            </a:r>
          </a:p>
          <a:p>
            <a:r>
              <a:rPr lang="en-US" dirty="0"/>
              <a:t>childcare or care-related regular payments,</a:t>
            </a:r>
          </a:p>
          <a:p>
            <a:r>
              <a:rPr lang="en-US" dirty="0"/>
              <a:t>phone/internet,</a:t>
            </a:r>
          </a:p>
          <a:p>
            <a:r>
              <a:rPr lang="en-US" dirty="0"/>
              <a:t>debt repayments (if applicable).</a:t>
            </a:r>
          </a:p>
          <a:p>
            <a:pPr marL="0" indent="0">
              <a:buNone/>
            </a:pPr>
            <a:endParaRPr lang="en-US" dirty="0"/>
          </a:p>
          <a:p>
            <a:pPr marL="0" indent="0">
              <a:buNone/>
            </a:pPr>
            <a:r>
              <a:rPr lang="en-US" dirty="0"/>
              <a:t>When you know your monthly base, you can see what is truly flexible.</a:t>
            </a:r>
          </a:p>
          <a:p>
            <a:pPr marL="0" indent="0">
              <a:buNone/>
            </a:pPr>
            <a:endParaRPr lang="en-US" b="1" dirty="0"/>
          </a:p>
          <a:p>
            <a:pPr marL="0" indent="0">
              <a:buNone/>
            </a:pPr>
            <a:r>
              <a:rPr lang="en-US" b="1" dirty="0"/>
              <a:t>Layer 2: Your irregular cost plan (costs that arrive during the year)</a:t>
            </a:r>
            <a:br>
              <a:rPr lang="en-US" dirty="0"/>
            </a:br>
            <a:r>
              <a:rPr lang="en-US" dirty="0"/>
              <a:t>Irregular costs are often not random, they are simply not monthly. Examples include:</a:t>
            </a:r>
            <a:br>
              <a:rPr lang="en-US" dirty="0"/>
            </a:br>
            <a:endParaRPr lang="en-US" dirty="0"/>
          </a:p>
          <a:p>
            <a:r>
              <a:rPr lang="en-US" dirty="0"/>
              <a:t>school-related payments, activities, and supplies,</a:t>
            </a:r>
          </a:p>
          <a:p>
            <a:r>
              <a:rPr lang="en-US" dirty="0"/>
              <a:t>birthdays, celebrations, and gifts,</a:t>
            </a:r>
          </a:p>
          <a:p>
            <a:r>
              <a:rPr lang="en-US" dirty="0"/>
              <a:t>repairs (home, car, phone),</a:t>
            </a:r>
          </a:p>
          <a:p>
            <a:r>
              <a:rPr lang="en-US" dirty="0"/>
              <a:t>medical or dental costs,</a:t>
            </a:r>
          </a:p>
          <a:p>
            <a:r>
              <a:rPr lang="en-US" dirty="0"/>
              <a:t>annual subscriptions or membership fees,</a:t>
            </a:r>
          </a:p>
          <a:p>
            <a:r>
              <a:rPr lang="en-US" dirty="0"/>
              <a:t>travel linked to family needs,</a:t>
            </a:r>
          </a:p>
          <a:p>
            <a:r>
              <a:rPr lang="en-US" dirty="0"/>
              <a:t>holidays, seasonal clothing and household items.</a:t>
            </a:r>
          </a:p>
          <a:p>
            <a:endParaRPr lang="en-US" dirty="0"/>
          </a:p>
          <a:p>
            <a:endParaRPr lang="en-US" dirty="0"/>
          </a:p>
          <a:p>
            <a:pPr marL="0" indent="0">
              <a:buNone/>
            </a:pPr>
            <a:endParaRPr lang="en-US" dirty="0"/>
          </a:p>
          <a:p>
            <a:pPr marL="0" indent="0">
              <a:buNone/>
            </a:pPr>
            <a:r>
              <a:rPr lang="en-US" dirty="0"/>
              <a:t>A practical planning method is the </a:t>
            </a:r>
            <a:r>
              <a:rPr lang="en-US" b="1" dirty="0"/>
              <a:t>annual-to-monthly approach</a:t>
            </a:r>
            <a:r>
              <a:rPr lang="en-US" dirty="0"/>
              <a:t>:</a:t>
            </a:r>
            <a:br>
              <a:rPr lang="en-US" dirty="0"/>
            </a:br>
            <a:endParaRPr lang="en-US" dirty="0"/>
          </a:p>
          <a:p>
            <a:r>
              <a:rPr lang="en-US" dirty="0"/>
              <a:t>list the irregular costs you expect over the year,</a:t>
            </a:r>
          </a:p>
          <a:p>
            <a:r>
              <a:rPr lang="en-US" dirty="0"/>
              <a:t>estimate a realistic yearly amount (even roughly),</a:t>
            </a:r>
          </a:p>
          <a:p>
            <a:r>
              <a:rPr lang="en-US" dirty="0"/>
              <a:t>divide by 12, and</a:t>
            </a:r>
          </a:p>
          <a:p>
            <a:r>
              <a:rPr lang="en-US" dirty="0"/>
              <a:t>set aside that monthly amount in your budget.</a:t>
            </a:r>
          </a:p>
          <a:p>
            <a:pPr marL="0" indent="0">
              <a:buNone/>
            </a:pPr>
            <a:endParaRPr lang="en-US" dirty="0"/>
          </a:p>
          <a:p>
            <a:pPr marL="0" indent="0">
              <a:buNone/>
            </a:pPr>
            <a:r>
              <a:rPr lang="en-US" dirty="0"/>
              <a:t>This approach reduces “budget shocks” because irregular costs become part of the plan instead of an emergency.</a:t>
            </a:r>
          </a:p>
          <a:p>
            <a:pPr marL="0" indent="0">
              <a:buNone/>
            </a:pPr>
            <a:endParaRPr lang="en-US" b="1" dirty="0"/>
          </a:p>
          <a:p>
            <a:pPr marL="0" indent="0">
              <a:buNone/>
            </a:pPr>
            <a:endParaRPr lang="en-US" b="1" dirty="0"/>
          </a:p>
          <a:p>
            <a:pPr marL="0" indent="0">
              <a:buNone/>
            </a:pPr>
            <a:endParaRPr lang="en-US" b="1" dirty="0"/>
          </a:p>
          <a:p>
            <a:pPr marL="0" indent="0">
              <a:buNone/>
            </a:pPr>
            <a:endParaRPr lang="en-US" b="1" dirty="0"/>
          </a:p>
          <a:p>
            <a:pPr marL="0" indent="0">
              <a:buNone/>
            </a:pPr>
            <a:r>
              <a:rPr lang="en-US" b="1" dirty="0"/>
              <a:t>A simple </a:t>
            </a:r>
            <a:r>
              <a:rPr lang="en-US" b="1" dirty="0" err="1"/>
              <a:t>organisation</a:t>
            </a:r>
            <a:r>
              <a:rPr lang="en-US" b="1" dirty="0"/>
              <a:t> tip:</a:t>
            </a:r>
            <a:br>
              <a:rPr lang="en-US" dirty="0"/>
            </a:br>
            <a:r>
              <a:rPr lang="en-US" dirty="0"/>
              <a:t>Create one dedicated line in your budget called </a:t>
            </a:r>
            <a:r>
              <a:rPr lang="en-US" b="1" dirty="0"/>
              <a:t>“Irregular costs”</a:t>
            </a:r>
            <a:r>
              <a:rPr lang="en-US" dirty="0"/>
              <a:t> (or “Yearly costs”) and treat it like a monthly bill. If you separate it from everyday spending, you reduce the risk of using this money for other things.</a:t>
            </a:r>
            <a:br>
              <a:rPr lang="en-US" dirty="0"/>
            </a:br>
            <a:endParaRPr lang="en-US" dirty="0"/>
          </a:p>
          <a:p>
            <a:r>
              <a:rPr lang="en-US" dirty="0"/>
              <a:t>The goal is not to predict every cost perfectly. The goal is to reduce stress by preparing for the types of costs that reliably appear in mid-career life.</a:t>
            </a:r>
          </a:p>
        </p:txBody>
      </p:sp>
      <p:cxnSp>
        <p:nvCxnSpPr>
          <p:cNvPr id="24" name="Straight Connector 23">
            <a:extLst>
              <a:ext uri="{FF2B5EF4-FFF2-40B4-BE49-F238E27FC236}">
                <a16:creationId xmlns:a16="http://schemas.microsoft.com/office/drawing/2014/main" id="{68955F22-A684-43BE-1F5C-11B7D27D2CDB}"/>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43F0B2C9-DDC8-6E66-B6E6-EA06619D67C8}"/>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03FC061B-84A1-FE7B-7A50-4543C362C567}"/>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BB678D0C-DBE6-9685-16F7-B5E82E19CA5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6A8ADAD8-ECD0-C315-75CE-1B0C52CFBCC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CC657774-067A-7A9E-04F5-7F3CF567B74F}"/>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19266192-FF5A-9053-7FE0-B30BC0E9899E}"/>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CFB5B3BE-C468-0DF3-D9F3-28BC5FF9AE2B}"/>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5AE93944-F495-D465-D8B5-064FCC8767F0}"/>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89E5FD09-8C9A-3E3D-073F-E764A14EAAA1}"/>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543D95F5-FA15-0855-2B02-E82A9A35F5FA}"/>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69E3FB0-F24A-DC4F-E3E9-EC1D0CE3C12B}"/>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E5DBC995-3D57-0B1F-C0F9-62FDDF3BE246}"/>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7EC8A10B-3F49-67B5-C87B-6163C78ACCE6}"/>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98EE298A-EB1B-02CD-B2CF-3F05B966F4E3}"/>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A41AA385-78F4-37E2-9DCA-7E2E7DDCD62E}"/>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95972A98-A3CB-CF02-CD36-6A420DBC5030}"/>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D86662BB-B75D-656B-C3FA-B22121896C57}"/>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D072E5B0-F153-EAE6-180B-C98E4DF3BB36}"/>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0639558F-DCDB-6B22-F49D-B86E3B11D3A0}"/>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53E81424-687B-0342-CC77-160266BFAE17}"/>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579F03FD-BC63-9C35-A5CA-882DF71CFD42}"/>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9C656D85-99BD-A2C8-72A3-9CB117609413}"/>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7399DD6F-74E0-A579-9143-34674067025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7FEE27BD-B49C-E88D-81CF-5C6130B0252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48E14047-C11E-889B-0C74-38C1DDD97582}"/>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DF7BE11D-4FB4-AFE2-4273-8F1826534DB5}"/>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681B9A37-209E-2CCB-388A-B2D16FD3F97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3" name="Rounded Rectangle 67">
            <a:extLst>
              <a:ext uri="{FF2B5EF4-FFF2-40B4-BE49-F238E27FC236}">
                <a16:creationId xmlns:a16="http://schemas.microsoft.com/office/drawing/2014/main" id="{BFF14499-A9DB-01BF-2276-469FA01A2245}"/>
              </a:ext>
            </a:extLst>
          </p:cNvPr>
          <p:cNvSpPr/>
          <p:nvPr/>
        </p:nvSpPr>
        <p:spPr>
          <a:xfrm>
            <a:off x="1569721" y="6546770"/>
            <a:ext cx="5343724" cy="1659018"/>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15">
            <a:extLst>
              <a:ext uri="{FF2B5EF4-FFF2-40B4-BE49-F238E27FC236}">
                <a16:creationId xmlns:a16="http://schemas.microsoft.com/office/drawing/2014/main" id="{2D621035-2186-76CF-7AB2-8B31CAF6F01F}"/>
              </a:ext>
            </a:extLst>
          </p:cNvPr>
          <p:cNvGrpSpPr/>
          <p:nvPr/>
        </p:nvGrpSpPr>
        <p:grpSpPr>
          <a:xfrm>
            <a:off x="1668176" y="6326888"/>
            <a:ext cx="2613752" cy="406400"/>
            <a:chOff x="1997756" y="3611831"/>
            <a:chExt cx="2613752" cy="406400"/>
          </a:xfrm>
        </p:grpSpPr>
        <p:grpSp>
          <p:nvGrpSpPr>
            <p:cNvPr id="18" name="Group 116">
              <a:extLst>
                <a:ext uri="{FF2B5EF4-FFF2-40B4-BE49-F238E27FC236}">
                  <a16:creationId xmlns:a16="http://schemas.microsoft.com/office/drawing/2014/main" id="{3291229B-5414-2BB7-1D64-1F91107336ED}"/>
                </a:ext>
              </a:extLst>
            </p:cNvPr>
            <p:cNvGrpSpPr/>
            <p:nvPr/>
          </p:nvGrpSpPr>
          <p:grpSpPr>
            <a:xfrm>
              <a:off x="1997756" y="3611831"/>
              <a:ext cx="2613752" cy="406400"/>
              <a:chOff x="1590175" y="6032510"/>
              <a:chExt cx="2613752" cy="406400"/>
            </a:xfrm>
          </p:grpSpPr>
          <p:sp>
            <p:nvSpPr>
              <p:cNvPr id="54" name="Rectangle 124">
                <a:extLst>
                  <a:ext uri="{FF2B5EF4-FFF2-40B4-BE49-F238E27FC236}">
                    <a16:creationId xmlns:a16="http://schemas.microsoft.com/office/drawing/2014/main" id="{82253844-53B4-9F7A-D257-5DA244D4DB80}"/>
                  </a:ext>
                </a:extLst>
              </p:cNvPr>
              <p:cNvSpPr/>
              <p:nvPr/>
            </p:nvSpPr>
            <p:spPr>
              <a:xfrm>
                <a:off x="1941158" y="6087928"/>
                <a:ext cx="1585910"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125">
                <a:extLst>
                  <a:ext uri="{FF2B5EF4-FFF2-40B4-BE49-F238E27FC236}">
                    <a16:creationId xmlns:a16="http://schemas.microsoft.com/office/drawing/2014/main" id="{E4DFEC78-A856-74F5-3C5B-3ED516371770}"/>
                  </a:ext>
                </a:extLst>
              </p:cNvPr>
              <p:cNvSpPr/>
              <p:nvPr/>
            </p:nvSpPr>
            <p:spPr>
              <a:xfrm>
                <a:off x="1941158" y="6101348"/>
                <a:ext cx="158591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ext Placeholder 122">
                <a:extLst>
                  <a:ext uri="{FF2B5EF4-FFF2-40B4-BE49-F238E27FC236}">
                    <a16:creationId xmlns:a16="http://schemas.microsoft.com/office/drawing/2014/main" id="{CBBE4789-916B-B738-F115-4C1908C22C5F}"/>
                  </a:ext>
                </a:extLst>
              </p:cNvPr>
              <p:cNvSpPr txBox="1">
                <a:spLocks/>
              </p:cNvSpPr>
              <p:nvPr/>
            </p:nvSpPr>
            <p:spPr>
              <a:xfrm>
                <a:off x="1996113" y="6119253"/>
                <a:ext cx="2207814" cy="23762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Key Takeaway</a:t>
                </a:r>
              </a:p>
            </p:txBody>
          </p:sp>
          <p:sp>
            <p:nvSpPr>
              <p:cNvPr id="57" name="Oval 127">
                <a:extLst>
                  <a:ext uri="{FF2B5EF4-FFF2-40B4-BE49-F238E27FC236}">
                    <a16:creationId xmlns:a16="http://schemas.microsoft.com/office/drawing/2014/main" id="{667751FF-54A0-D139-68C9-298ADA423864}"/>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reeform 128">
                <a:extLst>
                  <a:ext uri="{FF2B5EF4-FFF2-40B4-BE49-F238E27FC236}">
                    <a16:creationId xmlns:a16="http://schemas.microsoft.com/office/drawing/2014/main" id="{B08DD714-3549-609F-5C5D-4BDCF1A49174}"/>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9" name="Group 117">
              <a:extLst>
                <a:ext uri="{FF2B5EF4-FFF2-40B4-BE49-F238E27FC236}">
                  <a16:creationId xmlns:a16="http://schemas.microsoft.com/office/drawing/2014/main" id="{3DBB923D-6240-5DBF-F24E-483BC858A831}"/>
                </a:ext>
              </a:extLst>
            </p:cNvPr>
            <p:cNvGrpSpPr/>
            <p:nvPr/>
          </p:nvGrpSpPr>
          <p:grpSpPr>
            <a:xfrm>
              <a:off x="2082840" y="3699396"/>
              <a:ext cx="249276" cy="237604"/>
              <a:chOff x="8687174" y="1568164"/>
              <a:chExt cx="1195477" cy="1139501"/>
            </a:xfrm>
            <a:solidFill>
              <a:schemeClr val="bg1"/>
            </a:solidFill>
          </p:grpSpPr>
          <p:grpSp>
            <p:nvGrpSpPr>
              <p:cNvPr id="20" name="Graphic 37">
                <a:extLst>
                  <a:ext uri="{FF2B5EF4-FFF2-40B4-BE49-F238E27FC236}">
                    <a16:creationId xmlns:a16="http://schemas.microsoft.com/office/drawing/2014/main" id="{EEDA66E9-D081-5A76-A244-88EF44B55F8B}"/>
                  </a:ext>
                </a:extLst>
              </p:cNvPr>
              <p:cNvGrpSpPr/>
              <p:nvPr/>
            </p:nvGrpSpPr>
            <p:grpSpPr>
              <a:xfrm>
                <a:off x="9122006" y="1798742"/>
                <a:ext cx="652378" cy="709850"/>
                <a:chOff x="4172018" y="1336363"/>
                <a:chExt cx="742283" cy="807675"/>
              </a:xfrm>
              <a:grpFill/>
            </p:grpSpPr>
            <p:sp>
              <p:nvSpPr>
                <p:cNvPr id="22" name="Freeform 120">
                  <a:extLst>
                    <a:ext uri="{FF2B5EF4-FFF2-40B4-BE49-F238E27FC236}">
                      <a16:creationId xmlns:a16="http://schemas.microsoft.com/office/drawing/2014/main" id="{BFD64D89-3177-07EE-5B4D-C475134E221D}"/>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23" name="Freeform 121">
                  <a:extLst>
                    <a:ext uri="{FF2B5EF4-FFF2-40B4-BE49-F238E27FC236}">
                      <a16:creationId xmlns:a16="http://schemas.microsoft.com/office/drawing/2014/main" id="{022A75A6-6239-DD9B-8ED6-C71150481D45}"/>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52" name="Freeform 122">
                  <a:extLst>
                    <a:ext uri="{FF2B5EF4-FFF2-40B4-BE49-F238E27FC236}">
                      <a16:creationId xmlns:a16="http://schemas.microsoft.com/office/drawing/2014/main" id="{F75557E0-3D7D-8407-87D7-D000AD9FE393}"/>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53" name="Freeform 123">
                  <a:extLst>
                    <a:ext uri="{FF2B5EF4-FFF2-40B4-BE49-F238E27FC236}">
                      <a16:creationId xmlns:a16="http://schemas.microsoft.com/office/drawing/2014/main" id="{EBB197E0-0D1A-6E9E-6358-084F1A93E242}"/>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21" name="Oval Callout 119">
                <a:extLst>
                  <a:ext uri="{FF2B5EF4-FFF2-40B4-BE49-F238E27FC236}">
                    <a16:creationId xmlns:a16="http://schemas.microsoft.com/office/drawing/2014/main" id="{38C86203-30EF-6E69-53C3-F57C4E58A29B}"/>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59" name="Rounded Rectangle 67">
            <a:extLst>
              <a:ext uri="{FF2B5EF4-FFF2-40B4-BE49-F238E27FC236}">
                <a16:creationId xmlns:a16="http://schemas.microsoft.com/office/drawing/2014/main" id="{F9883867-808B-8E39-2238-29C2F2147036}"/>
              </a:ext>
            </a:extLst>
          </p:cNvPr>
          <p:cNvSpPr/>
          <p:nvPr/>
        </p:nvSpPr>
        <p:spPr>
          <a:xfrm>
            <a:off x="1569721" y="8510825"/>
            <a:ext cx="5343724" cy="1371426"/>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0" name="Group 115">
            <a:extLst>
              <a:ext uri="{FF2B5EF4-FFF2-40B4-BE49-F238E27FC236}">
                <a16:creationId xmlns:a16="http://schemas.microsoft.com/office/drawing/2014/main" id="{2118DEB7-B5C4-38EA-2872-3AE71D781188}"/>
              </a:ext>
            </a:extLst>
          </p:cNvPr>
          <p:cNvGrpSpPr/>
          <p:nvPr/>
        </p:nvGrpSpPr>
        <p:grpSpPr>
          <a:xfrm>
            <a:off x="1668176" y="8290943"/>
            <a:ext cx="2613752" cy="406400"/>
            <a:chOff x="1997756" y="3611831"/>
            <a:chExt cx="2613752" cy="406400"/>
          </a:xfrm>
        </p:grpSpPr>
        <p:grpSp>
          <p:nvGrpSpPr>
            <p:cNvPr id="61" name="Group 116">
              <a:extLst>
                <a:ext uri="{FF2B5EF4-FFF2-40B4-BE49-F238E27FC236}">
                  <a16:creationId xmlns:a16="http://schemas.microsoft.com/office/drawing/2014/main" id="{AA3E7317-08B3-5E01-E2E3-3036C7FCE35A}"/>
                </a:ext>
              </a:extLst>
            </p:cNvPr>
            <p:cNvGrpSpPr/>
            <p:nvPr/>
          </p:nvGrpSpPr>
          <p:grpSpPr>
            <a:xfrm>
              <a:off x="1997756" y="3611831"/>
              <a:ext cx="2613752" cy="406400"/>
              <a:chOff x="1590175" y="6032510"/>
              <a:chExt cx="2613752" cy="406400"/>
            </a:xfrm>
          </p:grpSpPr>
          <p:sp>
            <p:nvSpPr>
              <p:cNvPr id="69" name="Rectangle 124">
                <a:extLst>
                  <a:ext uri="{FF2B5EF4-FFF2-40B4-BE49-F238E27FC236}">
                    <a16:creationId xmlns:a16="http://schemas.microsoft.com/office/drawing/2014/main" id="{575F4217-4C73-1F3D-DD4D-064FC9B445DE}"/>
                  </a:ext>
                </a:extLst>
              </p:cNvPr>
              <p:cNvSpPr/>
              <p:nvPr/>
            </p:nvSpPr>
            <p:spPr>
              <a:xfrm>
                <a:off x="1941158" y="6087928"/>
                <a:ext cx="1585910"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125">
                <a:extLst>
                  <a:ext uri="{FF2B5EF4-FFF2-40B4-BE49-F238E27FC236}">
                    <a16:creationId xmlns:a16="http://schemas.microsoft.com/office/drawing/2014/main" id="{6CCDC15E-BA0A-1CF7-3BD1-A0316081AF6D}"/>
                  </a:ext>
                </a:extLst>
              </p:cNvPr>
              <p:cNvSpPr/>
              <p:nvPr/>
            </p:nvSpPr>
            <p:spPr>
              <a:xfrm>
                <a:off x="1941158" y="6101348"/>
                <a:ext cx="158591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Text Placeholder 122">
                <a:extLst>
                  <a:ext uri="{FF2B5EF4-FFF2-40B4-BE49-F238E27FC236}">
                    <a16:creationId xmlns:a16="http://schemas.microsoft.com/office/drawing/2014/main" id="{9F29290B-31EA-3A31-1E49-C70399FF404A}"/>
                  </a:ext>
                </a:extLst>
              </p:cNvPr>
              <p:cNvSpPr txBox="1">
                <a:spLocks/>
              </p:cNvSpPr>
              <p:nvPr/>
            </p:nvSpPr>
            <p:spPr>
              <a:xfrm>
                <a:off x="1996113" y="6119253"/>
                <a:ext cx="2207814" cy="23762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Key Takeaway</a:t>
                </a:r>
              </a:p>
            </p:txBody>
          </p:sp>
          <p:sp>
            <p:nvSpPr>
              <p:cNvPr id="72" name="Oval 127">
                <a:extLst>
                  <a:ext uri="{FF2B5EF4-FFF2-40B4-BE49-F238E27FC236}">
                    <a16:creationId xmlns:a16="http://schemas.microsoft.com/office/drawing/2014/main" id="{82CF81A1-1EF2-2A94-534D-47078C35793E}"/>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128">
                <a:extLst>
                  <a:ext uri="{FF2B5EF4-FFF2-40B4-BE49-F238E27FC236}">
                    <a16:creationId xmlns:a16="http://schemas.microsoft.com/office/drawing/2014/main" id="{3E4566AE-7821-284C-43E4-92C4FABEF174}"/>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62" name="Group 117">
              <a:extLst>
                <a:ext uri="{FF2B5EF4-FFF2-40B4-BE49-F238E27FC236}">
                  <a16:creationId xmlns:a16="http://schemas.microsoft.com/office/drawing/2014/main" id="{163B2332-583E-AF0F-BDA7-13B417431D3E}"/>
                </a:ext>
              </a:extLst>
            </p:cNvPr>
            <p:cNvGrpSpPr/>
            <p:nvPr/>
          </p:nvGrpSpPr>
          <p:grpSpPr>
            <a:xfrm>
              <a:off x="2082840" y="3699396"/>
              <a:ext cx="249276" cy="237604"/>
              <a:chOff x="8687174" y="1568164"/>
              <a:chExt cx="1195477" cy="1139501"/>
            </a:xfrm>
            <a:solidFill>
              <a:schemeClr val="bg1"/>
            </a:solidFill>
          </p:grpSpPr>
          <p:grpSp>
            <p:nvGrpSpPr>
              <p:cNvPr id="63" name="Graphic 37">
                <a:extLst>
                  <a:ext uri="{FF2B5EF4-FFF2-40B4-BE49-F238E27FC236}">
                    <a16:creationId xmlns:a16="http://schemas.microsoft.com/office/drawing/2014/main" id="{62385B5D-0954-470F-A0B3-F9B6270F461E}"/>
                  </a:ext>
                </a:extLst>
              </p:cNvPr>
              <p:cNvGrpSpPr/>
              <p:nvPr/>
            </p:nvGrpSpPr>
            <p:grpSpPr>
              <a:xfrm>
                <a:off x="9122006" y="1798742"/>
                <a:ext cx="652378" cy="709850"/>
                <a:chOff x="4172018" y="1336363"/>
                <a:chExt cx="742283" cy="807675"/>
              </a:xfrm>
              <a:grpFill/>
            </p:grpSpPr>
            <p:sp>
              <p:nvSpPr>
                <p:cNvPr id="65" name="Freeform 120">
                  <a:extLst>
                    <a:ext uri="{FF2B5EF4-FFF2-40B4-BE49-F238E27FC236}">
                      <a16:creationId xmlns:a16="http://schemas.microsoft.com/office/drawing/2014/main" id="{A26473D5-E698-04C4-9284-6B28344E6896}"/>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66" name="Freeform 121">
                  <a:extLst>
                    <a:ext uri="{FF2B5EF4-FFF2-40B4-BE49-F238E27FC236}">
                      <a16:creationId xmlns:a16="http://schemas.microsoft.com/office/drawing/2014/main" id="{0731C469-0BED-CA86-E97F-AD7423D61844}"/>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67" name="Freeform 122">
                  <a:extLst>
                    <a:ext uri="{FF2B5EF4-FFF2-40B4-BE49-F238E27FC236}">
                      <a16:creationId xmlns:a16="http://schemas.microsoft.com/office/drawing/2014/main" id="{8DA766C4-5139-865B-292C-F80BFF44872E}"/>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68" name="Freeform 123">
                  <a:extLst>
                    <a:ext uri="{FF2B5EF4-FFF2-40B4-BE49-F238E27FC236}">
                      <a16:creationId xmlns:a16="http://schemas.microsoft.com/office/drawing/2014/main" id="{DC9987FC-0D45-7240-EC33-68AEC2B6DB1B}"/>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64" name="Oval Callout 119">
                <a:extLst>
                  <a:ext uri="{FF2B5EF4-FFF2-40B4-BE49-F238E27FC236}">
                    <a16:creationId xmlns:a16="http://schemas.microsoft.com/office/drawing/2014/main" id="{A9528167-CC7B-BFC1-7F6B-8ECB832F9E26}"/>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219103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9E1E1-9F53-DFC3-50E4-0062FDBCA6C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FDD020B-57F0-A494-1537-654611A3F675}"/>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8C15D54E-122C-0DBB-5371-3B4FA89F40B8}"/>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C07E467E-D7EA-0A08-7900-E9974CB55C48}"/>
              </a:ext>
            </a:extLst>
          </p:cNvPr>
          <p:cNvSpPr>
            <a:spLocks noGrp="1"/>
          </p:cNvSpPr>
          <p:nvPr>
            <p:ph type="body" sz="quarter" idx="61"/>
          </p:nvPr>
        </p:nvSpPr>
        <p:spPr>
          <a:xfrm>
            <a:off x="1704812" y="442763"/>
            <a:ext cx="5284924" cy="722656"/>
          </a:xfrm>
        </p:spPr>
        <p:txBody>
          <a:bodyPr/>
          <a:lstStyle/>
          <a:p>
            <a:r>
              <a:rPr lang="en-US" dirty="0"/>
              <a:t>Building and protecting a financial buffer</a:t>
            </a:r>
          </a:p>
        </p:txBody>
      </p:sp>
      <p:sp>
        <p:nvSpPr>
          <p:cNvPr id="8" name="Text Placeholder 7">
            <a:extLst>
              <a:ext uri="{FF2B5EF4-FFF2-40B4-BE49-F238E27FC236}">
                <a16:creationId xmlns:a16="http://schemas.microsoft.com/office/drawing/2014/main" id="{0100C8F6-EE85-CF5A-CF00-A27F29331AD3}"/>
              </a:ext>
            </a:extLst>
          </p:cNvPr>
          <p:cNvSpPr>
            <a:spLocks noGrp="1"/>
          </p:cNvSpPr>
          <p:nvPr>
            <p:ph type="body" sz="quarter" idx="64"/>
          </p:nvPr>
        </p:nvSpPr>
        <p:spPr>
          <a:xfrm>
            <a:off x="1704813" y="1844040"/>
            <a:ext cx="5238428" cy="8090374"/>
          </a:xfrm>
        </p:spPr>
        <p:txBody>
          <a:bodyPr/>
          <a:lstStyle/>
          <a:p>
            <a:pPr marL="0" indent="0">
              <a:buNone/>
            </a:pPr>
            <a:r>
              <a:rPr lang="en-US" dirty="0"/>
              <a:t>A </a:t>
            </a:r>
            <a:r>
              <a:rPr lang="en-US" b="1" dirty="0"/>
              <a:t>financial buffer</a:t>
            </a:r>
            <a:r>
              <a:rPr lang="en-US" dirty="0"/>
              <a:t> is money you set aside for unexpected costs so that you do not have to rely on overdrafts, credit cards, or loans. In mid career, a buffer is especially important because life often includes more responsibilities—and more potential “surprises”: repairs, health costs, urgent family needs, or temporary income changes.</a:t>
            </a:r>
          </a:p>
        </p:txBody>
      </p:sp>
      <p:cxnSp>
        <p:nvCxnSpPr>
          <p:cNvPr id="24" name="Straight Connector 23">
            <a:extLst>
              <a:ext uri="{FF2B5EF4-FFF2-40B4-BE49-F238E27FC236}">
                <a16:creationId xmlns:a16="http://schemas.microsoft.com/office/drawing/2014/main" id="{2DE6BF84-7162-8144-ED75-43C4A3CA24B9}"/>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DDA58487-BBC3-FC0B-FFBC-488C2167A2A9}"/>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F67517BC-9163-83BF-8218-B6FDEB5E3F0B}"/>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3F6CDAB2-F995-8C55-502C-0E00FED0FBDD}"/>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621F09F5-F642-7A6B-1A33-77DE3C63EA74}"/>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0854ABB5-5956-67CD-CFFF-802C51B96663}"/>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A57F0401-38C7-24BD-5979-37A509194251}"/>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1F657297-D109-ACD5-5C1B-00F5EC1FF547}"/>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17EF6F3C-201E-4EB0-805E-A973BFE5FBC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E9ABC7AD-37C1-4CD1-96A1-AC52E9DC1BC7}"/>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AA6F02AC-0600-2804-067C-60A52E394C22}"/>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DA16B08C-8F53-9492-A8C4-8AADC6503454}"/>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BF7BCA99-9A1F-C8C6-E6D4-A792B039AEF2}"/>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39535ABF-8E98-32B1-F2D7-9531A08CA9EC}"/>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4D64EE44-78FC-F91B-5DEA-CF63972297E4}"/>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F5AF9B0D-D9F9-7891-C095-42406A43BFDE}"/>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DB242A9A-5B2D-8593-AFE4-9E311956AA74}"/>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6A12D65C-884B-D59A-D342-BD4BCB3EEE94}"/>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C8A2CAAC-5B1E-78CF-1706-8446CEB5837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B371251E-FEBF-0624-5E4E-2EFA14C54547}"/>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79CAC492-A06A-DA26-8750-900610687226}"/>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D3693DD3-AE6D-0B15-92AD-4BB21018CD32}"/>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3E5BF18C-51BF-C397-141D-1372E81622E1}"/>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7AAC6EB5-A7D2-2E25-B3B3-F2B6E38037C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01D7E1E9-CAEF-2FAA-FF43-C8B874E044CA}"/>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38C3BF08-01AC-865C-8890-DF3DC9D845DB}"/>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13779655-90D9-122B-D375-C46D098CC056}"/>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90F15D75-7930-72B8-E53E-5A544520457A}"/>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pic>
        <p:nvPicPr>
          <p:cNvPr id="184" name="Grafik 183">
            <a:extLst>
              <a:ext uri="{FF2B5EF4-FFF2-40B4-BE49-F238E27FC236}">
                <a16:creationId xmlns:a16="http://schemas.microsoft.com/office/drawing/2014/main" id="{873FA364-389F-6FAA-3DBD-AD7FC4D7357D}"/>
              </a:ext>
            </a:extLst>
          </p:cNvPr>
          <p:cNvPicPr>
            <a:picLocks noChangeAspect="1"/>
          </p:cNvPicPr>
          <p:nvPr/>
        </p:nvPicPr>
        <p:blipFill>
          <a:blip r:embed="rId2"/>
          <a:stretch>
            <a:fillRect/>
          </a:stretch>
        </p:blipFill>
        <p:spPr>
          <a:xfrm>
            <a:off x="1718946" y="2763654"/>
            <a:ext cx="5210161" cy="3703822"/>
          </a:xfrm>
          <a:prstGeom prst="rect">
            <a:avLst/>
          </a:prstGeom>
        </p:spPr>
      </p:pic>
    </p:spTree>
    <p:extLst>
      <p:ext uri="{BB962C8B-B14F-4D97-AF65-F5344CB8AC3E}">
        <p14:creationId xmlns:p14="http://schemas.microsoft.com/office/powerpoint/2010/main" val="30740282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40C2A-55A3-AC1A-C2C2-FF74D1C44F9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16ABE3D-8326-FD94-999F-E52EA463193A}"/>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F81254C6-4FCF-1DDF-C802-8476F799DAB5}"/>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46A3005C-EA3A-B4DE-7032-DD1AFC40FF24}"/>
              </a:ext>
            </a:extLst>
          </p:cNvPr>
          <p:cNvSpPr>
            <a:spLocks noGrp="1"/>
          </p:cNvSpPr>
          <p:nvPr>
            <p:ph type="body" sz="quarter" idx="61"/>
          </p:nvPr>
        </p:nvSpPr>
        <p:spPr>
          <a:xfrm>
            <a:off x="1704812" y="442763"/>
            <a:ext cx="5284924" cy="722656"/>
          </a:xfrm>
        </p:spPr>
        <p:txBody>
          <a:bodyPr/>
          <a:lstStyle/>
          <a:p>
            <a:r>
              <a:rPr lang="en-US" dirty="0"/>
              <a:t>Building and protecting a financial buffer</a:t>
            </a:r>
          </a:p>
        </p:txBody>
      </p:sp>
      <p:cxnSp>
        <p:nvCxnSpPr>
          <p:cNvPr id="24" name="Straight Connector 23">
            <a:extLst>
              <a:ext uri="{FF2B5EF4-FFF2-40B4-BE49-F238E27FC236}">
                <a16:creationId xmlns:a16="http://schemas.microsoft.com/office/drawing/2014/main" id="{F969CF82-1A38-8AED-2B5C-E94ABD86F7B5}"/>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F6E546C0-CCCC-479A-293F-E1673994C5EC}"/>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3AFE29A4-2B11-08E1-7EF4-42CACB46B192}"/>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1B3AFDD5-F826-4921-A5E8-F860099DDA9D}"/>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78836172-AFA5-23FD-CFD3-0D34452A09E4}"/>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230F8BA1-2FFB-95D6-353E-84698403B0BE}"/>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0274200-4785-1383-2D6F-783D4FD8DCE7}"/>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B7F6CF7B-146B-1C35-F31D-A64011A0C5C7}"/>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A549B327-E94B-457E-6350-70347752EA9B}"/>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65CD982E-ADCD-FF09-F5A8-8CED61691AB3}"/>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F4EAB804-CC2C-3041-389B-64F1B1E5B17D}"/>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55312143-A8E3-5B3D-B16E-C842DDD0E23D}"/>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63F5105D-CA21-FE5A-76C9-356EC2493956}"/>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E6A34E2D-1C07-281D-5637-A93A459740D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F9E1E6CA-955B-2609-569B-68B817669CA1}"/>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A372592F-E557-337D-7B33-E75663134D17}"/>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F66C6564-B89C-AD58-5797-8431D56DEC08}"/>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48EE9EC6-808F-DF47-3AE5-9426AF34F927}"/>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8DEF3071-E78C-8426-0D6A-0A9F53A9AFA1}"/>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BE3CCB1E-0C47-8683-4BE7-4D633CDF3D5C}"/>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90593235-FAAE-EA23-A1AE-9B1974B5E082}"/>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E60E4254-C552-370C-E5EC-E59D2BE40CD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324DD611-9757-4374-3D3A-AAA134279058}"/>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74229BBE-9185-1511-4095-8D2ACE90122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8062BB05-45EE-1C3E-8BF1-F4C6537EFBDB}"/>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39A8019C-EC98-260E-B5B2-762E807C7528}"/>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BB7EC77C-2AD9-3C2E-EACC-AADE383B2530}"/>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D7EA131C-B09D-0216-C73B-5D7E14FCB5D0}"/>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pic>
        <p:nvPicPr>
          <p:cNvPr id="160" name="Grafik 159">
            <a:extLst>
              <a:ext uri="{FF2B5EF4-FFF2-40B4-BE49-F238E27FC236}">
                <a16:creationId xmlns:a16="http://schemas.microsoft.com/office/drawing/2014/main" id="{367EF3F5-5923-64D6-9C2D-E25EB261A5A0}"/>
              </a:ext>
            </a:extLst>
          </p:cNvPr>
          <p:cNvPicPr>
            <a:picLocks noChangeAspect="1"/>
          </p:cNvPicPr>
          <p:nvPr/>
        </p:nvPicPr>
        <p:blipFill>
          <a:blip r:embed="rId2"/>
          <a:stretch>
            <a:fillRect/>
          </a:stretch>
        </p:blipFill>
        <p:spPr>
          <a:xfrm>
            <a:off x="1641504" y="1534332"/>
            <a:ext cx="5746373" cy="6247587"/>
          </a:xfrm>
          <a:prstGeom prst="rect">
            <a:avLst/>
          </a:prstGeom>
        </p:spPr>
      </p:pic>
    </p:spTree>
    <p:extLst>
      <p:ext uri="{BB962C8B-B14F-4D97-AF65-F5344CB8AC3E}">
        <p14:creationId xmlns:p14="http://schemas.microsoft.com/office/powerpoint/2010/main" val="11462097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097DC-E9FA-7C41-338D-A9F3F537F94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784281A-0B6B-B60E-2B1A-642998861F76}"/>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11F48E68-2FA8-2572-320E-74D937C1BAEB}"/>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F9C432B7-B793-176D-470A-4C95BA54F9F7}"/>
              </a:ext>
            </a:extLst>
          </p:cNvPr>
          <p:cNvSpPr>
            <a:spLocks noGrp="1"/>
          </p:cNvSpPr>
          <p:nvPr>
            <p:ph type="body" sz="quarter" idx="61"/>
          </p:nvPr>
        </p:nvSpPr>
        <p:spPr>
          <a:xfrm>
            <a:off x="1704812" y="452281"/>
            <a:ext cx="5284924" cy="722656"/>
          </a:xfrm>
        </p:spPr>
        <p:txBody>
          <a:bodyPr/>
          <a:lstStyle/>
          <a:p>
            <a:r>
              <a:rPr lang="en-US" dirty="0"/>
              <a:t>Your 20-minute weekly “money check”</a:t>
            </a:r>
          </a:p>
        </p:txBody>
      </p:sp>
      <p:cxnSp>
        <p:nvCxnSpPr>
          <p:cNvPr id="24" name="Straight Connector 23">
            <a:extLst>
              <a:ext uri="{FF2B5EF4-FFF2-40B4-BE49-F238E27FC236}">
                <a16:creationId xmlns:a16="http://schemas.microsoft.com/office/drawing/2014/main" id="{28F7D0C6-73EF-C2FF-BA88-C9858F05CED6}"/>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4159FE6E-69C0-2B1C-55F3-526AD6F6084E}"/>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8E9E6CAF-DDAD-361A-3F30-AD23E4A33F9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1AAD6518-8522-6B82-1743-D49FA3B17D9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DE3A752-CF07-050A-AD51-C4E6A99E83F7}"/>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9E4C3DA2-1608-3173-3D1E-80062537310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E8AADE34-8553-F2BA-17A6-F533D3BFBAC7}"/>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B439D87A-9090-FF7B-C517-CF15013BA8B5}"/>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8175A9F1-57AE-EF06-590C-C2E9E26B22F5}"/>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95661CA5-4B0E-CB6E-A569-108238025DAD}"/>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E8ED5C3D-97B5-C6CE-7F58-5449D8B16C4E}"/>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5B0DF73A-C853-1488-C0CB-1012B5686116}"/>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BBF2BC4D-A6EF-0A25-B343-29B57F6CFC4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E463D4F7-996F-AFC9-377E-8EACE916E7F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9339ED2F-E925-B80A-1CE5-D4CC0BA33ED4}"/>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05B264F9-2921-BC4F-C32D-CE643D1EB36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D229DA08-D378-3F56-3E80-D3BAE0C1ADB7}"/>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0E171630-B501-C767-450D-3EEFDF29D20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B59E725B-0EA2-BE32-0BD8-84F827A5E526}"/>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8C8335BD-CB95-B535-0633-EBAF75A388E4}"/>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88A2A0A0-1B97-9F84-4C18-B97C208A2546}"/>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54704E82-29A2-9AF8-9EE6-E56B8793CC12}"/>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5EF23A64-C841-3E87-B3A6-26DB917826F3}"/>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2A9BE346-F948-111F-2AFA-307929D8897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D6D9DEB1-BADD-B904-29E4-46041CFE006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FFB429D6-4BC6-91E1-C4AB-1FA073DB559C}"/>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E27EC9AF-36FC-A028-3859-6C5E1167B879}"/>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9D614320-2E86-E98E-93B3-F43DA16FD24C}"/>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Rounded Rectangle 49">
            <a:extLst>
              <a:ext uri="{FF2B5EF4-FFF2-40B4-BE49-F238E27FC236}">
                <a16:creationId xmlns:a16="http://schemas.microsoft.com/office/drawing/2014/main" id="{12871427-5D9A-F21A-55EE-E4C74F20F109}"/>
              </a:ext>
            </a:extLst>
          </p:cNvPr>
          <p:cNvSpPr/>
          <p:nvPr/>
        </p:nvSpPr>
        <p:spPr>
          <a:xfrm>
            <a:off x="1758517" y="1807140"/>
            <a:ext cx="5231219" cy="7136522"/>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grpSp>
        <p:nvGrpSpPr>
          <p:cNvPr id="3" name="Group 74">
            <a:extLst>
              <a:ext uri="{FF2B5EF4-FFF2-40B4-BE49-F238E27FC236}">
                <a16:creationId xmlns:a16="http://schemas.microsoft.com/office/drawing/2014/main" id="{B6B14C2B-D668-0731-8B19-63BE8A43A6A7}"/>
              </a:ext>
            </a:extLst>
          </p:cNvPr>
          <p:cNvGrpSpPr/>
          <p:nvPr/>
        </p:nvGrpSpPr>
        <p:grpSpPr>
          <a:xfrm>
            <a:off x="1941650" y="1626692"/>
            <a:ext cx="1323705" cy="406400"/>
            <a:chOff x="1972947" y="5649738"/>
            <a:chExt cx="1323705" cy="406400"/>
          </a:xfrm>
        </p:grpSpPr>
        <p:sp>
          <p:nvSpPr>
            <p:cNvPr id="4" name="Rectangle 51">
              <a:extLst>
                <a:ext uri="{FF2B5EF4-FFF2-40B4-BE49-F238E27FC236}">
                  <a16:creationId xmlns:a16="http://schemas.microsoft.com/office/drawing/2014/main" id="{68AE07C3-AD26-59F2-587B-A1C802135638}"/>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52">
              <a:extLst>
                <a:ext uri="{FF2B5EF4-FFF2-40B4-BE49-F238E27FC236}">
                  <a16:creationId xmlns:a16="http://schemas.microsoft.com/office/drawing/2014/main" id="{424E6987-CA85-B7A7-7DBC-C292899C28E8}"/>
                </a:ext>
              </a:extLst>
            </p:cNvPr>
            <p:cNvSpPr/>
            <p:nvPr/>
          </p:nvSpPr>
          <p:spPr>
            <a:xfrm>
              <a:off x="2166912" y="5709774"/>
              <a:ext cx="1105678"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122">
              <a:extLst>
                <a:ext uri="{FF2B5EF4-FFF2-40B4-BE49-F238E27FC236}">
                  <a16:creationId xmlns:a16="http://schemas.microsoft.com/office/drawing/2014/main" id="{BB3F7115-829D-DDB1-B1DD-BAACF4F23A66}"/>
                </a:ext>
              </a:extLst>
            </p:cNvPr>
            <p:cNvSpPr txBox="1">
              <a:spLocks/>
            </p:cNvSpPr>
            <p:nvPr/>
          </p:nvSpPr>
          <p:spPr>
            <a:xfrm>
              <a:off x="2364155" y="5713467"/>
              <a:ext cx="93249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Activity</a:t>
              </a:r>
            </a:p>
          </p:txBody>
        </p:sp>
        <p:sp>
          <p:nvSpPr>
            <p:cNvPr id="11" name="Oval 54">
              <a:extLst>
                <a:ext uri="{FF2B5EF4-FFF2-40B4-BE49-F238E27FC236}">
                  <a16:creationId xmlns:a16="http://schemas.microsoft.com/office/drawing/2014/main" id="{4719E47D-ECD3-8F4E-EBD0-38CCD1C14B29}"/>
                </a:ext>
              </a:extLst>
            </p:cNvPr>
            <p:cNvSpPr/>
            <p:nvPr/>
          </p:nvSpPr>
          <p:spPr>
            <a:xfrm>
              <a:off x="1972947" y="5649738"/>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aphic 37">
              <a:extLst>
                <a:ext uri="{FF2B5EF4-FFF2-40B4-BE49-F238E27FC236}">
                  <a16:creationId xmlns:a16="http://schemas.microsoft.com/office/drawing/2014/main" id="{A6486421-4E98-696A-34CC-EA0FBFF8F1F8}"/>
                </a:ext>
              </a:extLst>
            </p:cNvPr>
            <p:cNvGrpSpPr/>
            <p:nvPr/>
          </p:nvGrpSpPr>
          <p:grpSpPr>
            <a:xfrm>
              <a:off x="2064622" y="5732952"/>
              <a:ext cx="229999" cy="229698"/>
              <a:chOff x="5737725" y="2862443"/>
              <a:chExt cx="1034323" cy="1032970"/>
            </a:xfrm>
            <a:solidFill>
              <a:schemeClr val="bg1"/>
            </a:solidFill>
          </p:grpSpPr>
          <p:sp>
            <p:nvSpPr>
              <p:cNvPr id="13" name="Freeform 56">
                <a:extLst>
                  <a:ext uri="{FF2B5EF4-FFF2-40B4-BE49-F238E27FC236}">
                    <a16:creationId xmlns:a16="http://schemas.microsoft.com/office/drawing/2014/main" id="{DDA5E26C-09BD-C015-016D-AD6D59EDF34E}"/>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14" name="Freeform 57">
                <a:extLst>
                  <a:ext uri="{FF2B5EF4-FFF2-40B4-BE49-F238E27FC236}">
                    <a16:creationId xmlns:a16="http://schemas.microsoft.com/office/drawing/2014/main" id="{EDC03E57-95E9-5B13-D617-3458B74C9A16}"/>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15" name="Freeform 58">
                <a:extLst>
                  <a:ext uri="{FF2B5EF4-FFF2-40B4-BE49-F238E27FC236}">
                    <a16:creationId xmlns:a16="http://schemas.microsoft.com/office/drawing/2014/main" id="{43E4D8C3-6C80-0730-DD01-22BDFBEF871F}"/>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16" name="Freeform 59">
                <a:extLst>
                  <a:ext uri="{FF2B5EF4-FFF2-40B4-BE49-F238E27FC236}">
                    <a16:creationId xmlns:a16="http://schemas.microsoft.com/office/drawing/2014/main" id="{ACFEA67F-FE0A-1CE7-18E5-EFF60AE71B90}"/>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17" name="Freeform 60">
                <a:extLst>
                  <a:ext uri="{FF2B5EF4-FFF2-40B4-BE49-F238E27FC236}">
                    <a16:creationId xmlns:a16="http://schemas.microsoft.com/office/drawing/2014/main" id="{58AE5AB1-D253-4FD2-BEB9-809DC004880A}"/>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sp>
        <p:nvSpPr>
          <p:cNvPr id="18" name="Text Placeholder 7">
            <a:extLst>
              <a:ext uri="{FF2B5EF4-FFF2-40B4-BE49-F238E27FC236}">
                <a16:creationId xmlns:a16="http://schemas.microsoft.com/office/drawing/2014/main" id="{00538A00-2399-7F5D-BC34-4DFD24783AF3}"/>
              </a:ext>
            </a:extLst>
          </p:cNvPr>
          <p:cNvSpPr txBox="1">
            <a:spLocks/>
          </p:cNvSpPr>
          <p:nvPr/>
        </p:nvSpPr>
        <p:spPr>
          <a:xfrm>
            <a:off x="2000341" y="2091562"/>
            <a:ext cx="4794159" cy="5369688"/>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b="1" dirty="0"/>
              <a:t>A Time-Saving Routine: The 20-Minute Weekly Money Check</a:t>
            </a:r>
          </a:p>
          <a:p>
            <a:pPr marL="0" indent="0">
              <a:buNone/>
            </a:pPr>
            <a:endParaRPr lang="en-US" b="1" dirty="0"/>
          </a:p>
          <a:p>
            <a:pPr marL="0" indent="0">
              <a:buNone/>
            </a:pPr>
            <a:r>
              <a:rPr lang="en-US" dirty="0"/>
              <a:t>In mid career, budgeting often fails for one reason: it requires too much time. A realistic solution is a short weekly routine that keeps you informed without becoming a burden.</a:t>
            </a:r>
          </a:p>
          <a:p>
            <a:pPr marL="0" indent="0">
              <a:buNone/>
            </a:pPr>
            <a:endParaRPr lang="en-US" dirty="0"/>
          </a:p>
          <a:p>
            <a:pPr marL="0" indent="0">
              <a:buNone/>
            </a:pPr>
            <a:r>
              <a:rPr lang="en-US" dirty="0"/>
              <a:t>A </a:t>
            </a:r>
            <a:r>
              <a:rPr lang="en-US" b="1" dirty="0"/>
              <a:t>weekly money check</a:t>
            </a:r>
            <a:r>
              <a:rPr lang="en-US" dirty="0"/>
              <a:t> is a planned 20-minute appointment with yourself (or your household). Its purpose is to prevent small issues from becoming stressful surprises.</a:t>
            </a:r>
          </a:p>
          <a:p>
            <a:pPr marL="0" indent="0">
              <a:buNone/>
            </a:pPr>
            <a:endParaRPr lang="en-US" b="1" dirty="0"/>
          </a:p>
          <a:p>
            <a:pPr marL="0" indent="0">
              <a:buNone/>
            </a:pPr>
            <a:r>
              <a:rPr lang="en-US" b="1" dirty="0"/>
              <a:t>How it works (20 minutes):</a:t>
            </a:r>
            <a:endParaRPr lang="en-US" dirty="0"/>
          </a:p>
          <a:p>
            <a:pPr marL="0" indent="0">
              <a:buNone/>
            </a:pPr>
            <a:endParaRPr lang="en-US" b="1" dirty="0"/>
          </a:p>
          <a:p>
            <a:pPr marL="0" indent="0">
              <a:buNone/>
            </a:pPr>
            <a:r>
              <a:rPr lang="en-US" b="1" dirty="0"/>
              <a:t>1) Check your account balance and upcoming payments (5 minutes)</a:t>
            </a:r>
            <a:br>
              <a:rPr lang="en-US" b="1" dirty="0"/>
            </a:br>
            <a:endParaRPr lang="en-US" b="1" dirty="0"/>
          </a:p>
          <a:p>
            <a:r>
              <a:rPr lang="en-US" dirty="0"/>
              <a:t>Look at your current balance.</a:t>
            </a:r>
          </a:p>
          <a:p>
            <a:r>
              <a:rPr lang="en-US" dirty="0"/>
              <a:t>Check which bills or payments are due in the next 7–10 days.</a:t>
            </a:r>
          </a:p>
          <a:p>
            <a:r>
              <a:rPr lang="en-US" dirty="0"/>
              <a:t>Ask yourself: “Is everything covered?”</a:t>
            </a:r>
          </a:p>
          <a:p>
            <a:pPr marL="0" indent="0">
              <a:buNone/>
            </a:pPr>
            <a:endParaRPr lang="en-US" b="1" dirty="0"/>
          </a:p>
          <a:p>
            <a:pPr marL="0" indent="0">
              <a:buNone/>
            </a:pPr>
            <a:r>
              <a:rPr lang="en-US" b="1" dirty="0"/>
              <a:t>2) Review spending since last week (5 minutes)</a:t>
            </a:r>
          </a:p>
          <a:p>
            <a:pPr marL="0" indent="0">
              <a:buNone/>
            </a:pPr>
            <a:endParaRPr lang="en-US" dirty="0"/>
          </a:p>
          <a:p>
            <a:r>
              <a:rPr lang="en-US" dirty="0"/>
              <a:t>Look at recent transactions.</a:t>
            </a:r>
          </a:p>
          <a:p>
            <a:r>
              <a:rPr lang="en-US" dirty="0"/>
              <a:t>Identify your top spending categories.</a:t>
            </a:r>
          </a:p>
          <a:p>
            <a:r>
              <a:rPr lang="en-US" dirty="0"/>
              <a:t>Notice any unusual costs (for example: higher groceries, unexpected fees).</a:t>
            </a:r>
          </a:p>
          <a:p>
            <a:pPr marL="0" indent="0">
              <a:buNone/>
            </a:pPr>
            <a:br>
              <a:rPr lang="en-US" b="1" dirty="0"/>
            </a:br>
            <a:r>
              <a:rPr lang="en-US" b="1" dirty="0"/>
              <a:t>3) Plan the next week (5 minutes)</a:t>
            </a:r>
            <a:br>
              <a:rPr lang="en-US" b="1" dirty="0"/>
            </a:br>
            <a:endParaRPr lang="en-US" dirty="0"/>
          </a:p>
          <a:p>
            <a:r>
              <a:rPr lang="en-US" dirty="0"/>
              <a:t>Decide your realistic spending limits for flexible categories (food, leisure, transport).</a:t>
            </a:r>
          </a:p>
          <a:p>
            <a:r>
              <a:rPr lang="en-US" dirty="0"/>
              <a:t>If a larger cost is coming, plan how you will cover it (reduce something else, use the irregular-cost plan, or use buffer if it is truly unexpected).</a:t>
            </a:r>
          </a:p>
          <a:p>
            <a:pPr marL="0" indent="0">
              <a:buNone/>
            </a:pPr>
            <a:endParaRPr lang="en-US" b="1" dirty="0"/>
          </a:p>
          <a:p>
            <a:pPr marL="0" indent="0">
              <a:buNone/>
            </a:pPr>
            <a:r>
              <a:rPr lang="en-US" b="1" dirty="0"/>
              <a:t>4) One improvement action (5 minutes)</a:t>
            </a:r>
            <a:br>
              <a:rPr lang="en-US" b="1" dirty="0"/>
            </a:br>
            <a:br>
              <a:rPr lang="en-US" dirty="0"/>
            </a:br>
            <a:r>
              <a:rPr lang="en-US" dirty="0"/>
              <a:t>Choose one small action that makes your finances easier next week, for example:</a:t>
            </a:r>
          </a:p>
          <a:p>
            <a:r>
              <a:rPr lang="en-US" dirty="0"/>
              <a:t>cancel or pause one unused subscription,</a:t>
            </a:r>
          </a:p>
          <a:p>
            <a:r>
              <a:rPr lang="en-US" dirty="0"/>
              <a:t>set a reminder for an irregular cost,</a:t>
            </a:r>
          </a:p>
          <a:p>
            <a:r>
              <a:rPr lang="en-US" dirty="0"/>
              <a:t>move a small amount into your buffer,</a:t>
            </a:r>
          </a:p>
          <a:p>
            <a:r>
              <a:rPr lang="en-US" dirty="0"/>
              <a:t>plan groceries before shopping,</a:t>
            </a:r>
          </a:p>
          <a:p>
            <a:r>
              <a:rPr lang="en-US" dirty="0"/>
              <a:t>check one contract for cheaper options.</a:t>
            </a:r>
          </a:p>
          <a:p>
            <a:pPr marL="0" indent="0">
              <a:buNone/>
            </a:pPr>
            <a:endParaRPr lang="en-US" b="1" dirty="0"/>
          </a:p>
          <a:p>
            <a:pPr marL="0" indent="0">
              <a:buNone/>
            </a:pPr>
            <a:r>
              <a:rPr lang="en-US" b="1" dirty="0"/>
              <a:t>Why this routine helps</a:t>
            </a:r>
            <a:br>
              <a:rPr lang="en-US" dirty="0"/>
            </a:br>
            <a:r>
              <a:rPr lang="en-US" dirty="0"/>
              <a:t>A short weekly check reduces stress because you stay informed. It supports confidence because you make decisions early, before problems grow. Most importantly, it makes budgeting simple in a busy life.</a:t>
            </a:r>
          </a:p>
          <a:p>
            <a:pPr marL="0" indent="0">
              <a:buNone/>
            </a:pPr>
            <a:endParaRPr lang="en-US" b="1" dirty="0"/>
          </a:p>
        </p:txBody>
      </p:sp>
    </p:spTree>
    <p:extLst>
      <p:ext uri="{BB962C8B-B14F-4D97-AF65-F5344CB8AC3E}">
        <p14:creationId xmlns:p14="http://schemas.microsoft.com/office/powerpoint/2010/main" val="26974730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A7EB0-0BDC-1DBE-1980-8929797F8B5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10B6172-321F-FC08-AEA8-C0768BCF3B3F}"/>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C72649DB-1753-21FD-3853-F3AD04567521}"/>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3A4C8B7-164C-8757-A962-5AA149BEF09A}"/>
              </a:ext>
            </a:extLst>
          </p:cNvPr>
          <p:cNvSpPr>
            <a:spLocks noGrp="1"/>
          </p:cNvSpPr>
          <p:nvPr>
            <p:ph type="body" sz="quarter" idx="61"/>
          </p:nvPr>
        </p:nvSpPr>
        <p:spPr>
          <a:xfrm>
            <a:off x="1704812" y="452281"/>
            <a:ext cx="5284924" cy="722656"/>
          </a:xfrm>
        </p:spPr>
        <p:txBody>
          <a:bodyPr/>
          <a:lstStyle/>
          <a:p>
            <a:r>
              <a:rPr lang="en-US" dirty="0"/>
              <a:t>Resources</a:t>
            </a:r>
          </a:p>
        </p:txBody>
      </p:sp>
      <p:cxnSp>
        <p:nvCxnSpPr>
          <p:cNvPr id="24" name="Straight Connector 23">
            <a:extLst>
              <a:ext uri="{FF2B5EF4-FFF2-40B4-BE49-F238E27FC236}">
                <a16:creationId xmlns:a16="http://schemas.microsoft.com/office/drawing/2014/main" id="{D078D6AE-C002-E167-F97C-5C3E3E565A6B}"/>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B5192C1D-A05F-7E2B-363C-AA477EFA1193}"/>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4CEA08E5-8C2E-2A36-F9A6-8FC9A288550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A1088FB2-0427-1324-D62F-09BF54C46BF5}"/>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14E6FA9B-37E4-2B0A-3105-823B3AAB2EAC}"/>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53DF4BD0-B8E8-82AC-AF62-17A9EFA48C3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5891C5CF-72EA-2994-E7C0-4F591C753E3B}"/>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F6BDD454-EBDE-AB0F-5538-09495D67DE4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4F108D2C-D375-B89C-6EBD-3573F18A591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070D0146-5023-901B-22F7-ABCB704DC11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E42E4C17-D58D-C278-B6C0-87A8F44030A8}"/>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F1740B39-0E62-DA34-7297-B63B2C44C770}"/>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2734DEEA-C277-7AD0-7A5F-29A9C7F56C5B}"/>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23927488-4D53-3880-37DF-D01AE6869D16}"/>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0E878817-F9DB-06E2-25DE-C1A12E3CACAC}"/>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12947A08-53B8-6044-F687-BC5D6E6F21C8}"/>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443A6370-C622-123C-1229-CD9719B73403}"/>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75DDAA0B-CBAE-329C-1A95-77B71D65089F}"/>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C5ECC56C-E915-3409-03A3-3F19E597BAC2}"/>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2E03C498-DD6D-453C-01B8-AF6F8800DDDE}"/>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077D590C-938D-2CDD-3449-BEEBC2A00C30}"/>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3A09C4DA-92C3-219F-DD29-FE6A0A4633B1}"/>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0847A92D-A4C5-F507-0927-F6D310B5CFEF}"/>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F112E8BA-C7ED-D2BC-811D-3510D6F7761A}"/>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BA5AA59D-11D8-D6C1-7848-759006890EB7}"/>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8918C938-D8B7-E818-C225-8D40382D545E}"/>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90CDE8E9-BAA6-7A3D-2E5D-9CE3E38F61F6}"/>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D2B9E7D6-6971-C7D4-1119-45C3EC6B3793}"/>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8" name="Rounded Rectangle 67">
            <a:extLst>
              <a:ext uri="{FF2B5EF4-FFF2-40B4-BE49-F238E27FC236}">
                <a16:creationId xmlns:a16="http://schemas.microsoft.com/office/drawing/2014/main" id="{FF3D128D-461C-6E1B-189C-D8338C26DA68}"/>
              </a:ext>
            </a:extLst>
          </p:cNvPr>
          <p:cNvSpPr/>
          <p:nvPr/>
        </p:nvSpPr>
        <p:spPr>
          <a:xfrm>
            <a:off x="1569721" y="1569958"/>
            <a:ext cx="5343724" cy="856516"/>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ounded Rectangle 24">
            <a:extLst>
              <a:ext uri="{FF2B5EF4-FFF2-40B4-BE49-F238E27FC236}">
                <a16:creationId xmlns:a16="http://schemas.microsoft.com/office/drawing/2014/main" id="{D1D26BA7-25D9-610F-81D9-ADB1E3ABD8EF}"/>
              </a:ext>
            </a:extLst>
          </p:cNvPr>
          <p:cNvSpPr/>
          <p:nvPr/>
        </p:nvSpPr>
        <p:spPr>
          <a:xfrm>
            <a:off x="1569721" y="3007147"/>
            <a:ext cx="5420016" cy="3531536"/>
          </a:xfrm>
          <a:prstGeom prst="roundRect">
            <a:avLst>
              <a:gd name="adj" fmla="val 991"/>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ext Placeholder 7">
            <a:extLst>
              <a:ext uri="{FF2B5EF4-FFF2-40B4-BE49-F238E27FC236}">
                <a16:creationId xmlns:a16="http://schemas.microsoft.com/office/drawing/2014/main" id="{5537B5F8-DA0D-A9B4-B3B5-6BB2428688DF}"/>
              </a:ext>
            </a:extLst>
          </p:cNvPr>
          <p:cNvSpPr txBox="1">
            <a:spLocks/>
          </p:cNvSpPr>
          <p:nvPr/>
        </p:nvSpPr>
        <p:spPr>
          <a:xfrm>
            <a:off x="1717532" y="1826259"/>
            <a:ext cx="5195911" cy="40640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You can use the tools provided for this Module helping you to budget and to track your financial habits.  </a:t>
            </a:r>
            <a:endParaRPr lang="en-US" dirty="0">
              <a:highlight>
                <a:srgbClr val="FF0000"/>
              </a:highlight>
            </a:endParaRPr>
          </a:p>
          <a:p>
            <a:pPr marL="0" indent="0">
              <a:buNone/>
            </a:pPr>
            <a:endParaRPr lang="en-US" dirty="0"/>
          </a:p>
        </p:txBody>
      </p:sp>
      <p:sp>
        <p:nvSpPr>
          <p:cNvPr id="57" name="Text Placeholder 7">
            <a:extLst>
              <a:ext uri="{FF2B5EF4-FFF2-40B4-BE49-F238E27FC236}">
                <a16:creationId xmlns:a16="http://schemas.microsoft.com/office/drawing/2014/main" id="{B7A14475-CCFE-15EB-5009-518D76D3583B}"/>
              </a:ext>
            </a:extLst>
          </p:cNvPr>
          <p:cNvSpPr txBox="1">
            <a:spLocks/>
          </p:cNvSpPr>
          <p:nvPr/>
        </p:nvSpPr>
        <p:spPr>
          <a:xfrm>
            <a:off x="1668177" y="3382086"/>
            <a:ext cx="5245268"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b="1" dirty="0"/>
              <a:t>Podcasts </a:t>
            </a:r>
            <a:endParaRPr lang="en-US" dirty="0"/>
          </a:p>
          <a:p>
            <a:r>
              <a:rPr lang="en-US" dirty="0"/>
              <a:t>Financial Times – </a:t>
            </a:r>
            <a:r>
              <a:rPr lang="en-US" i="1" dirty="0"/>
              <a:t>Money Clinic with Claer Barrett</a:t>
            </a:r>
            <a:r>
              <a:rPr lang="en-US" dirty="0"/>
              <a:t> (real-life money dilemmas + practical steps): </a:t>
            </a:r>
            <a:r>
              <a:rPr lang="en-US" dirty="0">
                <a:hlinkClick r:id="rId2"/>
              </a:rPr>
              <a:t>https://www.ft.com/money-clinic-with-claer-barrett</a:t>
            </a:r>
            <a:r>
              <a:rPr lang="en-US" dirty="0"/>
              <a:t> </a:t>
            </a:r>
          </a:p>
          <a:p>
            <a:r>
              <a:rPr lang="en-US" dirty="0"/>
              <a:t>HerMoney – </a:t>
            </a:r>
            <a:r>
              <a:rPr lang="en-US" i="1" dirty="0"/>
              <a:t>HerMoney with Jean Chatzky</a:t>
            </a:r>
            <a:r>
              <a:rPr lang="en-US" dirty="0"/>
              <a:t> (financial guidance designed for women): </a:t>
            </a:r>
            <a:r>
              <a:rPr lang="en-US" dirty="0">
                <a:hlinkClick r:id="rId3"/>
              </a:rPr>
              <a:t>https://open.spotify.com/show/4YAPCekRk9MiABPqmsFOn6</a:t>
            </a:r>
            <a:r>
              <a:rPr lang="en-US" dirty="0"/>
              <a:t> </a:t>
            </a:r>
          </a:p>
          <a:p>
            <a:r>
              <a:rPr lang="en-US" dirty="0" err="1"/>
              <a:t>MoneySavingExpert</a:t>
            </a:r>
            <a:r>
              <a:rPr lang="en-US" dirty="0"/>
              <a:t> – </a:t>
            </a:r>
            <a:r>
              <a:rPr lang="en-US" i="1" dirty="0"/>
              <a:t>The Martin Lewis Podcast</a:t>
            </a:r>
            <a:r>
              <a:rPr lang="en-US" dirty="0"/>
              <a:t> (cost-of-living, household money choices, Q&amp;A): </a:t>
            </a:r>
            <a:r>
              <a:rPr lang="en-US" dirty="0">
                <a:hlinkClick r:id="rId4"/>
              </a:rPr>
              <a:t>https://www.moneysavingexpert.com/site/listen-to--the-martin-lewis-podcast-/</a:t>
            </a:r>
            <a:r>
              <a:rPr lang="en-US" dirty="0"/>
              <a:t> </a:t>
            </a:r>
          </a:p>
          <a:p>
            <a:pPr marL="0" indent="0">
              <a:buNone/>
            </a:pPr>
            <a:endParaRPr lang="en-US" b="1" dirty="0"/>
          </a:p>
          <a:p>
            <a:pPr marL="0" indent="0">
              <a:buNone/>
            </a:pPr>
            <a:r>
              <a:rPr lang="en-US" b="1" dirty="0"/>
              <a:t>Videos </a:t>
            </a:r>
            <a:endParaRPr lang="en-US" dirty="0"/>
          </a:p>
          <a:p>
            <a:r>
              <a:rPr lang="en-US" dirty="0"/>
              <a:t>The Financial Diet – </a:t>
            </a:r>
            <a:r>
              <a:rPr lang="en-US" i="1" dirty="0"/>
              <a:t>How To Budget When Money Stresses You Out</a:t>
            </a:r>
            <a:r>
              <a:rPr lang="en-US" dirty="0"/>
              <a:t> (15-minute format): </a:t>
            </a:r>
            <a:r>
              <a:rPr lang="en-US" dirty="0">
                <a:hlinkClick r:id="rId5"/>
              </a:rPr>
              <a:t>https://www.youtube.com/watch?v=Hbnn52Bch_c</a:t>
            </a:r>
            <a:r>
              <a:rPr lang="en-US" dirty="0"/>
              <a:t> </a:t>
            </a:r>
          </a:p>
          <a:p>
            <a:r>
              <a:rPr lang="en-US" dirty="0"/>
              <a:t>The Financial Diet – </a:t>
            </a:r>
            <a:r>
              <a:rPr lang="en-US" i="1" dirty="0"/>
              <a:t>How To Budget Against Lifestyle Inflation</a:t>
            </a:r>
            <a:r>
              <a:rPr lang="en-US" dirty="0"/>
              <a:t>: </a:t>
            </a:r>
            <a:r>
              <a:rPr lang="en-US" dirty="0">
                <a:hlinkClick r:id="rId6"/>
              </a:rPr>
              <a:t>https://www.youtube.com/watch?v=EHDJ_Wx2ZCE</a:t>
            </a:r>
            <a:r>
              <a:rPr lang="en-US" dirty="0"/>
              <a:t> </a:t>
            </a:r>
          </a:p>
          <a:p>
            <a:endParaRPr lang="en-US" b="1" dirty="0"/>
          </a:p>
          <a:p>
            <a:pPr marL="0" indent="0">
              <a:buNone/>
            </a:pPr>
            <a:r>
              <a:rPr lang="en-US" b="1" dirty="0"/>
              <a:t>Websites &amp; guides </a:t>
            </a:r>
            <a:endParaRPr lang="en-US" dirty="0"/>
          </a:p>
          <a:p>
            <a:r>
              <a:rPr lang="en-US" dirty="0" err="1"/>
              <a:t>MoneySavingExpert</a:t>
            </a:r>
            <a:r>
              <a:rPr lang="en-US" dirty="0"/>
              <a:t> – </a:t>
            </a:r>
            <a:r>
              <a:rPr lang="en-US" i="1" dirty="0"/>
              <a:t>Budget Planner</a:t>
            </a:r>
            <a:r>
              <a:rPr lang="en-US" dirty="0"/>
              <a:t> (downloadable planner + guidance): </a:t>
            </a:r>
            <a:r>
              <a:rPr lang="en-US" dirty="0">
                <a:hlinkClick r:id="rId7"/>
              </a:rPr>
              <a:t>https://www.moneysavingexpert.com/banking/budget-planning/</a:t>
            </a:r>
            <a:r>
              <a:rPr lang="en-US" dirty="0"/>
              <a:t> </a:t>
            </a:r>
          </a:p>
          <a:p>
            <a:r>
              <a:rPr lang="en-US" dirty="0"/>
              <a:t>HerMoney – </a:t>
            </a:r>
            <a:r>
              <a:rPr lang="en-US" i="1" dirty="0"/>
              <a:t>The Best Budgeting Tips for Your 40s and 50s</a:t>
            </a:r>
            <a:r>
              <a:rPr lang="en-US" dirty="0"/>
              <a:t> (explicitly mid-life oriented): </a:t>
            </a:r>
            <a:r>
              <a:rPr lang="en-US" dirty="0">
                <a:hlinkClick r:id="rId8"/>
              </a:rPr>
              <a:t>https://hermoney.com/earn/budgeting-tips-for-your-40s-and-50s/</a:t>
            </a:r>
            <a:r>
              <a:rPr lang="en-US" dirty="0"/>
              <a:t> </a:t>
            </a:r>
          </a:p>
        </p:txBody>
      </p:sp>
      <p:grpSp>
        <p:nvGrpSpPr>
          <p:cNvPr id="58" name="Group 115">
            <a:extLst>
              <a:ext uri="{FF2B5EF4-FFF2-40B4-BE49-F238E27FC236}">
                <a16:creationId xmlns:a16="http://schemas.microsoft.com/office/drawing/2014/main" id="{A9173AF4-5324-D902-5330-CD116260D030}"/>
              </a:ext>
            </a:extLst>
          </p:cNvPr>
          <p:cNvGrpSpPr/>
          <p:nvPr/>
        </p:nvGrpSpPr>
        <p:grpSpPr>
          <a:xfrm>
            <a:off x="1668176" y="1350076"/>
            <a:ext cx="2613752" cy="406400"/>
            <a:chOff x="1997756" y="3611831"/>
            <a:chExt cx="2613752" cy="406400"/>
          </a:xfrm>
        </p:grpSpPr>
        <p:grpSp>
          <p:nvGrpSpPr>
            <p:cNvPr id="59" name="Group 116">
              <a:extLst>
                <a:ext uri="{FF2B5EF4-FFF2-40B4-BE49-F238E27FC236}">
                  <a16:creationId xmlns:a16="http://schemas.microsoft.com/office/drawing/2014/main" id="{422E3DC5-661E-5DC4-31F1-98A2595CE0AD}"/>
                </a:ext>
              </a:extLst>
            </p:cNvPr>
            <p:cNvGrpSpPr/>
            <p:nvPr/>
          </p:nvGrpSpPr>
          <p:grpSpPr>
            <a:xfrm>
              <a:off x="1997756" y="3611831"/>
              <a:ext cx="2613752" cy="406400"/>
              <a:chOff x="1590175" y="6032510"/>
              <a:chExt cx="2613752" cy="406400"/>
            </a:xfrm>
          </p:grpSpPr>
          <p:sp>
            <p:nvSpPr>
              <p:cNvPr id="67" name="Rectangle 124">
                <a:extLst>
                  <a:ext uri="{FF2B5EF4-FFF2-40B4-BE49-F238E27FC236}">
                    <a16:creationId xmlns:a16="http://schemas.microsoft.com/office/drawing/2014/main" id="{B658A04D-B6B3-00DD-8ED4-159AEB23CBB6}"/>
                  </a:ext>
                </a:extLst>
              </p:cNvPr>
              <p:cNvSpPr/>
              <p:nvPr/>
            </p:nvSpPr>
            <p:spPr>
              <a:xfrm>
                <a:off x="1941158" y="6087928"/>
                <a:ext cx="1585910"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125">
                <a:extLst>
                  <a:ext uri="{FF2B5EF4-FFF2-40B4-BE49-F238E27FC236}">
                    <a16:creationId xmlns:a16="http://schemas.microsoft.com/office/drawing/2014/main" id="{1E64A95B-DC69-7331-74EB-1603F218303A}"/>
                  </a:ext>
                </a:extLst>
              </p:cNvPr>
              <p:cNvSpPr/>
              <p:nvPr/>
            </p:nvSpPr>
            <p:spPr>
              <a:xfrm>
                <a:off x="1941158" y="6101348"/>
                <a:ext cx="158591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 Placeholder 122">
                <a:extLst>
                  <a:ext uri="{FF2B5EF4-FFF2-40B4-BE49-F238E27FC236}">
                    <a16:creationId xmlns:a16="http://schemas.microsoft.com/office/drawing/2014/main" id="{0A1003CD-7730-608F-E3F6-EEB50CD52DC4}"/>
                  </a:ext>
                </a:extLst>
              </p:cNvPr>
              <p:cNvSpPr txBox="1">
                <a:spLocks/>
              </p:cNvSpPr>
              <p:nvPr/>
            </p:nvSpPr>
            <p:spPr>
              <a:xfrm>
                <a:off x="1996113" y="6119253"/>
                <a:ext cx="2207814" cy="23762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err="1">
                    <a:solidFill>
                      <a:schemeClr val="bg1"/>
                    </a:solidFill>
                  </a:rPr>
                  <a:t>FEMPower</a:t>
                </a:r>
                <a:r>
                  <a:rPr lang="en-US" sz="1400" b="1" dirty="0">
                    <a:solidFill>
                      <a:schemeClr val="bg1"/>
                    </a:solidFill>
                  </a:rPr>
                  <a:t> Tools</a:t>
                </a:r>
              </a:p>
            </p:txBody>
          </p:sp>
          <p:sp>
            <p:nvSpPr>
              <p:cNvPr id="70" name="Oval 127">
                <a:extLst>
                  <a:ext uri="{FF2B5EF4-FFF2-40B4-BE49-F238E27FC236}">
                    <a16:creationId xmlns:a16="http://schemas.microsoft.com/office/drawing/2014/main" id="{8AF1BA84-A8B4-15BC-90FE-82580169FC31}"/>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eform 128">
                <a:extLst>
                  <a:ext uri="{FF2B5EF4-FFF2-40B4-BE49-F238E27FC236}">
                    <a16:creationId xmlns:a16="http://schemas.microsoft.com/office/drawing/2014/main" id="{C292F756-1C2B-C657-7C8D-DD4095579285}"/>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60" name="Group 117">
              <a:extLst>
                <a:ext uri="{FF2B5EF4-FFF2-40B4-BE49-F238E27FC236}">
                  <a16:creationId xmlns:a16="http://schemas.microsoft.com/office/drawing/2014/main" id="{B969F101-EA6E-0286-4D83-38F824C57480}"/>
                </a:ext>
              </a:extLst>
            </p:cNvPr>
            <p:cNvGrpSpPr/>
            <p:nvPr/>
          </p:nvGrpSpPr>
          <p:grpSpPr>
            <a:xfrm>
              <a:off x="2082840" y="3699396"/>
              <a:ext cx="249276" cy="237604"/>
              <a:chOff x="8687174" y="1568164"/>
              <a:chExt cx="1195477" cy="1139501"/>
            </a:xfrm>
            <a:solidFill>
              <a:schemeClr val="bg1"/>
            </a:solidFill>
          </p:grpSpPr>
          <p:grpSp>
            <p:nvGrpSpPr>
              <p:cNvPr id="61" name="Graphic 37">
                <a:extLst>
                  <a:ext uri="{FF2B5EF4-FFF2-40B4-BE49-F238E27FC236}">
                    <a16:creationId xmlns:a16="http://schemas.microsoft.com/office/drawing/2014/main" id="{FA4408AB-D8C6-C96C-AF05-9621038AF282}"/>
                  </a:ext>
                </a:extLst>
              </p:cNvPr>
              <p:cNvGrpSpPr/>
              <p:nvPr/>
            </p:nvGrpSpPr>
            <p:grpSpPr>
              <a:xfrm>
                <a:off x="9122006" y="1798742"/>
                <a:ext cx="652378" cy="709850"/>
                <a:chOff x="4172018" y="1336363"/>
                <a:chExt cx="742283" cy="807675"/>
              </a:xfrm>
              <a:grpFill/>
            </p:grpSpPr>
            <p:sp>
              <p:nvSpPr>
                <p:cNvPr id="63" name="Freeform 120">
                  <a:extLst>
                    <a:ext uri="{FF2B5EF4-FFF2-40B4-BE49-F238E27FC236}">
                      <a16:creationId xmlns:a16="http://schemas.microsoft.com/office/drawing/2014/main" id="{2134FBB6-6A3F-1007-DE3C-F2C49E2219B4}"/>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64" name="Freeform 121">
                  <a:extLst>
                    <a:ext uri="{FF2B5EF4-FFF2-40B4-BE49-F238E27FC236}">
                      <a16:creationId xmlns:a16="http://schemas.microsoft.com/office/drawing/2014/main" id="{AEC97075-59EC-8692-922D-8C210D103ED5}"/>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65" name="Freeform 122">
                  <a:extLst>
                    <a:ext uri="{FF2B5EF4-FFF2-40B4-BE49-F238E27FC236}">
                      <a16:creationId xmlns:a16="http://schemas.microsoft.com/office/drawing/2014/main" id="{4CF0194D-21F4-217B-DB3E-4D0114890E1B}"/>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66" name="Freeform 123">
                  <a:extLst>
                    <a:ext uri="{FF2B5EF4-FFF2-40B4-BE49-F238E27FC236}">
                      <a16:creationId xmlns:a16="http://schemas.microsoft.com/office/drawing/2014/main" id="{5D335C5E-4230-E195-2F70-60F3FD40472E}"/>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62" name="Oval Callout 119">
                <a:extLst>
                  <a:ext uri="{FF2B5EF4-FFF2-40B4-BE49-F238E27FC236}">
                    <a16:creationId xmlns:a16="http://schemas.microsoft.com/office/drawing/2014/main" id="{FDD2D43C-61C3-79F5-AFF8-DCCFAC6134B8}"/>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72" name="Group 129">
            <a:extLst>
              <a:ext uri="{FF2B5EF4-FFF2-40B4-BE49-F238E27FC236}">
                <a16:creationId xmlns:a16="http://schemas.microsoft.com/office/drawing/2014/main" id="{38C9DB72-EC9E-607B-539E-D4CEB69E9342}"/>
              </a:ext>
            </a:extLst>
          </p:cNvPr>
          <p:cNvGrpSpPr/>
          <p:nvPr/>
        </p:nvGrpSpPr>
        <p:grpSpPr>
          <a:xfrm>
            <a:off x="1668176" y="2803946"/>
            <a:ext cx="3256249" cy="406400"/>
            <a:chOff x="1972947" y="5649738"/>
            <a:chExt cx="3256249" cy="406400"/>
          </a:xfrm>
        </p:grpSpPr>
        <p:sp>
          <p:nvSpPr>
            <p:cNvPr id="73" name="Rectangle 130">
              <a:extLst>
                <a:ext uri="{FF2B5EF4-FFF2-40B4-BE49-F238E27FC236}">
                  <a16:creationId xmlns:a16="http://schemas.microsoft.com/office/drawing/2014/main" id="{572C36B9-1AA6-18E8-A44C-E1B358C22B8E}"/>
                </a:ext>
              </a:extLst>
            </p:cNvPr>
            <p:cNvSpPr/>
            <p:nvPr/>
          </p:nvSpPr>
          <p:spPr>
            <a:xfrm>
              <a:off x="2323929" y="5705156"/>
              <a:ext cx="243492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131">
              <a:extLst>
                <a:ext uri="{FF2B5EF4-FFF2-40B4-BE49-F238E27FC236}">
                  <a16:creationId xmlns:a16="http://schemas.microsoft.com/office/drawing/2014/main" id="{CFF402CC-E1F3-21C1-6279-B652DDDE1415}"/>
                </a:ext>
              </a:extLst>
            </p:cNvPr>
            <p:cNvSpPr/>
            <p:nvPr/>
          </p:nvSpPr>
          <p:spPr>
            <a:xfrm>
              <a:off x="2293719" y="5702261"/>
              <a:ext cx="2465132"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Text Placeholder 122">
              <a:extLst>
                <a:ext uri="{FF2B5EF4-FFF2-40B4-BE49-F238E27FC236}">
                  <a16:creationId xmlns:a16="http://schemas.microsoft.com/office/drawing/2014/main" id="{745605D4-6C7C-C034-B5CE-D11DE1DDA9FC}"/>
                </a:ext>
              </a:extLst>
            </p:cNvPr>
            <p:cNvSpPr txBox="1">
              <a:spLocks/>
            </p:cNvSpPr>
            <p:nvPr/>
          </p:nvSpPr>
          <p:spPr>
            <a:xfrm>
              <a:off x="2378885" y="5713467"/>
              <a:ext cx="2850311" cy="28632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Resources &amp; Further Reading</a:t>
              </a:r>
            </a:p>
          </p:txBody>
        </p:sp>
        <p:sp>
          <p:nvSpPr>
            <p:cNvPr id="76" name="Oval 133">
              <a:extLst>
                <a:ext uri="{FF2B5EF4-FFF2-40B4-BE49-F238E27FC236}">
                  <a16:creationId xmlns:a16="http://schemas.microsoft.com/office/drawing/2014/main" id="{D1222FD8-DAB0-82E8-5824-2AF1F8F6937B}"/>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7" name="Graphic 37">
              <a:extLst>
                <a:ext uri="{FF2B5EF4-FFF2-40B4-BE49-F238E27FC236}">
                  <a16:creationId xmlns:a16="http://schemas.microsoft.com/office/drawing/2014/main" id="{2F352413-B580-1B95-36ED-B35CC597D9ED}"/>
                </a:ext>
              </a:extLst>
            </p:cNvPr>
            <p:cNvGrpSpPr/>
            <p:nvPr/>
          </p:nvGrpSpPr>
          <p:grpSpPr>
            <a:xfrm>
              <a:off x="2064622" y="5732952"/>
              <a:ext cx="229999" cy="229698"/>
              <a:chOff x="5737725" y="2862443"/>
              <a:chExt cx="1034323" cy="1032970"/>
            </a:xfrm>
            <a:solidFill>
              <a:schemeClr val="bg1"/>
            </a:solidFill>
          </p:grpSpPr>
          <p:sp>
            <p:nvSpPr>
              <p:cNvPr id="78" name="Freeform 135">
                <a:extLst>
                  <a:ext uri="{FF2B5EF4-FFF2-40B4-BE49-F238E27FC236}">
                    <a16:creationId xmlns:a16="http://schemas.microsoft.com/office/drawing/2014/main" id="{86060021-47DD-AC66-0AD9-3167150DAC81}"/>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79" name="Freeform 136">
                <a:extLst>
                  <a:ext uri="{FF2B5EF4-FFF2-40B4-BE49-F238E27FC236}">
                    <a16:creationId xmlns:a16="http://schemas.microsoft.com/office/drawing/2014/main" id="{A76D5F74-3E7A-AA38-EF64-A2F9E653AAC7}"/>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80" name="Freeform 137">
                <a:extLst>
                  <a:ext uri="{FF2B5EF4-FFF2-40B4-BE49-F238E27FC236}">
                    <a16:creationId xmlns:a16="http://schemas.microsoft.com/office/drawing/2014/main" id="{3BA3BA36-36F6-D1BD-1A48-0FAABC71C803}"/>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81" name="Freeform 138">
                <a:extLst>
                  <a:ext uri="{FF2B5EF4-FFF2-40B4-BE49-F238E27FC236}">
                    <a16:creationId xmlns:a16="http://schemas.microsoft.com/office/drawing/2014/main" id="{F5621ADF-0144-DE28-910B-B8D6F3E4827D}"/>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82" name="Freeform 139">
                <a:extLst>
                  <a:ext uri="{FF2B5EF4-FFF2-40B4-BE49-F238E27FC236}">
                    <a16:creationId xmlns:a16="http://schemas.microsoft.com/office/drawing/2014/main" id="{B6A86756-356B-631C-5B69-3E5BF1D2DDBF}"/>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8050732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36255-C92C-891F-42E9-FC7E49D6451B}"/>
            </a:ext>
          </a:extLst>
        </p:cNvPr>
        <p:cNvGrpSpPr/>
        <p:nvPr/>
      </p:nvGrpSpPr>
      <p:grpSpPr>
        <a:xfrm>
          <a:off x="0" y="0"/>
          <a:ext cx="0" cy="0"/>
          <a:chOff x="0" y="0"/>
          <a:chExt cx="0" cy="0"/>
        </a:xfrm>
      </p:grpSpPr>
      <p:sp>
        <p:nvSpPr>
          <p:cNvPr id="26" name="Text Placeholder 25">
            <a:extLst>
              <a:ext uri="{FF2B5EF4-FFF2-40B4-BE49-F238E27FC236}">
                <a16:creationId xmlns:a16="http://schemas.microsoft.com/office/drawing/2014/main" id="{1BA36F0E-4DC0-3A67-CA2A-9F8D42605E0E}"/>
              </a:ext>
            </a:extLst>
          </p:cNvPr>
          <p:cNvSpPr>
            <a:spLocks noGrp="1"/>
          </p:cNvSpPr>
          <p:nvPr>
            <p:ph type="body" sz="quarter" idx="60"/>
          </p:nvPr>
        </p:nvSpPr>
        <p:spPr/>
        <p:txBody>
          <a:bodyPr/>
          <a:lstStyle/>
          <a:p>
            <a:r>
              <a:rPr lang="en-US" dirty="0"/>
              <a:t>04</a:t>
            </a:r>
          </a:p>
        </p:txBody>
      </p:sp>
      <p:sp>
        <p:nvSpPr>
          <p:cNvPr id="27" name="Rectangle 26">
            <a:extLst>
              <a:ext uri="{FF2B5EF4-FFF2-40B4-BE49-F238E27FC236}">
                <a16:creationId xmlns:a16="http://schemas.microsoft.com/office/drawing/2014/main" id="{C9321519-6980-CB5F-6EEF-F2BC7FBC9F30}"/>
              </a:ext>
            </a:extLst>
          </p:cNvPr>
          <p:cNvSpPr/>
          <p:nvPr/>
        </p:nvSpPr>
        <p:spPr>
          <a:xfrm>
            <a:off x="2777891" y="4205555"/>
            <a:ext cx="3025691"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8" name="TextBox 27">
            <a:extLst>
              <a:ext uri="{FF2B5EF4-FFF2-40B4-BE49-F238E27FC236}">
                <a16:creationId xmlns:a16="http://schemas.microsoft.com/office/drawing/2014/main" id="{A970A281-E5CD-5565-FC5F-64B85DEAEA2E}"/>
              </a:ext>
            </a:extLst>
          </p:cNvPr>
          <p:cNvSpPr txBox="1"/>
          <p:nvPr/>
        </p:nvSpPr>
        <p:spPr>
          <a:xfrm>
            <a:off x="2909998" y="4185238"/>
            <a:ext cx="270753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WOMEN IN</a:t>
            </a:r>
          </a:p>
        </p:txBody>
      </p:sp>
      <p:sp>
        <p:nvSpPr>
          <p:cNvPr id="29" name="Rectangle 28">
            <a:extLst>
              <a:ext uri="{FF2B5EF4-FFF2-40B4-BE49-F238E27FC236}">
                <a16:creationId xmlns:a16="http://schemas.microsoft.com/office/drawing/2014/main" id="{AF854748-37B4-6CFD-6B2D-2D0807256AAE}"/>
              </a:ext>
            </a:extLst>
          </p:cNvPr>
          <p:cNvSpPr/>
          <p:nvPr/>
        </p:nvSpPr>
        <p:spPr>
          <a:xfrm>
            <a:off x="2777891" y="4882645"/>
            <a:ext cx="3296338"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30" name="TextBox 29">
            <a:extLst>
              <a:ext uri="{FF2B5EF4-FFF2-40B4-BE49-F238E27FC236}">
                <a16:creationId xmlns:a16="http://schemas.microsoft.com/office/drawing/2014/main" id="{8B5D9E30-49B7-8A67-B440-6DE7DCDCE2D4}"/>
              </a:ext>
            </a:extLst>
          </p:cNvPr>
          <p:cNvSpPr txBox="1"/>
          <p:nvPr/>
        </p:nvSpPr>
        <p:spPr>
          <a:xfrm>
            <a:off x="2909998" y="4862328"/>
            <a:ext cx="3277692"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LATE CAREER </a:t>
            </a:r>
          </a:p>
        </p:txBody>
      </p:sp>
      <p:sp>
        <p:nvSpPr>
          <p:cNvPr id="2" name="Rectangle 1">
            <a:extLst>
              <a:ext uri="{FF2B5EF4-FFF2-40B4-BE49-F238E27FC236}">
                <a16:creationId xmlns:a16="http://schemas.microsoft.com/office/drawing/2014/main" id="{2B95368A-6C73-5B4B-7704-3FB3FA2A9487}"/>
              </a:ext>
            </a:extLst>
          </p:cNvPr>
          <p:cNvSpPr/>
          <p:nvPr/>
        </p:nvSpPr>
        <p:spPr>
          <a:xfrm>
            <a:off x="2777890" y="3519786"/>
            <a:ext cx="3965357"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4" name="TextBox 3">
            <a:extLst>
              <a:ext uri="{FF2B5EF4-FFF2-40B4-BE49-F238E27FC236}">
                <a16:creationId xmlns:a16="http://schemas.microsoft.com/office/drawing/2014/main" id="{036464F2-E24D-A837-F65E-8642CB4123F5}"/>
              </a:ext>
            </a:extLst>
          </p:cNvPr>
          <p:cNvSpPr txBox="1"/>
          <p:nvPr/>
        </p:nvSpPr>
        <p:spPr>
          <a:xfrm>
            <a:off x="2909998" y="3528748"/>
            <a:ext cx="3932230"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BUDGETING FOR</a:t>
            </a:r>
          </a:p>
        </p:txBody>
      </p:sp>
    </p:spTree>
    <p:extLst>
      <p:ext uri="{BB962C8B-B14F-4D97-AF65-F5344CB8AC3E}">
        <p14:creationId xmlns:p14="http://schemas.microsoft.com/office/powerpoint/2010/main" val="13992756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31BF5-25FE-E1D5-CA1C-D0DE86928A5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D394904-0D30-B256-30BE-D21AFA929D2C}"/>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5E07FCE2-13EB-E3A0-35E7-70F7CED20209}"/>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2972928-2454-CF6F-0EC3-32A9573B720D}"/>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2000BA94-2871-DDE3-CC21-BCAF16FEA177}"/>
              </a:ext>
            </a:extLst>
          </p:cNvPr>
          <p:cNvSpPr>
            <a:spLocks noGrp="1"/>
          </p:cNvSpPr>
          <p:nvPr>
            <p:ph type="body" sz="quarter" idx="64"/>
          </p:nvPr>
        </p:nvSpPr>
        <p:spPr/>
        <p:txBody>
          <a:bodyPr/>
          <a:lstStyle/>
          <a:p>
            <a:pPr marL="0" indent="0">
              <a:buNone/>
            </a:pPr>
            <a:r>
              <a:rPr lang="en-US" dirty="0"/>
              <a:t>Late career and retirement can bring more financial predictability, but also new challenges. Many women move from a working income to a fixed income, such as a pension, benefits, or a combination of payments. Even when income becomes more stable, everyday budgeting remains important because costs can change, unexpected expenses can appear, and financial decisions may feel more sensitive when there is less flexibility to “earn more” quickly.</a:t>
            </a:r>
          </a:p>
          <a:p>
            <a:pPr marL="0" indent="0">
              <a:buNone/>
            </a:pPr>
            <a:endParaRPr lang="en-US" dirty="0"/>
          </a:p>
          <a:p>
            <a:pPr marL="0" indent="0">
              <a:buNone/>
            </a:pPr>
            <a:r>
              <a:rPr lang="en-US" dirty="0"/>
              <a:t>This life stage often includes costs that require careful planning, such as health-related expenses, home maintenance, mobility needs, and support for family members. At the same time, many women want to simplify their finances: fewer accounts, fewer contracts, and fewer decisions to manage each month. A good late-career budget focuses on clarity and calm: covering essentials, planning for irregular costs, and protecting a small safety margin.</a:t>
            </a:r>
          </a:p>
          <a:p>
            <a:pPr marL="0" indent="0">
              <a:buNone/>
            </a:pPr>
            <a:endParaRPr lang="en-US" dirty="0"/>
          </a:p>
          <a:p>
            <a:pPr marL="0" indent="0">
              <a:buNone/>
            </a:pPr>
            <a:r>
              <a:rPr lang="en-US" dirty="0"/>
              <a:t>Budgeting in late career is not about tracking every small expense. It is about creating a simple system that helps you feel secure. This includes practical steps such as reviewing subscriptions, </a:t>
            </a:r>
            <a:r>
              <a:rPr lang="en-US" dirty="0" err="1"/>
              <a:t>organising</a:t>
            </a:r>
            <a:r>
              <a:rPr lang="en-US" dirty="0"/>
              <a:t> paperwork, setting reminders for important payments, and ensuring that you have a plan for unexpected costs.</a:t>
            </a:r>
          </a:p>
          <a:p>
            <a:pPr marL="0" indent="0">
              <a:buNone/>
            </a:pPr>
            <a:endParaRPr lang="en-US" dirty="0"/>
          </a:p>
          <a:p>
            <a:pPr marL="0" indent="0">
              <a:buNone/>
            </a:pPr>
            <a:r>
              <a:rPr lang="en-US" dirty="0"/>
              <a:t>Finally, this stage of life requires attention to financial safety. Fraud and scams often target older adults. A strong budgeting routine should therefore include basic safety habits: protecting personal information, checking unusual requests, and having a clear rule for how you respond when something feels suspicious.</a:t>
            </a:r>
          </a:p>
          <a:p>
            <a:pPr marL="0" indent="0">
              <a:buNone/>
            </a:pPr>
            <a:endParaRPr lang="en-US" dirty="0"/>
          </a:p>
          <a:p>
            <a:pPr marL="0" indent="0">
              <a:buNone/>
            </a:pPr>
            <a:r>
              <a:rPr lang="en-US" dirty="0"/>
              <a:t>In this section, we will support you in building a realistic fixed-income budget, simplifying your financial life, and strengthening basic financial safety—so that you can maintain independence, confidence, and peace of mind.</a:t>
            </a:r>
          </a:p>
          <a:p>
            <a:pPr marL="0" indent="0">
              <a:buNone/>
            </a:pPr>
            <a:r>
              <a:rPr lang="en-GB" dirty="0"/>
              <a:t> </a:t>
            </a:r>
          </a:p>
          <a:p>
            <a:pPr marL="0" indent="0">
              <a:buNone/>
            </a:pPr>
            <a:endParaRPr lang="en-GB" dirty="0"/>
          </a:p>
          <a:p>
            <a:endParaRPr lang="en-US" dirty="0"/>
          </a:p>
        </p:txBody>
      </p:sp>
      <p:cxnSp>
        <p:nvCxnSpPr>
          <p:cNvPr id="19" name="Straight Connector 18">
            <a:extLst>
              <a:ext uri="{FF2B5EF4-FFF2-40B4-BE49-F238E27FC236}">
                <a16:creationId xmlns:a16="http://schemas.microsoft.com/office/drawing/2014/main" id="{C8B36576-DF1D-796F-EF2C-2D3FEE429B92}"/>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0D3FD9D7-DC51-5A7B-4CCB-31C69CEEE79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08B175B2-DF00-CE02-30A0-63DCD7CC838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C72C2F18-B7DE-1FD4-6936-5FEFEEF3D04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1E4EDBB-269F-8CEA-0ACF-E2D020D8521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AAAD527C-3A36-3C45-54DA-5901A0E76A61}"/>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27F142A1-AE9C-341F-B843-2DC732B79DA6}"/>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4AF6317C-8F85-CD7B-E318-F18FB6F0F0A2}"/>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4D65898A-C696-CB4B-8E5E-F3DD4EEAE4E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1CB7663D-F20D-678B-2867-C63BE92A41F5}"/>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D88DFCB7-E405-7FAF-4170-28FFB80750A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36689512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EACF9-80D8-124A-E152-26B7EA707A5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BA34F55-98AC-11B1-45E2-9CDC930F47FF}"/>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17E19E94-6177-E58E-003D-AB292139C76F}"/>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121AB7C3-1108-D826-F1F7-F42193615323}"/>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36EC76D0-1C8B-368E-3CCA-98751E9D60D8}"/>
              </a:ext>
            </a:extLst>
          </p:cNvPr>
          <p:cNvSpPr>
            <a:spLocks noGrp="1"/>
          </p:cNvSpPr>
          <p:nvPr>
            <p:ph type="body" sz="quarter" idx="64"/>
          </p:nvPr>
        </p:nvSpPr>
        <p:spPr/>
        <p:txBody>
          <a:bodyPr/>
          <a:lstStyle/>
          <a:p>
            <a:pPr marL="0" indent="0">
              <a:buNone/>
            </a:pPr>
            <a:r>
              <a:rPr lang="en-GB" sz="1400" b="1" dirty="0">
                <a:solidFill>
                  <a:srgbClr val="D38CBC"/>
                </a:solidFill>
              </a:rPr>
              <a:t>Learning Objectives</a:t>
            </a:r>
            <a:endParaRPr lang="en-US" dirty="0"/>
          </a:p>
          <a:p>
            <a:endParaRPr lang="en-US" dirty="0"/>
          </a:p>
          <a:p>
            <a:pPr lvl="0"/>
            <a:r>
              <a:rPr lang="en-US" dirty="0"/>
              <a:t>Understand how to budget on a fixed or more predictable income (salary near retirement, pension, benefits).</a:t>
            </a:r>
          </a:p>
          <a:p>
            <a:pPr lvl="0"/>
            <a:r>
              <a:rPr lang="en-US" dirty="0"/>
              <a:t>Identify essential costs and plan for health-related and household-related expenses.</a:t>
            </a:r>
          </a:p>
          <a:p>
            <a:pPr lvl="0"/>
            <a:r>
              <a:rPr lang="en-US" dirty="0" err="1"/>
              <a:t>Recognise</a:t>
            </a:r>
            <a:r>
              <a:rPr lang="en-US" dirty="0"/>
              <a:t> common financial risks in late career (unexpected costs, fraud, and financial pressure).</a:t>
            </a:r>
          </a:p>
          <a:p>
            <a:pPr lvl="0"/>
            <a:r>
              <a:rPr lang="en-US" dirty="0"/>
              <a:t>Use simple tools and routines to simplify finances and stay in control.</a:t>
            </a:r>
            <a:r>
              <a:rPr lang="en-IE" dirty="0"/>
              <a:t>.</a:t>
            </a:r>
          </a:p>
          <a:p>
            <a:pPr marL="0" indent="0">
              <a:buNone/>
            </a:pPr>
            <a:endParaRPr lang="en-IE" b="1" dirty="0"/>
          </a:p>
          <a:p>
            <a:pPr marL="0" indent="0">
              <a:buNone/>
            </a:pPr>
            <a:r>
              <a:rPr lang="en-IE" sz="1400" b="1" dirty="0">
                <a:solidFill>
                  <a:srgbClr val="D38CBC"/>
                </a:solidFill>
              </a:rPr>
              <a:t>Content:</a:t>
            </a:r>
          </a:p>
          <a:p>
            <a:pPr marL="0" indent="0">
              <a:buNone/>
            </a:pPr>
            <a:endParaRPr lang="en-IE" sz="1400" b="1" dirty="0">
              <a:solidFill>
                <a:srgbClr val="D38CBC"/>
              </a:solidFill>
            </a:endParaRPr>
          </a:p>
          <a:p>
            <a:pPr lvl="0"/>
            <a:r>
              <a:rPr lang="en-US" dirty="0"/>
              <a:t>Budgeting on a fixed income: clarity, </a:t>
            </a:r>
            <a:r>
              <a:rPr lang="en-US" dirty="0" err="1"/>
              <a:t>prioritising</a:t>
            </a:r>
            <a:r>
              <a:rPr lang="en-US" dirty="0"/>
              <a:t> essentials, and realistic planning.</a:t>
            </a:r>
          </a:p>
          <a:p>
            <a:pPr lvl="0"/>
            <a:r>
              <a:rPr lang="en-US" dirty="0"/>
              <a:t>Managing health-related costs and irregular expenses without stress.</a:t>
            </a:r>
          </a:p>
          <a:p>
            <a:pPr lvl="0"/>
            <a:r>
              <a:rPr lang="en-US" dirty="0"/>
              <a:t>Simplifying finances: reducing complexity, subscriptions, and paperwork.</a:t>
            </a:r>
          </a:p>
          <a:p>
            <a:pPr lvl="0"/>
            <a:r>
              <a:rPr lang="en-US" dirty="0"/>
              <a:t>Staying safe: basic fraud prevention and protecting personal financial information.</a:t>
            </a:r>
          </a:p>
          <a:p>
            <a:pPr lvl="0"/>
            <a:endParaRPr lang="en-IE" b="1" dirty="0"/>
          </a:p>
          <a:p>
            <a:pPr marL="0" indent="0">
              <a:buNone/>
            </a:pPr>
            <a:r>
              <a:rPr lang="en-IE" sz="1400" b="1" dirty="0">
                <a:solidFill>
                  <a:srgbClr val="D38CBC"/>
                </a:solidFill>
              </a:rPr>
              <a:t>Activities:</a:t>
            </a:r>
          </a:p>
          <a:p>
            <a:pPr marL="0" indent="0">
              <a:buNone/>
            </a:pPr>
            <a:endParaRPr lang="en-IE" sz="1400" b="1" dirty="0">
              <a:solidFill>
                <a:srgbClr val="D38CBC"/>
              </a:solidFill>
            </a:endParaRPr>
          </a:p>
          <a:p>
            <a:pPr lvl="0"/>
            <a:r>
              <a:rPr lang="en-US" dirty="0"/>
              <a:t>Fixed-income budget: build a monthly plan with essential costs and a safety margin.</a:t>
            </a:r>
          </a:p>
          <a:p>
            <a:pPr lvl="0"/>
            <a:r>
              <a:rPr lang="en-US" dirty="0"/>
              <a:t>Simplify your finances: “reduce and </a:t>
            </a:r>
            <a:r>
              <a:rPr lang="en-US" dirty="0" err="1"/>
              <a:t>organise</a:t>
            </a:r>
            <a:r>
              <a:rPr lang="en-US" dirty="0"/>
              <a:t>” checklist (accounts, bills, subscriptions).</a:t>
            </a:r>
          </a:p>
          <a:p>
            <a:pPr lvl="0"/>
            <a:r>
              <a:rPr lang="en-US" dirty="0"/>
              <a:t>Safety check: </a:t>
            </a:r>
            <a:r>
              <a:rPr lang="en-US" dirty="0" err="1"/>
              <a:t>recognise</a:t>
            </a:r>
            <a:r>
              <a:rPr lang="en-US" dirty="0"/>
              <a:t> common fraud messages and create a personal protection rule.</a:t>
            </a:r>
          </a:p>
          <a:p>
            <a:pPr lvl="0"/>
            <a:endParaRPr lang="en-IE" b="1" dirty="0"/>
          </a:p>
          <a:p>
            <a:pPr marL="0" indent="0">
              <a:buNone/>
            </a:pPr>
            <a:r>
              <a:rPr lang="en-IE" sz="1400" b="1" dirty="0">
                <a:solidFill>
                  <a:srgbClr val="D38CBC"/>
                </a:solidFill>
              </a:rPr>
              <a:t>Formative Assessment:</a:t>
            </a:r>
          </a:p>
          <a:p>
            <a:pPr marL="0" indent="0">
              <a:buNone/>
            </a:pPr>
            <a:endParaRPr lang="en-IE" sz="1400" dirty="0">
              <a:solidFill>
                <a:srgbClr val="D38CBC"/>
              </a:solidFill>
            </a:endParaRPr>
          </a:p>
          <a:p>
            <a:pPr lvl="0"/>
            <a:r>
              <a:rPr lang="en-US" dirty="0"/>
              <a:t>Scenario reflection: How would you cover an unexpected expense this month?</a:t>
            </a:r>
          </a:p>
          <a:p>
            <a:pPr lvl="0"/>
            <a:r>
              <a:rPr lang="en-US" dirty="0"/>
              <a:t>Checklist: Do you have a simplified system and a safety plan?</a:t>
            </a:r>
          </a:p>
          <a:p>
            <a:pPr lvl="0"/>
            <a:endParaRPr lang="en-IE" b="1" dirty="0"/>
          </a:p>
          <a:p>
            <a:pPr marL="0" indent="0">
              <a:buNone/>
            </a:pPr>
            <a:r>
              <a:rPr lang="en-IE" sz="1400" b="1" dirty="0">
                <a:solidFill>
                  <a:srgbClr val="D38CBC"/>
                </a:solidFill>
              </a:rPr>
              <a:t>Resources:</a:t>
            </a:r>
          </a:p>
          <a:p>
            <a:pPr marL="0" indent="0">
              <a:buNone/>
            </a:pPr>
            <a:endParaRPr lang="en-IE" sz="1400" b="1" dirty="0">
              <a:solidFill>
                <a:srgbClr val="D38CBC"/>
              </a:solidFill>
            </a:endParaRPr>
          </a:p>
          <a:p>
            <a:pPr lvl="0"/>
            <a:r>
              <a:rPr lang="en-US" dirty="0"/>
              <a:t>Templates for fixed-income budgeting</a:t>
            </a:r>
          </a:p>
          <a:p>
            <a:pPr lvl="0"/>
            <a:r>
              <a:rPr lang="en-US" dirty="0"/>
              <a:t>Consumer protection and fraud prevention resources</a:t>
            </a:r>
          </a:p>
          <a:p>
            <a:pPr lvl="0"/>
            <a:r>
              <a:rPr lang="en-US" dirty="0"/>
              <a:t>Guidance on managing health-related costs and household budgeting</a:t>
            </a:r>
          </a:p>
          <a:p>
            <a:pPr lvl="0"/>
            <a:r>
              <a:rPr lang="en-US" dirty="0"/>
              <a:t>Simple templates for tracking</a:t>
            </a:r>
          </a:p>
          <a:p>
            <a:endParaRPr lang="en-US" dirty="0"/>
          </a:p>
          <a:p>
            <a:endParaRPr lang="en-US" dirty="0"/>
          </a:p>
        </p:txBody>
      </p:sp>
      <p:cxnSp>
        <p:nvCxnSpPr>
          <p:cNvPr id="19" name="Straight Connector 18">
            <a:extLst>
              <a:ext uri="{FF2B5EF4-FFF2-40B4-BE49-F238E27FC236}">
                <a16:creationId xmlns:a16="http://schemas.microsoft.com/office/drawing/2014/main" id="{B52FA7C3-6913-53E7-BA86-7799F79B3DB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BB09DC87-3989-A9DD-C6CF-57A61B715E16}"/>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6DDC8B66-E0E4-830C-660A-84D80946EE56}"/>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D34F0D28-E560-E453-67CC-AE0A2C1B5E77}"/>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A27DB77D-8BCC-DDC7-B4FD-8F8594672BD1}"/>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52DEB10E-CB32-531C-1E83-47E58C8017FC}"/>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8146DFE1-593C-425E-0887-302F30EF3332}"/>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1F6B6CF7-2A83-5852-78B4-FE63EFDBCA56}"/>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039E1FF9-0CB9-4920-5CD5-E33826E3B95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8820CD08-3251-3AB6-3550-543939C0B663}"/>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DDD6B66C-0F16-0954-0BBB-10543E1B743D}"/>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36311805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747E0-82D6-81F0-CC13-291F291A6E3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F777007-22D1-15BD-297C-09C8FDFB4A5E}"/>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A6310E5F-F518-4605-EEE2-8FBB56DC339E}"/>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936692BE-156E-BA87-20A1-A55BC5837DA8}"/>
              </a:ext>
            </a:extLst>
          </p:cNvPr>
          <p:cNvSpPr>
            <a:spLocks noGrp="1"/>
          </p:cNvSpPr>
          <p:nvPr>
            <p:ph type="body" sz="quarter" idx="61"/>
          </p:nvPr>
        </p:nvSpPr>
        <p:spPr/>
        <p:txBody>
          <a:bodyPr/>
          <a:lstStyle/>
          <a:p>
            <a:r>
              <a:rPr lang="en-US" dirty="0"/>
              <a:t>Budgeting on a fixed income</a:t>
            </a:r>
          </a:p>
        </p:txBody>
      </p:sp>
      <p:sp>
        <p:nvSpPr>
          <p:cNvPr id="8" name="Text Placeholder 7">
            <a:extLst>
              <a:ext uri="{FF2B5EF4-FFF2-40B4-BE49-F238E27FC236}">
                <a16:creationId xmlns:a16="http://schemas.microsoft.com/office/drawing/2014/main" id="{A89E7995-907E-BD94-C4D1-895D81B90FD8}"/>
              </a:ext>
            </a:extLst>
          </p:cNvPr>
          <p:cNvSpPr>
            <a:spLocks noGrp="1"/>
          </p:cNvSpPr>
          <p:nvPr>
            <p:ph type="body" sz="quarter" idx="64"/>
          </p:nvPr>
        </p:nvSpPr>
        <p:spPr/>
        <p:txBody>
          <a:bodyPr/>
          <a:lstStyle/>
          <a:p>
            <a:pPr marL="0" indent="0">
              <a:buNone/>
            </a:pPr>
            <a:r>
              <a:rPr lang="en-US" dirty="0"/>
              <a:t>In late career and retirement, income is often more predictable. You may receive a salary near retirement, a pension, benefits, or a combination of payments. Predictable income can make budgeting easier—but it can also feel more sensitive, because there is often less flexibility to increase income quickly if costs rise.</a:t>
            </a:r>
          </a:p>
          <a:p>
            <a:pPr marL="0" indent="0">
              <a:buNone/>
            </a:pPr>
            <a:endParaRPr lang="en-US" dirty="0"/>
          </a:p>
          <a:p>
            <a:pPr marL="0" indent="0">
              <a:buNone/>
            </a:pPr>
            <a:r>
              <a:rPr lang="en-US" dirty="0"/>
              <a:t>A fixed-income budget has one main purpose: </a:t>
            </a:r>
            <a:r>
              <a:rPr lang="en-US" b="1" dirty="0"/>
              <a:t>make sure essentials are covered first and create a small safety margin</a:t>
            </a:r>
            <a:r>
              <a:rPr lang="en-US" dirty="0"/>
              <a:t>.</a:t>
            </a:r>
          </a:p>
          <a:p>
            <a:pPr marL="0" indent="0">
              <a:buNone/>
            </a:pPr>
            <a:endParaRPr lang="en-US" b="1" dirty="0"/>
          </a:p>
          <a:p>
            <a:pPr marL="0" indent="0">
              <a:buNone/>
            </a:pPr>
            <a:r>
              <a:rPr lang="en-US" b="1" dirty="0"/>
              <a:t>Step 1: Start with your net monthly income</a:t>
            </a:r>
            <a:br>
              <a:rPr lang="en-US" dirty="0"/>
            </a:br>
            <a:r>
              <a:rPr lang="en-US" dirty="0"/>
              <a:t>Write down what you actually receive each month after deductions. If income is paid in different parts (for example, pension + benefit), list each part clearly.</a:t>
            </a:r>
          </a:p>
          <a:p>
            <a:pPr marL="0" indent="0">
              <a:buNone/>
            </a:pPr>
            <a:endParaRPr lang="en-US" b="1" dirty="0"/>
          </a:p>
          <a:p>
            <a:pPr marL="0" indent="0">
              <a:buNone/>
            </a:pPr>
            <a:r>
              <a:rPr lang="en-US" b="1" dirty="0"/>
              <a:t>Step 2: Protect your essential costs</a:t>
            </a:r>
            <a:br>
              <a:rPr lang="en-US" dirty="0"/>
            </a:br>
            <a:r>
              <a:rPr lang="en-US" dirty="0"/>
              <a:t>Essentials are the costs that keep daily life stable, such as:</a:t>
            </a:r>
            <a:br>
              <a:rPr lang="en-US" dirty="0"/>
            </a:br>
            <a:endParaRPr lang="en-US" dirty="0"/>
          </a:p>
          <a:p>
            <a:r>
              <a:rPr lang="en-US" dirty="0"/>
              <a:t>housing (rent/mortgage, utilities),</a:t>
            </a:r>
          </a:p>
          <a:p>
            <a:r>
              <a:rPr lang="en-US" dirty="0"/>
              <a:t>basic food and household supplies,</a:t>
            </a:r>
          </a:p>
          <a:p>
            <a:r>
              <a:rPr lang="en-US" dirty="0"/>
              <a:t>health-related needs (medicine, appointments),</a:t>
            </a:r>
          </a:p>
          <a:p>
            <a:r>
              <a:rPr lang="en-US" dirty="0"/>
              <a:t>mobility (transport, car running costs),</a:t>
            </a:r>
          </a:p>
          <a:p>
            <a:r>
              <a:rPr lang="en-US" dirty="0"/>
              <a:t>insurance you truly need,</a:t>
            </a:r>
          </a:p>
          <a:p>
            <a:r>
              <a:rPr lang="en-US" dirty="0"/>
              <a:t>debt repayments (if applicable).</a:t>
            </a:r>
          </a:p>
          <a:p>
            <a:pPr marL="0" indent="0">
              <a:buNone/>
            </a:pPr>
            <a:endParaRPr lang="en-US" dirty="0"/>
          </a:p>
          <a:p>
            <a:pPr marL="0" indent="0">
              <a:buNone/>
            </a:pPr>
            <a:r>
              <a:rPr lang="en-US" dirty="0"/>
              <a:t>If essentials take up a large share of income, budgeting becomes even more important. The goal is to prevent stress by planning in advance, not by reacting at the last moment.</a:t>
            </a:r>
          </a:p>
          <a:p>
            <a:pPr marL="0" indent="0">
              <a:buNone/>
            </a:pPr>
            <a:endParaRPr lang="en-US" b="1" dirty="0"/>
          </a:p>
          <a:p>
            <a:pPr marL="0" indent="0">
              <a:buNone/>
            </a:pPr>
            <a:r>
              <a:rPr lang="en-US" b="1" dirty="0"/>
              <a:t>Step 3: Plan for irregular costs</a:t>
            </a:r>
            <a:br>
              <a:rPr lang="en-US" dirty="0"/>
            </a:br>
            <a:r>
              <a:rPr lang="en-US" dirty="0"/>
              <a:t>Even on a fixed income, irregular costs still happen: repairs, medical bills, replacements (phone, glasses, appliances), gifts, seasonal spending. If these costs are not planned, they can quickly disrupt the month. A simple method is to create one monthly category called </a:t>
            </a:r>
            <a:r>
              <a:rPr lang="en-US" b="1" dirty="0"/>
              <a:t>“Irregular costs”</a:t>
            </a:r>
            <a:r>
              <a:rPr lang="en-US" dirty="0"/>
              <a:t> and add a realistic amount into it.</a:t>
            </a:r>
          </a:p>
          <a:p>
            <a:pPr marL="0" indent="0">
              <a:buNone/>
            </a:pPr>
            <a:endParaRPr lang="en-US" b="1" dirty="0"/>
          </a:p>
          <a:p>
            <a:pPr marL="0" indent="0">
              <a:buNone/>
            </a:pPr>
            <a:r>
              <a:rPr lang="en-US" b="1" dirty="0"/>
              <a:t>Step 4: Build a small safety margin</a:t>
            </a:r>
            <a:br>
              <a:rPr lang="en-US" dirty="0"/>
            </a:br>
            <a:r>
              <a:rPr lang="en-US" dirty="0"/>
              <a:t>A safety margin is money that remains after essentials and planned irregular costs. It protects you from unexpected expenses and reduces anxiety. Even a small amount supports independence.</a:t>
            </a:r>
          </a:p>
          <a:p>
            <a:pPr marL="0" indent="0">
              <a:buNone/>
            </a:pPr>
            <a:endParaRPr lang="en-US" b="1" dirty="0"/>
          </a:p>
          <a:p>
            <a:pPr marL="0" indent="0">
              <a:buNone/>
            </a:pPr>
            <a:r>
              <a:rPr lang="en-US" b="1" dirty="0"/>
              <a:t>Step 5: Keep the system simple</a:t>
            </a:r>
            <a:br>
              <a:rPr lang="en-US" dirty="0"/>
            </a:br>
            <a:r>
              <a:rPr lang="en-US" dirty="0"/>
              <a:t>A late-career budget should be easy to manage. The best budget is the one you can maintain calmly each month.</a:t>
            </a:r>
          </a:p>
          <a:p>
            <a:pPr marL="0" indent="0">
              <a:buNone/>
            </a:pPr>
            <a:endParaRPr lang="en-US" dirty="0"/>
          </a:p>
          <a:p>
            <a:pPr marL="0" indent="0">
              <a:buNone/>
            </a:pPr>
            <a:r>
              <a:rPr lang="en-US" dirty="0"/>
              <a:t>Budgeting on a fixed income is not about restriction. It is about stability, preparedness, and peace of mind.</a:t>
            </a:r>
          </a:p>
        </p:txBody>
      </p:sp>
      <p:cxnSp>
        <p:nvCxnSpPr>
          <p:cNvPr id="19" name="Straight Connector 18">
            <a:extLst>
              <a:ext uri="{FF2B5EF4-FFF2-40B4-BE49-F238E27FC236}">
                <a16:creationId xmlns:a16="http://schemas.microsoft.com/office/drawing/2014/main" id="{7296FD01-6C75-CCF9-F3E2-D942FCCF5340}"/>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80385342-A953-2970-14A9-AD19F43CE6BD}"/>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494C34EC-55D6-10C1-7672-38E7FDF0ECE8}"/>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5CA4EA83-1390-468E-E46C-884520A713A1}"/>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FF14E3A1-965E-8B37-7E4C-94BAB9136E78}"/>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A3AB3218-847E-0522-591F-AB011ACA5F9D}"/>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C4D47E84-2AC8-D531-5A33-9D1925BD3F48}"/>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E1B7F218-BD0C-52B2-6F72-883EA1EFD974}"/>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1E10F8C0-C073-B1B6-AD3F-6BCD30101335}"/>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8D8F420D-B714-921A-E134-7E36C88C21D6}"/>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8C28EE1C-62C3-C0C2-C5B6-E62B213DE41B}"/>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26" name="Rounded Rectangle 49">
            <a:extLst>
              <a:ext uri="{FF2B5EF4-FFF2-40B4-BE49-F238E27FC236}">
                <a16:creationId xmlns:a16="http://schemas.microsoft.com/office/drawing/2014/main" id="{91CDDB99-CFDC-5976-C216-0B706F3B2E97}"/>
              </a:ext>
            </a:extLst>
          </p:cNvPr>
          <p:cNvSpPr/>
          <p:nvPr/>
        </p:nvSpPr>
        <p:spPr>
          <a:xfrm>
            <a:off x="1704812" y="8297283"/>
            <a:ext cx="5231219" cy="2001290"/>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sp>
        <p:nvSpPr>
          <p:cNvPr id="27" name="Text Placeholder 7">
            <a:extLst>
              <a:ext uri="{FF2B5EF4-FFF2-40B4-BE49-F238E27FC236}">
                <a16:creationId xmlns:a16="http://schemas.microsoft.com/office/drawing/2014/main" id="{C4891573-6024-6372-EB8B-ABF3736CA7EF}"/>
              </a:ext>
            </a:extLst>
          </p:cNvPr>
          <p:cNvSpPr txBox="1">
            <a:spLocks/>
          </p:cNvSpPr>
          <p:nvPr/>
        </p:nvSpPr>
        <p:spPr>
          <a:xfrm>
            <a:off x="1946636" y="8581705"/>
            <a:ext cx="4794159" cy="1716868"/>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b="1" dirty="0"/>
              <a:t>Activity : Fixed-Income Budget (30 minutes)</a:t>
            </a:r>
          </a:p>
          <a:p>
            <a:pPr marL="0" indent="0">
              <a:buNone/>
            </a:pPr>
            <a:r>
              <a:rPr lang="en-US" dirty="0"/>
              <a:t>Goal: Create a realistic monthly plan that covers essentials and includes a safety margin.</a:t>
            </a:r>
          </a:p>
          <a:p>
            <a:pPr marL="0" indent="0">
              <a:buNone/>
            </a:pPr>
            <a:r>
              <a:rPr lang="en-US" dirty="0"/>
              <a:t>Start with your </a:t>
            </a:r>
            <a:r>
              <a:rPr lang="en-US" b="1" dirty="0"/>
              <a:t>net monthly income</a:t>
            </a:r>
            <a:r>
              <a:rPr lang="en-US" dirty="0"/>
              <a:t> (what you actually receive). Then write down your essential monthly costs: housing, utilities, food, mobility, and health-related needs. Add one monthly line for </a:t>
            </a:r>
            <a:r>
              <a:rPr lang="en-US" b="1" dirty="0"/>
              <a:t>irregular costs</a:t>
            </a:r>
            <a:r>
              <a:rPr lang="en-US" dirty="0"/>
              <a:t> (repairs, annual fees, replacements). Finally, set a small </a:t>
            </a:r>
            <a:r>
              <a:rPr lang="en-US" b="1" dirty="0"/>
              <a:t>safety margin</a:t>
            </a:r>
            <a:r>
              <a:rPr lang="en-US" dirty="0"/>
              <a:t> if possible. If the numbers do not balance, adjust variable spending first and review recurring costs.</a:t>
            </a:r>
          </a:p>
          <a:p>
            <a:pPr marL="0" indent="0">
              <a:buNone/>
            </a:pPr>
            <a:endParaRPr lang="en-US" dirty="0"/>
          </a:p>
          <a:p>
            <a:pPr marL="0" indent="0">
              <a:buNone/>
            </a:pPr>
            <a:r>
              <a:rPr lang="en-US" dirty="0"/>
              <a:t>You can use the </a:t>
            </a:r>
            <a:r>
              <a:rPr lang="en-US" dirty="0" err="1"/>
              <a:t>FEMPower</a:t>
            </a:r>
            <a:r>
              <a:rPr lang="en-US" dirty="0"/>
              <a:t> budget template – </a:t>
            </a:r>
            <a:r>
              <a:rPr lang="en-US" b="1" dirty="0">
                <a:highlight>
                  <a:srgbClr val="FF0000"/>
                </a:highlight>
              </a:rPr>
              <a:t>[ADD LINK]</a:t>
            </a:r>
            <a:endParaRPr lang="en-US" dirty="0">
              <a:highlight>
                <a:srgbClr val="FF0000"/>
              </a:highlight>
            </a:endParaRPr>
          </a:p>
          <a:p>
            <a:pPr marL="0" indent="0">
              <a:buNone/>
            </a:pPr>
            <a:endParaRPr lang="en-US" b="1" dirty="0"/>
          </a:p>
        </p:txBody>
      </p:sp>
      <p:grpSp>
        <p:nvGrpSpPr>
          <p:cNvPr id="28" name="Group 74">
            <a:extLst>
              <a:ext uri="{FF2B5EF4-FFF2-40B4-BE49-F238E27FC236}">
                <a16:creationId xmlns:a16="http://schemas.microsoft.com/office/drawing/2014/main" id="{D0E374F2-BB88-E3A2-AAAF-B8E5396B6B51}"/>
              </a:ext>
            </a:extLst>
          </p:cNvPr>
          <p:cNvGrpSpPr/>
          <p:nvPr/>
        </p:nvGrpSpPr>
        <p:grpSpPr>
          <a:xfrm>
            <a:off x="1887945" y="8116835"/>
            <a:ext cx="1323705" cy="406400"/>
            <a:chOff x="1972947" y="5649738"/>
            <a:chExt cx="1323705" cy="406400"/>
          </a:xfrm>
        </p:grpSpPr>
        <p:sp>
          <p:nvSpPr>
            <p:cNvPr id="29" name="Rectangle 51">
              <a:extLst>
                <a:ext uri="{FF2B5EF4-FFF2-40B4-BE49-F238E27FC236}">
                  <a16:creationId xmlns:a16="http://schemas.microsoft.com/office/drawing/2014/main" id="{47F903DA-3550-6AF6-1F7C-54E1491EE74F}"/>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52">
              <a:extLst>
                <a:ext uri="{FF2B5EF4-FFF2-40B4-BE49-F238E27FC236}">
                  <a16:creationId xmlns:a16="http://schemas.microsoft.com/office/drawing/2014/main" id="{17D4EAEE-C644-AE99-1A0F-055BFFCE8B07}"/>
                </a:ext>
              </a:extLst>
            </p:cNvPr>
            <p:cNvSpPr/>
            <p:nvPr/>
          </p:nvSpPr>
          <p:spPr>
            <a:xfrm>
              <a:off x="2166912" y="5709774"/>
              <a:ext cx="1105678"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 Placeholder 122">
              <a:extLst>
                <a:ext uri="{FF2B5EF4-FFF2-40B4-BE49-F238E27FC236}">
                  <a16:creationId xmlns:a16="http://schemas.microsoft.com/office/drawing/2014/main" id="{AD857433-534D-6A18-799E-E7839FF9F509}"/>
                </a:ext>
              </a:extLst>
            </p:cNvPr>
            <p:cNvSpPr txBox="1">
              <a:spLocks/>
            </p:cNvSpPr>
            <p:nvPr/>
          </p:nvSpPr>
          <p:spPr>
            <a:xfrm>
              <a:off x="2364155" y="5713467"/>
              <a:ext cx="932497" cy="278017"/>
            </a:xfrm>
            <a:prstGeom prst="rect">
              <a:avLst/>
            </a:prstGeom>
            <a:solidFill>
              <a:srgbClr val="D38CBC"/>
            </a:solidFill>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Activity</a:t>
              </a:r>
            </a:p>
          </p:txBody>
        </p:sp>
        <p:sp>
          <p:nvSpPr>
            <p:cNvPr id="32" name="Oval 54">
              <a:extLst>
                <a:ext uri="{FF2B5EF4-FFF2-40B4-BE49-F238E27FC236}">
                  <a16:creationId xmlns:a16="http://schemas.microsoft.com/office/drawing/2014/main" id="{AF3A4564-B49B-36F3-E4AC-D441CB292F0A}"/>
                </a:ext>
              </a:extLst>
            </p:cNvPr>
            <p:cNvSpPr/>
            <p:nvPr/>
          </p:nvSpPr>
          <p:spPr>
            <a:xfrm>
              <a:off x="1972947" y="5649738"/>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aphic 37">
              <a:extLst>
                <a:ext uri="{FF2B5EF4-FFF2-40B4-BE49-F238E27FC236}">
                  <a16:creationId xmlns:a16="http://schemas.microsoft.com/office/drawing/2014/main" id="{D18B45E5-EDA7-4774-14B1-933A6805E1F9}"/>
                </a:ext>
              </a:extLst>
            </p:cNvPr>
            <p:cNvGrpSpPr/>
            <p:nvPr/>
          </p:nvGrpSpPr>
          <p:grpSpPr>
            <a:xfrm>
              <a:off x="2064622" y="5732952"/>
              <a:ext cx="229999" cy="229698"/>
              <a:chOff x="5737725" y="2862443"/>
              <a:chExt cx="1034323" cy="1032970"/>
            </a:xfrm>
            <a:solidFill>
              <a:schemeClr val="bg1"/>
            </a:solidFill>
          </p:grpSpPr>
          <p:sp>
            <p:nvSpPr>
              <p:cNvPr id="34" name="Freeform 56">
                <a:extLst>
                  <a:ext uri="{FF2B5EF4-FFF2-40B4-BE49-F238E27FC236}">
                    <a16:creationId xmlns:a16="http://schemas.microsoft.com/office/drawing/2014/main" id="{B9987DEB-EE3A-ED8E-5D8B-2EF80C9C761B}"/>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35" name="Freeform 57">
                <a:extLst>
                  <a:ext uri="{FF2B5EF4-FFF2-40B4-BE49-F238E27FC236}">
                    <a16:creationId xmlns:a16="http://schemas.microsoft.com/office/drawing/2014/main" id="{4E2ECF03-BC6E-7477-C88C-BCAD81E4A36E}"/>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36" name="Freeform 58">
                <a:extLst>
                  <a:ext uri="{FF2B5EF4-FFF2-40B4-BE49-F238E27FC236}">
                    <a16:creationId xmlns:a16="http://schemas.microsoft.com/office/drawing/2014/main" id="{DC056F2B-4675-C7A9-66C0-B3C8DA09AB2D}"/>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37" name="Freeform 59">
                <a:extLst>
                  <a:ext uri="{FF2B5EF4-FFF2-40B4-BE49-F238E27FC236}">
                    <a16:creationId xmlns:a16="http://schemas.microsoft.com/office/drawing/2014/main" id="{45158D4C-11C5-CC59-04FC-0D37E26CDB66}"/>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38" name="Freeform 60">
                <a:extLst>
                  <a:ext uri="{FF2B5EF4-FFF2-40B4-BE49-F238E27FC236}">
                    <a16:creationId xmlns:a16="http://schemas.microsoft.com/office/drawing/2014/main" id="{6B07454E-A8BD-3E9D-E94A-1D0C0F976EC1}"/>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4498352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049C4-4921-4E54-6E88-57CEBB1A036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F9BD733-89F4-D158-F9F6-5FE162FC1AC1}"/>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AB0E4A3B-81DF-CA9C-B72F-1C04329741E4}"/>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C9739D05-BEE2-1E19-C37B-D9202BBA42A1}"/>
              </a:ext>
            </a:extLst>
          </p:cNvPr>
          <p:cNvSpPr>
            <a:spLocks noGrp="1"/>
          </p:cNvSpPr>
          <p:nvPr>
            <p:ph type="body" sz="quarter" idx="61"/>
          </p:nvPr>
        </p:nvSpPr>
        <p:spPr>
          <a:xfrm>
            <a:off x="1704812" y="435054"/>
            <a:ext cx="5284924" cy="722656"/>
          </a:xfrm>
        </p:spPr>
        <p:txBody>
          <a:bodyPr/>
          <a:lstStyle/>
          <a:p>
            <a:r>
              <a:rPr lang="en-US" dirty="0"/>
              <a:t>Managing health-related costs and irregular expenses</a:t>
            </a:r>
          </a:p>
        </p:txBody>
      </p:sp>
      <p:sp>
        <p:nvSpPr>
          <p:cNvPr id="8" name="Text Placeholder 7">
            <a:extLst>
              <a:ext uri="{FF2B5EF4-FFF2-40B4-BE49-F238E27FC236}">
                <a16:creationId xmlns:a16="http://schemas.microsoft.com/office/drawing/2014/main" id="{F7D965AD-B678-8C33-ECF0-A67CE58B03AA}"/>
              </a:ext>
            </a:extLst>
          </p:cNvPr>
          <p:cNvSpPr>
            <a:spLocks noGrp="1"/>
          </p:cNvSpPr>
          <p:nvPr>
            <p:ph type="body" sz="quarter" idx="64"/>
          </p:nvPr>
        </p:nvSpPr>
        <p:spPr/>
        <p:txBody>
          <a:bodyPr/>
          <a:lstStyle/>
          <a:p>
            <a:pPr marL="0" indent="0">
              <a:buNone/>
            </a:pPr>
            <a:r>
              <a:rPr lang="en-US" dirty="0"/>
              <a:t>In late career and retirement, health-related costs often become more important. These costs can be regular (for example, prescriptions) or irregular (for example, dental work or unexpected medical needs). Even when some costs are covered by insurance or public systems, many women still face co-payments, travel costs for appointments, or additional support needs.</a:t>
            </a:r>
          </a:p>
          <a:p>
            <a:pPr marL="0" indent="0">
              <a:buNone/>
            </a:pPr>
            <a:endParaRPr lang="en-US" dirty="0"/>
          </a:p>
          <a:p>
            <a:pPr marL="0" indent="0">
              <a:buNone/>
            </a:pPr>
            <a:r>
              <a:rPr lang="en-US" dirty="0"/>
              <a:t>A practical budget helps you manage these costs without stress by turning uncertainty into a plan.</a:t>
            </a:r>
          </a:p>
        </p:txBody>
      </p:sp>
      <p:cxnSp>
        <p:nvCxnSpPr>
          <p:cNvPr id="19" name="Straight Connector 18">
            <a:extLst>
              <a:ext uri="{FF2B5EF4-FFF2-40B4-BE49-F238E27FC236}">
                <a16:creationId xmlns:a16="http://schemas.microsoft.com/office/drawing/2014/main" id="{79731612-95B1-C8EA-B431-D8F09E07DAFE}"/>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ABAC9DE-3135-E91A-43C3-893AEE24A0DC}"/>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ACAF2668-2E5D-B608-0B4A-9A1A1E84DED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FF23E5E6-72B7-204B-9D28-55F10916F42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5B4C496D-096B-86AF-8A20-48563CAB16D9}"/>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0F58FDEE-506F-28FA-A880-CFF067B8E06C}"/>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7A64D79D-B47E-E846-D812-6A6703AC0612}"/>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6F3C4DEF-6559-B92D-12A0-A0951B7AE98B}"/>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7C057902-354C-66A0-492E-645AD0C116DC}"/>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E9A85A9E-3C9F-BD2D-28B9-18AB5B585043}"/>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D1E91A7C-89B2-1DB8-A411-4CDC00788D19}"/>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pic>
        <p:nvPicPr>
          <p:cNvPr id="49" name="Grafik 48">
            <a:extLst>
              <a:ext uri="{FF2B5EF4-FFF2-40B4-BE49-F238E27FC236}">
                <a16:creationId xmlns:a16="http://schemas.microsoft.com/office/drawing/2014/main" id="{00BC56CC-B3E6-669F-89CA-6D0F9BABABBC}"/>
              </a:ext>
            </a:extLst>
          </p:cNvPr>
          <p:cNvPicPr>
            <a:picLocks noChangeAspect="1"/>
          </p:cNvPicPr>
          <p:nvPr/>
        </p:nvPicPr>
        <p:blipFill>
          <a:blip r:embed="rId2"/>
          <a:stretch>
            <a:fillRect/>
          </a:stretch>
        </p:blipFill>
        <p:spPr>
          <a:xfrm>
            <a:off x="1205087" y="3073892"/>
            <a:ext cx="6126572" cy="5522986"/>
          </a:xfrm>
          <a:prstGeom prst="rect">
            <a:avLst/>
          </a:prstGeom>
        </p:spPr>
      </p:pic>
    </p:spTree>
    <p:extLst>
      <p:ext uri="{BB962C8B-B14F-4D97-AF65-F5344CB8AC3E}">
        <p14:creationId xmlns:p14="http://schemas.microsoft.com/office/powerpoint/2010/main" val="36727023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F813C-A13E-49D4-B0BD-ABECA174C83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87D0DC9-3707-8F96-22F8-D1C7797D97AC}"/>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912B3BA9-692B-B0A8-D57F-20979A772CF6}"/>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26CA396A-1BD3-05D1-7069-065611EC9F5E}"/>
              </a:ext>
            </a:extLst>
          </p:cNvPr>
          <p:cNvSpPr>
            <a:spLocks noGrp="1"/>
          </p:cNvSpPr>
          <p:nvPr>
            <p:ph type="body" sz="quarter" idx="61"/>
          </p:nvPr>
        </p:nvSpPr>
        <p:spPr>
          <a:xfrm>
            <a:off x="1704812" y="449567"/>
            <a:ext cx="5284924" cy="722656"/>
          </a:xfrm>
        </p:spPr>
        <p:txBody>
          <a:bodyPr/>
          <a:lstStyle/>
          <a:p>
            <a:r>
              <a:rPr lang="en-US" dirty="0"/>
              <a:t>Staying Safe: Fraud Prevention Basics</a:t>
            </a:r>
          </a:p>
        </p:txBody>
      </p:sp>
      <p:sp>
        <p:nvSpPr>
          <p:cNvPr id="8" name="Text Placeholder 7">
            <a:extLst>
              <a:ext uri="{FF2B5EF4-FFF2-40B4-BE49-F238E27FC236}">
                <a16:creationId xmlns:a16="http://schemas.microsoft.com/office/drawing/2014/main" id="{0759C743-4D54-4548-6073-897E8786D38D}"/>
              </a:ext>
            </a:extLst>
          </p:cNvPr>
          <p:cNvSpPr>
            <a:spLocks noGrp="1"/>
          </p:cNvSpPr>
          <p:nvPr>
            <p:ph type="body" sz="quarter" idx="64"/>
          </p:nvPr>
        </p:nvSpPr>
        <p:spPr/>
        <p:txBody>
          <a:bodyPr/>
          <a:lstStyle/>
          <a:p>
            <a:pPr marL="0" indent="0">
              <a:buNone/>
            </a:pPr>
            <a:r>
              <a:rPr lang="en-US" dirty="0"/>
              <a:t>Financial safety becomes especially important in late career and retirement because fraud and scams often target older adults. These scams are designed to create pressure and confusion. The goal is to make you act quickly, share personal information, or transfer money before you have time to think.</a:t>
            </a:r>
          </a:p>
          <a:p>
            <a:pPr marL="0" indent="0">
              <a:buNone/>
            </a:pPr>
            <a:endParaRPr lang="en-US" dirty="0"/>
          </a:p>
          <a:p>
            <a:pPr marL="0" indent="0">
              <a:buNone/>
            </a:pPr>
            <a:r>
              <a:rPr lang="en-US" dirty="0"/>
              <a:t>A simple safety rule is: </a:t>
            </a:r>
            <a:r>
              <a:rPr lang="en-US" b="1" dirty="0"/>
              <a:t>pause first, verify second, act last</a:t>
            </a:r>
            <a:r>
              <a:rPr lang="en-US" dirty="0"/>
              <a:t>. If a message or call creates urgency (“pay now”, “account blocked”, “final warning”), treat it as a warning sign. Real </a:t>
            </a:r>
            <a:r>
              <a:rPr lang="en-US" dirty="0" err="1"/>
              <a:t>organisations</a:t>
            </a:r>
            <a:r>
              <a:rPr lang="en-US" dirty="0"/>
              <a:t> give you time and do not pressure you into immediate action.</a:t>
            </a:r>
          </a:p>
          <a:p>
            <a:pPr marL="0" indent="0">
              <a:buNone/>
            </a:pPr>
            <a:endParaRPr lang="en-US" dirty="0"/>
          </a:p>
          <a:p>
            <a:pPr marL="0" indent="0">
              <a:buNone/>
            </a:pPr>
            <a:r>
              <a:rPr lang="en-US" dirty="0"/>
              <a:t>Common fraud methods include fake bank messages, fake delivery notifications, fake invoices, and calls from people pretending to be a trusted institution. Scammers may ask for passwords, PINs, TAN codes, or remote access to your computer. A strong rule is: </a:t>
            </a:r>
            <a:r>
              <a:rPr lang="en-US" b="1" dirty="0"/>
              <a:t>never share your banking access details or security codes with anyone</a:t>
            </a:r>
            <a:r>
              <a:rPr lang="en-US" dirty="0"/>
              <a:t>. Banks and public institutions will not ask for them.</a:t>
            </a:r>
          </a:p>
          <a:p>
            <a:pPr marL="0" indent="0">
              <a:buNone/>
            </a:pPr>
            <a:endParaRPr lang="en-US" dirty="0"/>
          </a:p>
          <a:p>
            <a:pPr marL="0" indent="0">
              <a:buNone/>
            </a:pPr>
            <a:r>
              <a:rPr lang="en-US" dirty="0"/>
              <a:t>Protect yourself by keeping your finances </a:t>
            </a:r>
            <a:r>
              <a:rPr lang="en-US" dirty="0" err="1"/>
              <a:t>organised</a:t>
            </a:r>
            <a:r>
              <a:rPr lang="en-US" dirty="0"/>
              <a:t> and simple. When you know which bills you expect and which payments are normal, suspicious requests are easier to detect. It also helps to use secure passwords, keep software updated, and avoid clicking on unknown links in emails or SMS.</a:t>
            </a:r>
          </a:p>
          <a:p>
            <a:pPr marL="0" indent="0">
              <a:buNone/>
            </a:pPr>
            <a:endParaRPr lang="en-US" dirty="0"/>
          </a:p>
          <a:p>
            <a:pPr marL="0" indent="0">
              <a:buNone/>
            </a:pPr>
            <a:r>
              <a:rPr lang="en-US" dirty="0"/>
              <a:t>If you are unsure, do not decide alone under pressure. Contact your bank or the </a:t>
            </a:r>
            <a:r>
              <a:rPr lang="en-US" dirty="0" err="1"/>
              <a:t>organisation</a:t>
            </a:r>
            <a:r>
              <a:rPr lang="en-US" dirty="0"/>
              <a:t> using an official phone number or website you find yourself (not the contact details in the message). If you think you have been targeted, ask for support immediately. Acting quickly can reduce damage and protect your accounts.</a:t>
            </a:r>
          </a:p>
          <a:p>
            <a:pPr marL="0" indent="0">
              <a:buNone/>
            </a:pPr>
            <a:r>
              <a:rPr lang="en-US" dirty="0"/>
              <a:t>Financial safety is part of budgeting. It protects your money, your independence, and your peace of mind.</a:t>
            </a:r>
          </a:p>
        </p:txBody>
      </p:sp>
      <p:cxnSp>
        <p:nvCxnSpPr>
          <p:cNvPr id="19" name="Straight Connector 18">
            <a:extLst>
              <a:ext uri="{FF2B5EF4-FFF2-40B4-BE49-F238E27FC236}">
                <a16:creationId xmlns:a16="http://schemas.microsoft.com/office/drawing/2014/main" id="{0A73402C-F49E-5FF9-4065-57F38D62AC9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96A292A3-3FCA-FAB0-5355-FF26BECB0E51}"/>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6B2672E4-8AD7-0132-1F99-A6D56785C3CC}"/>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E398B68C-40E3-057D-DD7B-5EC7C9012724}"/>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4EBF922E-43E1-EDE5-9F23-72126A8AA03E}"/>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C381C515-3E0E-9EB4-4767-75397D307104}"/>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9E1E3BFF-3C99-2AB2-A73F-B433059B38E7}"/>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087580C9-D98F-C2E8-5E92-6F05A1CE0604}"/>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CF8B1BE7-6B50-7A92-9F2F-C482FAB5AF70}"/>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1BBFF095-FD35-3DC6-4F8D-7CE06BD0265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CE9C2B03-94B6-69A5-163D-E8364438E627}"/>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cxnSp>
        <p:nvCxnSpPr>
          <p:cNvPr id="2" name="Straight Connector 18">
            <a:extLst>
              <a:ext uri="{FF2B5EF4-FFF2-40B4-BE49-F238E27FC236}">
                <a16:creationId xmlns:a16="http://schemas.microsoft.com/office/drawing/2014/main" id="{685CD9B8-8805-9E12-A94D-F88B96FD9E62}"/>
              </a:ext>
            </a:extLst>
          </p:cNvPr>
          <p:cNvCxnSpPr>
            <a:cxnSpLocks/>
          </p:cNvCxnSpPr>
          <p:nvPr/>
        </p:nvCxnSpPr>
        <p:spPr>
          <a:xfrm>
            <a:off x="1471747" y="5790427"/>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sp>
        <p:nvSpPr>
          <p:cNvPr id="3" name="Rounded Rectangle 49">
            <a:extLst>
              <a:ext uri="{FF2B5EF4-FFF2-40B4-BE49-F238E27FC236}">
                <a16:creationId xmlns:a16="http://schemas.microsoft.com/office/drawing/2014/main" id="{0978E90B-6A3B-9EEF-4397-4543B90AB01B}"/>
              </a:ext>
            </a:extLst>
          </p:cNvPr>
          <p:cNvSpPr/>
          <p:nvPr/>
        </p:nvSpPr>
        <p:spPr>
          <a:xfrm>
            <a:off x="1711382" y="6144110"/>
            <a:ext cx="5231219" cy="2001290"/>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sp>
        <p:nvSpPr>
          <p:cNvPr id="6" name="Text Placeholder 7">
            <a:extLst>
              <a:ext uri="{FF2B5EF4-FFF2-40B4-BE49-F238E27FC236}">
                <a16:creationId xmlns:a16="http://schemas.microsoft.com/office/drawing/2014/main" id="{881849B9-00A5-F822-DA0A-98F32686BC2D}"/>
              </a:ext>
            </a:extLst>
          </p:cNvPr>
          <p:cNvSpPr txBox="1">
            <a:spLocks/>
          </p:cNvSpPr>
          <p:nvPr/>
        </p:nvSpPr>
        <p:spPr>
          <a:xfrm>
            <a:off x="1953206" y="6428532"/>
            <a:ext cx="4794159" cy="1716868"/>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b="1" dirty="0"/>
              <a:t>Activity : Fixed-Income Budget (30 minutes)</a:t>
            </a:r>
          </a:p>
          <a:p>
            <a:pPr marL="0" indent="0">
              <a:buNone/>
            </a:pPr>
            <a:r>
              <a:rPr lang="en-US" dirty="0"/>
              <a:t>Goal: Create a realistic monthly plan that covers essentials and includes a safety margin.</a:t>
            </a:r>
          </a:p>
          <a:p>
            <a:pPr marL="0" indent="0">
              <a:buNone/>
            </a:pPr>
            <a:r>
              <a:rPr lang="en-US" dirty="0"/>
              <a:t>Start with your </a:t>
            </a:r>
            <a:r>
              <a:rPr lang="en-US" b="1" dirty="0"/>
              <a:t>net monthly income</a:t>
            </a:r>
            <a:r>
              <a:rPr lang="en-US" dirty="0"/>
              <a:t> (what you actually receive). Then write down your essential monthly costs: housing, utilities, food, mobility, and health-related needs. Add one monthly line for </a:t>
            </a:r>
            <a:r>
              <a:rPr lang="en-US" b="1" dirty="0"/>
              <a:t>irregular costs</a:t>
            </a:r>
            <a:r>
              <a:rPr lang="en-US" dirty="0"/>
              <a:t> (repairs, annual fees, replacements). Finally, set a small </a:t>
            </a:r>
            <a:r>
              <a:rPr lang="en-US" b="1" dirty="0"/>
              <a:t>safety margin</a:t>
            </a:r>
            <a:r>
              <a:rPr lang="en-US" dirty="0"/>
              <a:t> if possible. If the numbers do not balance, adjust variable spending first and review recurring costs.</a:t>
            </a:r>
          </a:p>
          <a:p>
            <a:pPr marL="0" indent="0">
              <a:buNone/>
            </a:pPr>
            <a:endParaRPr lang="en-US" dirty="0"/>
          </a:p>
          <a:p>
            <a:pPr marL="0" indent="0">
              <a:buNone/>
            </a:pPr>
            <a:r>
              <a:rPr lang="en-US" dirty="0"/>
              <a:t>You can use the </a:t>
            </a:r>
            <a:r>
              <a:rPr lang="en-US" dirty="0" err="1"/>
              <a:t>FEMPower</a:t>
            </a:r>
            <a:r>
              <a:rPr lang="en-US" dirty="0"/>
              <a:t> budget template</a:t>
            </a:r>
            <a:endParaRPr lang="en-US" b="1" dirty="0"/>
          </a:p>
        </p:txBody>
      </p:sp>
      <p:grpSp>
        <p:nvGrpSpPr>
          <p:cNvPr id="9" name="Group 74">
            <a:extLst>
              <a:ext uri="{FF2B5EF4-FFF2-40B4-BE49-F238E27FC236}">
                <a16:creationId xmlns:a16="http://schemas.microsoft.com/office/drawing/2014/main" id="{52CBADE7-F5D1-BCA8-C66B-39FCB702982E}"/>
              </a:ext>
            </a:extLst>
          </p:cNvPr>
          <p:cNvGrpSpPr/>
          <p:nvPr/>
        </p:nvGrpSpPr>
        <p:grpSpPr>
          <a:xfrm>
            <a:off x="1894515" y="5963662"/>
            <a:ext cx="1323705" cy="406400"/>
            <a:chOff x="1972947" y="5649738"/>
            <a:chExt cx="1323705" cy="406400"/>
          </a:xfrm>
        </p:grpSpPr>
        <p:sp>
          <p:nvSpPr>
            <p:cNvPr id="10" name="Rectangle 51">
              <a:extLst>
                <a:ext uri="{FF2B5EF4-FFF2-40B4-BE49-F238E27FC236}">
                  <a16:creationId xmlns:a16="http://schemas.microsoft.com/office/drawing/2014/main" id="{71D7A6A6-C633-CC6A-1F3A-E170A1B465C8}"/>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52">
              <a:extLst>
                <a:ext uri="{FF2B5EF4-FFF2-40B4-BE49-F238E27FC236}">
                  <a16:creationId xmlns:a16="http://schemas.microsoft.com/office/drawing/2014/main" id="{25C38DC1-054F-4CC0-BC90-BB2C3987D105}"/>
                </a:ext>
              </a:extLst>
            </p:cNvPr>
            <p:cNvSpPr/>
            <p:nvPr/>
          </p:nvSpPr>
          <p:spPr>
            <a:xfrm>
              <a:off x="2166912" y="5709774"/>
              <a:ext cx="1105678"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22">
              <a:extLst>
                <a:ext uri="{FF2B5EF4-FFF2-40B4-BE49-F238E27FC236}">
                  <a16:creationId xmlns:a16="http://schemas.microsoft.com/office/drawing/2014/main" id="{80B78B84-C7EA-B33C-F2CA-86776CA8EE38}"/>
                </a:ext>
              </a:extLst>
            </p:cNvPr>
            <p:cNvSpPr txBox="1">
              <a:spLocks/>
            </p:cNvSpPr>
            <p:nvPr/>
          </p:nvSpPr>
          <p:spPr>
            <a:xfrm>
              <a:off x="2364155" y="5713467"/>
              <a:ext cx="932497" cy="278017"/>
            </a:xfrm>
            <a:prstGeom prst="rect">
              <a:avLst/>
            </a:prstGeom>
            <a:solidFill>
              <a:srgbClr val="D38CBC"/>
            </a:solidFill>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Activity</a:t>
              </a:r>
            </a:p>
          </p:txBody>
        </p:sp>
        <p:sp>
          <p:nvSpPr>
            <p:cNvPr id="13" name="Oval 54">
              <a:extLst>
                <a:ext uri="{FF2B5EF4-FFF2-40B4-BE49-F238E27FC236}">
                  <a16:creationId xmlns:a16="http://schemas.microsoft.com/office/drawing/2014/main" id="{82F551D4-DECA-B621-93E5-182818A62EDF}"/>
                </a:ext>
              </a:extLst>
            </p:cNvPr>
            <p:cNvSpPr/>
            <p:nvPr/>
          </p:nvSpPr>
          <p:spPr>
            <a:xfrm>
              <a:off x="1972947" y="5649738"/>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aphic 37">
              <a:extLst>
                <a:ext uri="{FF2B5EF4-FFF2-40B4-BE49-F238E27FC236}">
                  <a16:creationId xmlns:a16="http://schemas.microsoft.com/office/drawing/2014/main" id="{6DA13139-F202-4929-9AAE-A718641BD7AC}"/>
                </a:ext>
              </a:extLst>
            </p:cNvPr>
            <p:cNvGrpSpPr/>
            <p:nvPr/>
          </p:nvGrpSpPr>
          <p:grpSpPr>
            <a:xfrm>
              <a:off x="2064622" y="5732952"/>
              <a:ext cx="229999" cy="229698"/>
              <a:chOff x="5737725" y="2862443"/>
              <a:chExt cx="1034323" cy="1032970"/>
            </a:xfrm>
            <a:solidFill>
              <a:schemeClr val="bg1"/>
            </a:solidFill>
          </p:grpSpPr>
          <p:sp>
            <p:nvSpPr>
              <p:cNvPr id="15" name="Freeform 56">
                <a:extLst>
                  <a:ext uri="{FF2B5EF4-FFF2-40B4-BE49-F238E27FC236}">
                    <a16:creationId xmlns:a16="http://schemas.microsoft.com/office/drawing/2014/main" id="{69359498-32E0-26F6-85C7-597A1D2C057E}"/>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16" name="Freeform 57">
                <a:extLst>
                  <a:ext uri="{FF2B5EF4-FFF2-40B4-BE49-F238E27FC236}">
                    <a16:creationId xmlns:a16="http://schemas.microsoft.com/office/drawing/2014/main" id="{89EE5F08-EBFD-B5B0-754A-A0A1EAA98624}"/>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17" name="Freeform 58">
                <a:extLst>
                  <a:ext uri="{FF2B5EF4-FFF2-40B4-BE49-F238E27FC236}">
                    <a16:creationId xmlns:a16="http://schemas.microsoft.com/office/drawing/2014/main" id="{5F687975-0A6A-EDF9-B2C7-89BAAC77ADCA}"/>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18" name="Freeform 59">
                <a:extLst>
                  <a:ext uri="{FF2B5EF4-FFF2-40B4-BE49-F238E27FC236}">
                    <a16:creationId xmlns:a16="http://schemas.microsoft.com/office/drawing/2014/main" id="{B9349ECD-BD7E-E6E0-D6D3-658FA9D061E2}"/>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24" name="Freeform 60">
                <a:extLst>
                  <a:ext uri="{FF2B5EF4-FFF2-40B4-BE49-F238E27FC236}">
                    <a16:creationId xmlns:a16="http://schemas.microsoft.com/office/drawing/2014/main" id="{C94AECBC-704B-F3C2-0088-9426A7273AAA}"/>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18452458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40A39-8F7A-A027-3A42-CAF2BC2C9FF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4A9C68A-CD9B-4EE3-2870-0004154F64C4}"/>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CD730D10-45B4-2D43-7605-8187026F2525}"/>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063525C4-D05F-F7B2-2FDF-7F31EE1CB76F}"/>
              </a:ext>
            </a:extLst>
          </p:cNvPr>
          <p:cNvSpPr>
            <a:spLocks noGrp="1"/>
          </p:cNvSpPr>
          <p:nvPr>
            <p:ph type="body" sz="quarter" idx="61"/>
          </p:nvPr>
        </p:nvSpPr>
        <p:spPr>
          <a:xfrm>
            <a:off x="1704812" y="449567"/>
            <a:ext cx="5284924" cy="722656"/>
          </a:xfrm>
        </p:spPr>
        <p:txBody>
          <a:bodyPr/>
          <a:lstStyle/>
          <a:p>
            <a:r>
              <a:rPr lang="en-US" dirty="0"/>
              <a:t>Staying Safe: Fraud Prevention Basics</a:t>
            </a:r>
          </a:p>
        </p:txBody>
      </p:sp>
      <p:sp>
        <p:nvSpPr>
          <p:cNvPr id="8" name="Text Placeholder 7">
            <a:extLst>
              <a:ext uri="{FF2B5EF4-FFF2-40B4-BE49-F238E27FC236}">
                <a16:creationId xmlns:a16="http://schemas.microsoft.com/office/drawing/2014/main" id="{21B057AC-A3EF-BDE2-E1D9-6CBFDDC2A3D0}"/>
              </a:ext>
            </a:extLst>
          </p:cNvPr>
          <p:cNvSpPr>
            <a:spLocks noGrp="1"/>
          </p:cNvSpPr>
          <p:nvPr>
            <p:ph type="body" sz="quarter" idx="64"/>
          </p:nvPr>
        </p:nvSpPr>
        <p:spPr/>
        <p:txBody>
          <a:bodyPr/>
          <a:lstStyle/>
          <a:p>
            <a:pPr marL="0" indent="0">
              <a:buNone/>
            </a:pPr>
            <a:endParaRPr lang="en-US" dirty="0"/>
          </a:p>
        </p:txBody>
      </p:sp>
      <p:cxnSp>
        <p:nvCxnSpPr>
          <p:cNvPr id="19" name="Straight Connector 18">
            <a:extLst>
              <a:ext uri="{FF2B5EF4-FFF2-40B4-BE49-F238E27FC236}">
                <a16:creationId xmlns:a16="http://schemas.microsoft.com/office/drawing/2014/main" id="{FF103E42-3D1B-F250-2A01-2F9EF4F739A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DEB9D3D9-40C3-46BB-1131-7994C5590A1E}"/>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DBC8FD64-5B91-36D0-09EC-33F719219C9E}"/>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1A43ADF6-BD59-61BE-7AD9-A6EBD781468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0458385-4CCA-1B89-0F8D-50BD0185136D}"/>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DB2208FA-C0DB-C960-FEFD-B7CD7719E253}"/>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A6DD172A-4560-DE4D-9D75-6695B8A3D30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5B4954A8-DBFF-12D5-6356-7C6B92FDC214}"/>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98763BC1-029B-961D-AD02-DFA3A965A032}"/>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FD6452C2-F7D6-9910-3CC9-3C14181FB1C0}"/>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62D0B94F-DF34-6BE5-1F47-97ADDE21E02E}"/>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pic>
        <p:nvPicPr>
          <p:cNvPr id="44" name="Grafik 43">
            <a:extLst>
              <a:ext uri="{FF2B5EF4-FFF2-40B4-BE49-F238E27FC236}">
                <a16:creationId xmlns:a16="http://schemas.microsoft.com/office/drawing/2014/main" id="{9881EE01-D64D-076D-A901-6988E007A747}"/>
              </a:ext>
            </a:extLst>
          </p:cNvPr>
          <p:cNvPicPr>
            <a:picLocks noChangeAspect="1"/>
          </p:cNvPicPr>
          <p:nvPr/>
        </p:nvPicPr>
        <p:blipFill>
          <a:blip r:embed="rId2"/>
          <a:srcRect r="34428"/>
          <a:stretch>
            <a:fillRect/>
          </a:stretch>
        </p:blipFill>
        <p:spPr>
          <a:xfrm>
            <a:off x="1471747" y="1534332"/>
            <a:ext cx="5517990" cy="6683950"/>
          </a:xfrm>
          <a:prstGeom prst="rect">
            <a:avLst/>
          </a:prstGeom>
        </p:spPr>
      </p:pic>
    </p:spTree>
    <p:extLst>
      <p:ext uri="{BB962C8B-B14F-4D97-AF65-F5344CB8AC3E}">
        <p14:creationId xmlns:p14="http://schemas.microsoft.com/office/powerpoint/2010/main" val="40226891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681C5-F9BF-88D2-E0B1-A5DE6593300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5683F59-2FC9-E96D-C45E-5D5BBD89A081}"/>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09ACA02B-B692-2CE3-CD59-326947BC0295}"/>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48876197-248E-0D6F-7365-5EEACB8B654E}"/>
              </a:ext>
            </a:extLst>
          </p:cNvPr>
          <p:cNvSpPr>
            <a:spLocks noGrp="1"/>
          </p:cNvSpPr>
          <p:nvPr>
            <p:ph type="body" sz="quarter" idx="61"/>
          </p:nvPr>
        </p:nvSpPr>
        <p:spPr>
          <a:xfrm>
            <a:off x="1704812" y="449567"/>
            <a:ext cx="5284924" cy="722656"/>
          </a:xfrm>
        </p:spPr>
        <p:txBody>
          <a:bodyPr/>
          <a:lstStyle/>
          <a:p>
            <a:r>
              <a:rPr lang="en-US" dirty="0"/>
              <a:t>Resources</a:t>
            </a:r>
          </a:p>
        </p:txBody>
      </p:sp>
      <p:grpSp>
        <p:nvGrpSpPr>
          <p:cNvPr id="20" name="Graphic 2">
            <a:extLst>
              <a:ext uri="{FF2B5EF4-FFF2-40B4-BE49-F238E27FC236}">
                <a16:creationId xmlns:a16="http://schemas.microsoft.com/office/drawing/2014/main" id="{C7DB0020-3E38-9E53-5C01-F35A3E15CA2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BDBA6949-7E5A-476B-BDFB-D12B20D606AF}"/>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2483D0B6-2C73-51BE-658C-E8827FF4F4BD}"/>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61EDF973-AE39-0263-EBC7-9BD9A297CF4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EB101B91-30E1-4E73-4B09-7B445EED63EC}"/>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B9DBAFF1-3A96-D114-B25E-2731BFEB663F}"/>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A7FE6BD5-297A-CD39-6FE8-1E4E61700DFD}"/>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B8B7F648-21B0-5506-DDA5-D0EC9AB157BE}"/>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A406DAE7-EF65-B066-071D-E0924959797E}"/>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5109C5F8-11F8-8C1C-FA4C-E1046788F801}"/>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3" name="Textplatzhalter 2">
            <a:extLst>
              <a:ext uri="{FF2B5EF4-FFF2-40B4-BE49-F238E27FC236}">
                <a16:creationId xmlns:a16="http://schemas.microsoft.com/office/drawing/2014/main" id="{91E55037-EFD6-BD91-784A-AE6746A3C3C6}"/>
              </a:ext>
            </a:extLst>
          </p:cNvPr>
          <p:cNvSpPr>
            <a:spLocks noGrp="1"/>
          </p:cNvSpPr>
          <p:nvPr>
            <p:ph type="body" sz="quarter" idx="64"/>
          </p:nvPr>
        </p:nvSpPr>
        <p:spPr/>
        <p:txBody>
          <a:bodyPr/>
          <a:lstStyle/>
          <a:p>
            <a:endParaRPr lang="de-DE" dirty="0"/>
          </a:p>
        </p:txBody>
      </p:sp>
      <p:sp>
        <p:nvSpPr>
          <p:cNvPr id="33" name="Rounded Rectangle 24">
            <a:extLst>
              <a:ext uri="{FF2B5EF4-FFF2-40B4-BE49-F238E27FC236}">
                <a16:creationId xmlns:a16="http://schemas.microsoft.com/office/drawing/2014/main" id="{056833AC-31F2-8BD8-A901-0BBA8876CC45}"/>
              </a:ext>
            </a:extLst>
          </p:cNvPr>
          <p:cNvSpPr/>
          <p:nvPr/>
        </p:nvSpPr>
        <p:spPr>
          <a:xfrm>
            <a:off x="1569721" y="3007147"/>
            <a:ext cx="5420016" cy="3531536"/>
          </a:xfrm>
          <a:prstGeom prst="roundRect">
            <a:avLst>
              <a:gd name="adj" fmla="val 991"/>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 Placeholder 7">
            <a:extLst>
              <a:ext uri="{FF2B5EF4-FFF2-40B4-BE49-F238E27FC236}">
                <a16:creationId xmlns:a16="http://schemas.microsoft.com/office/drawing/2014/main" id="{935EB215-F65F-4C75-F3E7-F9D547654826}"/>
              </a:ext>
            </a:extLst>
          </p:cNvPr>
          <p:cNvSpPr txBox="1">
            <a:spLocks/>
          </p:cNvSpPr>
          <p:nvPr/>
        </p:nvSpPr>
        <p:spPr>
          <a:xfrm>
            <a:off x="1668177" y="3382086"/>
            <a:ext cx="5245268"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b="1" dirty="0"/>
              <a:t>Websites &amp; guides</a:t>
            </a:r>
            <a:endParaRPr lang="en-US" dirty="0"/>
          </a:p>
          <a:p>
            <a:r>
              <a:rPr lang="en-US" dirty="0"/>
              <a:t>National Council on Aging (NCOA) – </a:t>
            </a:r>
            <a:r>
              <a:rPr lang="en-US" i="1" dirty="0"/>
              <a:t>Budgeting for Older Adults</a:t>
            </a:r>
            <a:r>
              <a:rPr lang="en-US" dirty="0"/>
              <a:t> (step-by-step, fixed-income focused): </a:t>
            </a:r>
            <a:r>
              <a:rPr lang="en-US" dirty="0">
                <a:hlinkClick r:id="rId2"/>
              </a:rPr>
              <a:t>https://www.ncoa.org/older-adults/money/management/budgeting/</a:t>
            </a:r>
            <a:r>
              <a:rPr lang="en-US" dirty="0"/>
              <a:t> </a:t>
            </a:r>
          </a:p>
          <a:p>
            <a:r>
              <a:rPr lang="en-US" dirty="0"/>
              <a:t>NCOA – </a:t>
            </a:r>
            <a:r>
              <a:rPr lang="en-US" i="1" dirty="0"/>
              <a:t>How to Budget Your Money: A Guide for Older Adults</a:t>
            </a:r>
            <a:r>
              <a:rPr lang="en-US" dirty="0"/>
              <a:t> (practical guide): </a:t>
            </a:r>
            <a:r>
              <a:rPr lang="en-US" dirty="0">
                <a:hlinkClick r:id="rId3"/>
              </a:rPr>
              <a:t>https://www.ncoa.org/article/how-to-budget-your-money-a-guide-for-older-adults/</a:t>
            </a:r>
            <a:r>
              <a:rPr lang="en-US" dirty="0"/>
              <a:t> </a:t>
            </a:r>
          </a:p>
          <a:p>
            <a:r>
              <a:rPr lang="en-US" dirty="0"/>
              <a:t>AARP – </a:t>
            </a:r>
            <a:r>
              <a:rPr lang="en-US" i="1" dirty="0"/>
              <a:t>Home Budget Calculator</a:t>
            </a:r>
            <a:r>
              <a:rPr lang="en-US" dirty="0"/>
              <a:t> (simple overview of income vs. expenses): </a:t>
            </a:r>
            <a:r>
              <a:rPr lang="en-US" dirty="0">
                <a:hlinkClick r:id="rId4"/>
              </a:rPr>
              <a:t>https://www.aarp.org/money/personal-finance/home-budget-calculator/</a:t>
            </a:r>
            <a:endParaRPr lang="en-US" dirty="0"/>
          </a:p>
          <a:p>
            <a:endParaRPr lang="en-US" dirty="0"/>
          </a:p>
          <a:p>
            <a:pPr marL="0" indent="0">
              <a:buNone/>
            </a:pPr>
            <a:r>
              <a:rPr lang="en-US" b="1" dirty="0"/>
              <a:t>Videos</a:t>
            </a:r>
            <a:endParaRPr lang="en-US" dirty="0"/>
          </a:p>
          <a:p>
            <a:r>
              <a:rPr lang="en-US" dirty="0"/>
              <a:t>NCOA (YouTube) – </a:t>
            </a:r>
            <a:r>
              <a:rPr lang="en-US" i="1" dirty="0"/>
              <a:t>Boost Your Budget: Find your benefits</a:t>
            </a:r>
            <a:r>
              <a:rPr lang="en-US" dirty="0"/>
              <a:t> (fixed-income reality + support options): </a:t>
            </a:r>
            <a:r>
              <a:rPr lang="en-US" dirty="0">
                <a:hlinkClick r:id="rId5"/>
              </a:rPr>
              <a:t>https://www.youtube.com/watch?v=9z1lnXbEvaE</a:t>
            </a:r>
            <a:r>
              <a:rPr lang="en-US" dirty="0"/>
              <a:t> </a:t>
            </a:r>
          </a:p>
          <a:p>
            <a:r>
              <a:rPr lang="en-US" dirty="0"/>
              <a:t>BSI (YouTube) – </a:t>
            </a:r>
            <a:r>
              <a:rPr lang="en-US" i="1" dirty="0"/>
              <a:t>Phishing-E-Mails </a:t>
            </a:r>
            <a:r>
              <a:rPr lang="en-US" i="1" dirty="0" err="1"/>
              <a:t>enttarnen</a:t>
            </a:r>
            <a:r>
              <a:rPr lang="en-US" i="1" dirty="0"/>
              <a:t>!</a:t>
            </a:r>
            <a:r>
              <a:rPr lang="en-US" dirty="0"/>
              <a:t> (clear fraud recognition tips): </a:t>
            </a:r>
            <a:r>
              <a:rPr lang="en-US" dirty="0">
                <a:hlinkClick r:id="rId6"/>
              </a:rPr>
              <a:t>https://www.youtube.com/watch?v=XgF42Jb8jxo</a:t>
            </a:r>
            <a:r>
              <a:rPr lang="en-US" dirty="0"/>
              <a:t> </a:t>
            </a:r>
          </a:p>
          <a:p>
            <a:pPr marL="0" indent="0">
              <a:buNone/>
            </a:pPr>
            <a:endParaRPr lang="en-US" b="1" dirty="0"/>
          </a:p>
          <a:p>
            <a:pPr marL="0" indent="0">
              <a:buNone/>
            </a:pPr>
            <a:r>
              <a:rPr lang="en-US" b="1" dirty="0"/>
              <a:t>Podcasts (adult-friendly; helpful in retirement planning and daily money confidence)</a:t>
            </a:r>
            <a:endParaRPr lang="en-US" dirty="0"/>
          </a:p>
          <a:p>
            <a:r>
              <a:rPr lang="en-US" dirty="0"/>
              <a:t>Financial Times – </a:t>
            </a:r>
            <a:r>
              <a:rPr lang="en-US" i="1" dirty="0"/>
              <a:t>Money Clinic with Claer Barrett</a:t>
            </a:r>
            <a:r>
              <a:rPr lang="en-US" dirty="0"/>
              <a:t> (real-life money decisions): </a:t>
            </a:r>
            <a:r>
              <a:rPr lang="en-US" dirty="0">
                <a:hlinkClick r:id="rId7"/>
              </a:rPr>
              <a:t>https://www.ft.com/money-clinic-with-claer-barrett</a:t>
            </a:r>
            <a:r>
              <a:rPr lang="en-US" dirty="0"/>
              <a:t> </a:t>
            </a:r>
          </a:p>
          <a:p>
            <a:r>
              <a:rPr lang="en-US" dirty="0"/>
              <a:t>HerMoney – </a:t>
            </a:r>
            <a:r>
              <a:rPr lang="en-US" i="1" dirty="0"/>
              <a:t>HerMoney with Jean Chatzky</a:t>
            </a:r>
            <a:r>
              <a:rPr lang="en-US" dirty="0"/>
              <a:t> (finance for women across life stages): </a:t>
            </a:r>
            <a:r>
              <a:rPr lang="en-US" dirty="0">
                <a:hlinkClick r:id="rId8"/>
              </a:rPr>
              <a:t>https://open.spotify.com/show/4YAPCekRk9MiABPqmsFOn6</a:t>
            </a:r>
            <a:r>
              <a:rPr lang="en-US" dirty="0"/>
              <a:t> </a:t>
            </a:r>
          </a:p>
          <a:p>
            <a:endParaRPr lang="en-US" dirty="0"/>
          </a:p>
        </p:txBody>
      </p:sp>
      <p:grpSp>
        <p:nvGrpSpPr>
          <p:cNvPr id="36" name="Group 129">
            <a:extLst>
              <a:ext uri="{FF2B5EF4-FFF2-40B4-BE49-F238E27FC236}">
                <a16:creationId xmlns:a16="http://schemas.microsoft.com/office/drawing/2014/main" id="{7E3EED6F-323F-C692-3AF9-4F09BCCCC15A}"/>
              </a:ext>
            </a:extLst>
          </p:cNvPr>
          <p:cNvGrpSpPr/>
          <p:nvPr/>
        </p:nvGrpSpPr>
        <p:grpSpPr>
          <a:xfrm>
            <a:off x="1668176" y="2803946"/>
            <a:ext cx="3256249" cy="406400"/>
            <a:chOff x="1972947" y="5649738"/>
            <a:chExt cx="3256249" cy="406400"/>
          </a:xfrm>
        </p:grpSpPr>
        <p:sp>
          <p:nvSpPr>
            <p:cNvPr id="37" name="Rectangle 130">
              <a:extLst>
                <a:ext uri="{FF2B5EF4-FFF2-40B4-BE49-F238E27FC236}">
                  <a16:creationId xmlns:a16="http://schemas.microsoft.com/office/drawing/2014/main" id="{8415F6FE-83AC-AFC8-45CB-BB7152A943B4}"/>
                </a:ext>
              </a:extLst>
            </p:cNvPr>
            <p:cNvSpPr/>
            <p:nvPr/>
          </p:nvSpPr>
          <p:spPr>
            <a:xfrm>
              <a:off x="2323929" y="5705156"/>
              <a:ext cx="243492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131">
              <a:extLst>
                <a:ext uri="{FF2B5EF4-FFF2-40B4-BE49-F238E27FC236}">
                  <a16:creationId xmlns:a16="http://schemas.microsoft.com/office/drawing/2014/main" id="{C6D19804-0FE4-C3D5-EADB-D1266F8ED929}"/>
                </a:ext>
              </a:extLst>
            </p:cNvPr>
            <p:cNvSpPr/>
            <p:nvPr/>
          </p:nvSpPr>
          <p:spPr>
            <a:xfrm>
              <a:off x="2293719" y="5702261"/>
              <a:ext cx="2465132"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 Placeholder 122">
              <a:extLst>
                <a:ext uri="{FF2B5EF4-FFF2-40B4-BE49-F238E27FC236}">
                  <a16:creationId xmlns:a16="http://schemas.microsoft.com/office/drawing/2014/main" id="{2CFB658F-84AF-1B6C-8CBD-87A21955EA4D}"/>
                </a:ext>
              </a:extLst>
            </p:cNvPr>
            <p:cNvSpPr txBox="1">
              <a:spLocks/>
            </p:cNvSpPr>
            <p:nvPr/>
          </p:nvSpPr>
          <p:spPr>
            <a:xfrm>
              <a:off x="2378885" y="5713467"/>
              <a:ext cx="2850311" cy="28632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Resources &amp; Further Reading</a:t>
              </a:r>
            </a:p>
          </p:txBody>
        </p:sp>
        <p:sp>
          <p:nvSpPr>
            <p:cNvPr id="40" name="Oval 133">
              <a:extLst>
                <a:ext uri="{FF2B5EF4-FFF2-40B4-BE49-F238E27FC236}">
                  <a16:creationId xmlns:a16="http://schemas.microsoft.com/office/drawing/2014/main" id="{8F85677D-69CB-3CFE-114F-B129358A6E36}"/>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1" name="Graphic 37">
              <a:extLst>
                <a:ext uri="{FF2B5EF4-FFF2-40B4-BE49-F238E27FC236}">
                  <a16:creationId xmlns:a16="http://schemas.microsoft.com/office/drawing/2014/main" id="{A34E146A-5F49-94CE-77CE-331187C3ED7A}"/>
                </a:ext>
              </a:extLst>
            </p:cNvPr>
            <p:cNvGrpSpPr/>
            <p:nvPr/>
          </p:nvGrpSpPr>
          <p:grpSpPr>
            <a:xfrm>
              <a:off x="2064622" y="5732952"/>
              <a:ext cx="229999" cy="229698"/>
              <a:chOff x="5737725" y="2862443"/>
              <a:chExt cx="1034323" cy="1032970"/>
            </a:xfrm>
            <a:solidFill>
              <a:schemeClr val="bg1"/>
            </a:solidFill>
          </p:grpSpPr>
          <p:sp>
            <p:nvSpPr>
              <p:cNvPr id="42" name="Freeform 135">
                <a:extLst>
                  <a:ext uri="{FF2B5EF4-FFF2-40B4-BE49-F238E27FC236}">
                    <a16:creationId xmlns:a16="http://schemas.microsoft.com/office/drawing/2014/main" id="{F5D44143-1918-DE27-7412-B02E324CCB71}"/>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43" name="Freeform 136">
                <a:extLst>
                  <a:ext uri="{FF2B5EF4-FFF2-40B4-BE49-F238E27FC236}">
                    <a16:creationId xmlns:a16="http://schemas.microsoft.com/office/drawing/2014/main" id="{5E4E8BB4-DF25-A748-8CFB-348419DF8220}"/>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44" name="Freeform 137">
                <a:extLst>
                  <a:ext uri="{FF2B5EF4-FFF2-40B4-BE49-F238E27FC236}">
                    <a16:creationId xmlns:a16="http://schemas.microsoft.com/office/drawing/2014/main" id="{1CF2CEF6-FA19-D358-7BA2-B31F0DE502C3}"/>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45" name="Freeform 138">
                <a:extLst>
                  <a:ext uri="{FF2B5EF4-FFF2-40B4-BE49-F238E27FC236}">
                    <a16:creationId xmlns:a16="http://schemas.microsoft.com/office/drawing/2014/main" id="{37F3796A-2BEC-164B-711F-7A1D1D521566}"/>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46" name="Freeform 139">
                <a:extLst>
                  <a:ext uri="{FF2B5EF4-FFF2-40B4-BE49-F238E27FC236}">
                    <a16:creationId xmlns:a16="http://schemas.microsoft.com/office/drawing/2014/main" id="{EFC3C951-06D4-F862-F8D3-D3B1CF44F30F}"/>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cxnSp>
        <p:nvCxnSpPr>
          <p:cNvPr id="47" name="Straight Connector 23">
            <a:extLst>
              <a:ext uri="{FF2B5EF4-FFF2-40B4-BE49-F238E27FC236}">
                <a16:creationId xmlns:a16="http://schemas.microsoft.com/office/drawing/2014/main" id="{8BE9A230-BC6F-9AFB-5C31-BAC3C77E1614}"/>
              </a:ext>
            </a:extLst>
          </p:cNvPr>
          <p:cNvCxnSpPr>
            <a:cxnSpLocks/>
          </p:cNvCxnSpPr>
          <p:nvPr/>
        </p:nvCxnSpPr>
        <p:spPr>
          <a:xfrm>
            <a:off x="1569720" y="1264920"/>
            <a:ext cx="5669280"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sp>
        <p:nvSpPr>
          <p:cNvPr id="48" name="Rounded Rectangle 67">
            <a:extLst>
              <a:ext uri="{FF2B5EF4-FFF2-40B4-BE49-F238E27FC236}">
                <a16:creationId xmlns:a16="http://schemas.microsoft.com/office/drawing/2014/main" id="{4C510E30-AFDA-3DA4-2FCD-E440C2A4BEE3}"/>
              </a:ext>
            </a:extLst>
          </p:cNvPr>
          <p:cNvSpPr/>
          <p:nvPr/>
        </p:nvSpPr>
        <p:spPr>
          <a:xfrm>
            <a:off x="1569721" y="1569958"/>
            <a:ext cx="5343724" cy="856516"/>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aphic 2">
            <a:extLst>
              <a:ext uri="{FF2B5EF4-FFF2-40B4-BE49-F238E27FC236}">
                <a16:creationId xmlns:a16="http://schemas.microsoft.com/office/drawing/2014/main" id="{CBEECD1A-465D-2E23-F91A-32B1E607F43A}"/>
              </a:ext>
            </a:extLst>
          </p:cNvPr>
          <p:cNvGrpSpPr/>
          <p:nvPr/>
        </p:nvGrpSpPr>
        <p:grpSpPr>
          <a:xfrm>
            <a:off x="5171277" y="1682597"/>
            <a:ext cx="283418" cy="283423"/>
            <a:chOff x="8736336" y="773976"/>
            <a:chExt cx="925001" cy="925018"/>
          </a:xfrm>
          <a:solidFill>
            <a:schemeClr val="bg1"/>
          </a:solidFill>
        </p:grpSpPr>
        <p:sp>
          <p:nvSpPr>
            <p:cNvPr id="50" name="Freeform 87">
              <a:extLst>
                <a:ext uri="{FF2B5EF4-FFF2-40B4-BE49-F238E27FC236}">
                  <a16:creationId xmlns:a16="http://schemas.microsoft.com/office/drawing/2014/main" id="{E49F4DF4-3C07-B1E7-2FE4-1BA747A52D31}"/>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1" name="Freeform 88">
              <a:extLst>
                <a:ext uri="{FF2B5EF4-FFF2-40B4-BE49-F238E27FC236}">
                  <a16:creationId xmlns:a16="http://schemas.microsoft.com/office/drawing/2014/main" id="{64AA6ACE-4EA6-74D8-92AF-2BF5D5ACA68E}"/>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8" name="Freeform 89">
              <a:extLst>
                <a:ext uri="{FF2B5EF4-FFF2-40B4-BE49-F238E27FC236}">
                  <a16:creationId xmlns:a16="http://schemas.microsoft.com/office/drawing/2014/main" id="{F5B5F0A5-5621-D229-0875-DE5D3993B2A5}"/>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9" name="Freeform 90">
              <a:extLst>
                <a:ext uri="{FF2B5EF4-FFF2-40B4-BE49-F238E27FC236}">
                  <a16:creationId xmlns:a16="http://schemas.microsoft.com/office/drawing/2014/main" id="{B5B40113-0866-21D4-82FD-42A56B7ED79D}"/>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60" name="Freeform 91">
              <a:extLst>
                <a:ext uri="{FF2B5EF4-FFF2-40B4-BE49-F238E27FC236}">
                  <a16:creationId xmlns:a16="http://schemas.microsoft.com/office/drawing/2014/main" id="{0BCBEBD9-6D1D-CD56-0D33-81E0032E9023}"/>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61" name="Freeform 92">
              <a:extLst>
                <a:ext uri="{FF2B5EF4-FFF2-40B4-BE49-F238E27FC236}">
                  <a16:creationId xmlns:a16="http://schemas.microsoft.com/office/drawing/2014/main" id="{F7CF266E-4C24-67AF-9B81-39606054EBA9}"/>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62" name="Freeform 93">
              <a:extLst>
                <a:ext uri="{FF2B5EF4-FFF2-40B4-BE49-F238E27FC236}">
                  <a16:creationId xmlns:a16="http://schemas.microsoft.com/office/drawing/2014/main" id="{217B4CD5-47B9-BB0E-4A26-0A756731779F}"/>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63" name="Text Placeholder 7">
            <a:extLst>
              <a:ext uri="{FF2B5EF4-FFF2-40B4-BE49-F238E27FC236}">
                <a16:creationId xmlns:a16="http://schemas.microsoft.com/office/drawing/2014/main" id="{684E5A17-6CBD-1AC2-8335-7CF8D6A9A8A5}"/>
              </a:ext>
            </a:extLst>
          </p:cNvPr>
          <p:cNvSpPr txBox="1">
            <a:spLocks/>
          </p:cNvSpPr>
          <p:nvPr/>
        </p:nvSpPr>
        <p:spPr>
          <a:xfrm>
            <a:off x="1717532" y="1826259"/>
            <a:ext cx="5195911" cy="40640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You can use the FEMpower in Budget Template and our Financial Habit Tracker Template</a:t>
            </a:r>
          </a:p>
        </p:txBody>
      </p:sp>
      <p:grpSp>
        <p:nvGrpSpPr>
          <p:cNvPr id="64" name="Group 115">
            <a:extLst>
              <a:ext uri="{FF2B5EF4-FFF2-40B4-BE49-F238E27FC236}">
                <a16:creationId xmlns:a16="http://schemas.microsoft.com/office/drawing/2014/main" id="{4FA64E7A-D09F-4D0D-289F-DB210121B1FD}"/>
              </a:ext>
            </a:extLst>
          </p:cNvPr>
          <p:cNvGrpSpPr/>
          <p:nvPr/>
        </p:nvGrpSpPr>
        <p:grpSpPr>
          <a:xfrm>
            <a:off x="1668176" y="1350076"/>
            <a:ext cx="2613752" cy="406400"/>
            <a:chOff x="1997756" y="3611831"/>
            <a:chExt cx="2613752" cy="406400"/>
          </a:xfrm>
        </p:grpSpPr>
        <p:grpSp>
          <p:nvGrpSpPr>
            <p:cNvPr id="65" name="Group 116">
              <a:extLst>
                <a:ext uri="{FF2B5EF4-FFF2-40B4-BE49-F238E27FC236}">
                  <a16:creationId xmlns:a16="http://schemas.microsoft.com/office/drawing/2014/main" id="{BE5F556C-05F8-7090-0C37-174B2505600F}"/>
                </a:ext>
              </a:extLst>
            </p:cNvPr>
            <p:cNvGrpSpPr/>
            <p:nvPr/>
          </p:nvGrpSpPr>
          <p:grpSpPr>
            <a:xfrm>
              <a:off x="1997756" y="3611831"/>
              <a:ext cx="2613752" cy="406400"/>
              <a:chOff x="1590175" y="6032510"/>
              <a:chExt cx="2613752" cy="406400"/>
            </a:xfrm>
          </p:grpSpPr>
          <p:sp>
            <p:nvSpPr>
              <p:cNvPr id="73" name="Rectangle 124">
                <a:extLst>
                  <a:ext uri="{FF2B5EF4-FFF2-40B4-BE49-F238E27FC236}">
                    <a16:creationId xmlns:a16="http://schemas.microsoft.com/office/drawing/2014/main" id="{3D22F044-5E34-B4A8-71EF-26EF14DE1CCE}"/>
                  </a:ext>
                </a:extLst>
              </p:cNvPr>
              <p:cNvSpPr/>
              <p:nvPr/>
            </p:nvSpPr>
            <p:spPr>
              <a:xfrm>
                <a:off x="1941158" y="6087928"/>
                <a:ext cx="1585910"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125">
                <a:extLst>
                  <a:ext uri="{FF2B5EF4-FFF2-40B4-BE49-F238E27FC236}">
                    <a16:creationId xmlns:a16="http://schemas.microsoft.com/office/drawing/2014/main" id="{A9D81C07-56DC-F946-91AC-E724881C2807}"/>
                  </a:ext>
                </a:extLst>
              </p:cNvPr>
              <p:cNvSpPr/>
              <p:nvPr/>
            </p:nvSpPr>
            <p:spPr>
              <a:xfrm>
                <a:off x="1941158" y="6101348"/>
                <a:ext cx="158591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Text Placeholder 122">
                <a:extLst>
                  <a:ext uri="{FF2B5EF4-FFF2-40B4-BE49-F238E27FC236}">
                    <a16:creationId xmlns:a16="http://schemas.microsoft.com/office/drawing/2014/main" id="{0BB1B6F0-8090-6C33-59E0-3EE78492008C}"/>
                  </a:ext>
                </a:extLst>
              </p:cNvPr>
              <p:cNvSpPr txBox="1">
                <a:spLocks/>
              </p:cNvSpPr>
              <p:nvPr/>
            </p:nvSpPr>
            <p:spPr>
              <a:xfrm>
                <a:off x="1996113" y="6119253"/>
                <a:ext cx="2207814" cy="23762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err="1">
                    <a:solidFill>
                      <a:schemeClr val="bg1"/>
                    </a:solidFill>
                  </a:rPr>
                  <a:t>FEMPower</a:t>
                </a:r>
                <a:r>
                  <a:rPr lang="en-US" sz="1400" b="1" dirty="0">
                    <a:solidFill>
                      <a:schemeClr val="bg1"/>
                    </a:solidFill>
                  </a:rPr>
                  <a:t> Tools</a:t>
                </a:r>
              </a:p>
            </p:txBody>
          </p:sp>
          <p:sp>
            <p:nvSpPr>
              <p:cNvPr id="76" name="Oval 127">
                <a:extLst>
                  <a:ext uri="{FF2B5EF4-FFF2-40B4-BE49-F238E27FC236}">
                    <a16:creationId xmlns:a16="http://schemas.microsoft.com/office/drawing/2014/main" id="{B4FC98E9-807A-0DCE-C068-F950097A88F1}"/>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Freeform 128">
                <a:extLst>
                  <a:ext uri="{FF2B5EF4-FFF2-40B4-BE49-F238E27FC236}">
                    <a16:creationId xmlns:a16="http://schemas.microsoft.com/office/drawing/2014/main" id="{A78B3291-C326-8650-8AD0-01BF6FA3CC0C}"/>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66" name="Group 117">
              <a:extLst>
                <a:ext uri="{FF2B5EF4-FFF2-40B4-BE49-F238E27FC236}">
                  <a16:creationId xmlns:a16="http://schemas.microsoft.com/office/drawing/2014/main" id="{6D5C9131-20C7-A941-D75D-2B83565D7391}"/>
                </a:ext>
              </a:extLst>
            </p:cNvPr>
            <p:cNvGrpSpPr/>
            <p:nvPr/>
          </p:nvGrpSpPr>
          <p:grpSpPr>
            <a:xfrm>
              <a:off x="2082840" y="3699396"/>
              <a:ext cx="249276" cy="237604"/>
              <a:chOff x="8687174" y="1568164"/>
              <a:chExt cx="1195477" cy="1139501"/>
            </a:xfrm>
            <a:solidFill>
              <a:schemeClr val="bg1"/>
            </a:solidFill>
          </p:grpSpPr>
          <p:grpSp>
            <p:nvGrpSpPr>
              <p:cNvPr id="67" name="Graphic 37">
                <a:extLst>
                  <a:ext uri="{FF2B5EF4-FFF2-40B4-BE49-F238E27FC236}">
                    <a16:creationId xmlns:a16="http://schemas.microsoft.com/office/drawing/2014/main" id="{0D0F7C18-6939-434E-FD23-F05A76A7E353}"/>
                  </a:ext>
                </a:extLst>
              </p:cNvPr>
              <p:cNvGrpSpPr/>
              <p:nvPr/>
            </p:nvGrpSpPr>
            <p:grpSpPr>
              <a:xfrm>
                <a:off x="9122006" y="1798742"/>
                <a:ext cx="652378" cy="709850"/>
                <a:chOff x="4172018" y="1336363"/>
                <a:chExt cx="742283" cy="807675"/>
              </a:xfrm>
              <a:grpFill/>
            </p:grpSpPr>
            <p:sp>
              <p:nvSpPr>
                <p:cNvPr id="69" name="Freeform 120">
                  <a:extLst>
                    <a:ext uri="{FF2B5EF4-FFF2-40B4-BE49-F238E27FC236}">
                      <a16:creationId xmlns:a16="http://schemas.microsoft.com/office/drawing/2014/main" id="{40F20B7C-D2D6-5297-D013-CB5626CABA69}"/>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70" name="Freeform 121">
                  <a:extLst>
                    <a:ext uri="{FF2B5EF4-FFF2-40B4-BE49-F238E27FC236}">
                      <a16:creationId xmlns:a16="http://schemas.microsoft.com/office/drawing/2014/main" id="{CF443BBD-76DB-7112-F04C-BAF43C4AC8E1}"/>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71" name="Freeform 122">
                  <a:extLst>
                    <a:ext uri="{FF2B5EF4-FFF2-40B4-BE49-F238E27FC236}">
                      <a16:creationId xmlns:a16="http://schemas.microsoft.com/office/drawing/2014/main" id="{2D983BA9-D2AB-C0EB-7963-000EE62806DB}"/>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72" name="Freeform 123">
                  <a:extLst>
                    <a:ext uri="{FF2B5EF4-FFF2-40B4-BE49-F238E27FC236}">
                      <a16:creationId xmlns:a16="http://schemas.microsoft.com/office/drawing/2014/main" id="{271FAD27-8089-B660-F5C6-D83D1C1FEAF8}"/>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68" name="Oval Callout 119">
                <a:extLst>
                  <a:ext uri="{FF2B5EF4-FFF2-40B4-BE49-F238E27FC236}">
                    <a16:creationId xmlns:a16="http://schemas.microsoft.com/office/drawing/2014/main" id="{41850BA2-44C2-2DE7-7F98-F6E6B343DA48}"/>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4697690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76948-E757-D9B1-896C-282AD46CE54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20D292B-C8F9-B756-9AA0-8D82FA204B6D}"/>
              </a:ext>
            </a:extLst>
          </p:cNvPr>
          <p:cNvSpPr>
            <a:spLocks noGrp="1"/>
          </p:cNvSpPr>
          <p:nvPr>
            <p:ph type="body" sz="quarter" idx="60"/>
          </p:nvPr>
        </p:nvSpPr>
        <p:spPr/>
        <p:txBody>
          <a:bodyPr/>
          <a:lstStyle/>
          <a:p>
            <a:r>
              <a:rPr lang="en-US" dirty="0"/>
              <a:t>05</a:t>
            </a:r>
          </a:p>
        </p:txBody>
      </p:sp>
      <p:sp>
        <p:nvSpPr>
          <p:cNvPr id="6" name="Rectangle 5">
            <a:extLst>
              <a:ext uri="{FF2B5EF4-FFF2-40B4-BE49-F238E27FC236}">
                <a16:creationId xmlns:a16="http://schemas.microsoft.com/office/drawing/2014/main" id="{789313C1-94E7-834F-B112-1B06FA1E30E8}"/>
              </a:ext>
            </a:extLst>
          </p:cNvPr>
          <p:cNvSpPr/>
          <p:nvPr/>
        </p:nvSpPr>
        <p:spPr>
          <a:xfrm>
            <a:off x="2777891" y="4910405"/>
            <a:ext cx="3328995"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7" name="TextBox 6">
            <a:extLst>
              <a:ext uri="{FF2B5EF4-FFF2-40B4-BE49-F238E27FC236}">
                <a16:creationId xmlns:a16="http://schemas.microsoft.com/office/drawing/2014/main" id="{0FB6D5FC-4982-A261-AC3D-B63FD590B6AB}"/>
              </a:ext>
            </a:extLst>
          </p:cNvPr>
          <p:cNvSpPr txBox="1"/>
          <p:nvPr/>
        </p:nvSpPr>
        <p:spPr>
          <a:xfrm>
            <a:off x="2909998" y="4916982"/>
            <a:ext cx="314547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CONCLUSION</a:t>
            </a:r>
          </a:p>
        </p:txBody>
      </p:sp>
    </p:spTree>
    <p:extLst>
      <p:ext uri="{BB962C8B-B14F-4D97-AF65-F5344CB8AC3E}">
        <p14:creationId xmlns:p14="http://schemas.microsoft.com/office/powerpoint/2010/main" val="19243776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A569B-02FE-F38A-71D3-D7D29F6B81E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FD52E31-E51F-18DB-0647-AF77822EF93B}"/>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C5852FCF-8ED8-115C-CFCA-6C1198A7E093}"/>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437C9895-7D04-42A1-8E75-94172088737B}"/>
              </a:ext>
            </a:extLst>
          </p:cNvPr>
          <p:cNvSpPr>
            <a:spLocks noGrp="1"/>
          </p:cNvSpPr>
          <p:nvPr>
            <p:ph type="body" sz="quarter" idx="61"/>
          </p:nvPr>
        </p:nvSpPr>
        <p:spPr/>
        <p:txBody>
          <a:bodyPr/>
          <a:lstStyle/>
          <a:p>
            <a:r>
              <a:rPr lang="en-US" dirty="0"/>
              <a:t>Conclusion</a:t>
            </a:r>
          </a:p>
        </p:txBody>
      </p:sp>
      <p:sp>
        <p:nvSpPr>
          <p:cNvPr id="8" name="Text Placeholder 7">
            <a:extLst>
              <a:ext uri="{FF2B5EF4-FFF2-40B4-BE49-F238E27FC236}">
                <a16:creationId xmlns:a16="http://schemas.microsoft.com/office/drawing/2014/main" id="{B00DE79E-B3B6-006A-23C0-64ECD780EDB3}"/>
              </a:ext>
            </a:extLst>
          </p:cNvPr>
          <p:cNvSpPr>
            <a:spLocks noGrp="1"/>
          </p:cNvSpPr>
          <p:nvPr>
            <p:ph type="body" sz="quarter" idx="64"/>
          </p:nvPr>
        </p:nvSpPr>
        <p:spPr/>
        <p:txBody>
          <a:bodyPr/>
          <a:lstStyle/>
          <a:p>
            <a:pPr marL="0" indent="0">
              <a:buNone/>
            </a:pPr>
            <a:r>
              <a:rPr lang="en-US" dirty="0"/>
              <a:t>Budgeting and everyday financial management are not “one-time tasks”. They are practical life skills that support women through changing circumstances in early career, mid career, and late career (of course including retirement). Throughout this module, you have explored how income, costs, responsibilities, and life events shape day-to-day money decisions, and why a clear budget is one of the strongest foundations for financial confidence.</a:t>
            </a:r>
          </a:p>
          <a:p>
            <a:pPr marL="0" indent="0">
              <a:buNone/>
            </a:pPr>
            <a:endParaRPr lang="en-US" dirty="0"/>
          </a:p>
          <a:p>
            <a:pPr marL="0" indent="0">
              <a:buNone/>
            </a:pPr>
            <a:r>
              <a:rPr lang="en-US" dirty="0"/>
              <a:t>In early career, the focus is on building visibility and habits: understanding income and expenses, separating fixed, variable, and irregular costs, and creating a simple routine that prevents unpleasant surprises. In mid career, budgeting becomes a tool for managing complexity. Many costs relate to household and family needs, and time pressure can make money decisions feel heavy. Here, the aim is to create a realistic system that still works in busy weeks—planning irregular costs, protecting a buffer, and using short check-ins to stay in control. In late career and retirement, budgeting supports stability and peace of mind. A fixed-income budget </a:t>
            </a:r>
            <a:r>
              <a:rPr lang="en-US" dirty="0" err="1"/>
              <a:t>prioritises</a:t>
            </a:r>
            <a:r>
              <a:rPr lang="en-US" dirty="0"/>
              <a:t> essentials, plans for health-related and irregular costs, simplifies financial routines, and strengthens safety habits to reduce the risk of fraud.</a:t>
            </a:r>
          </a:p>
          <a:p>
            <a:pPr marL="0" indent="0">
              <a:buNone/>
            </a:pPr>
            <a:endParaRPr lang="en-US" dirty="0"/>
          </a:p>
          <a:p>
            <a:pPr marL="0" indent="0">
              <a:buNone/>
            </a:pPr>
            <a:r>
              <a:rPr lang="en-US" dirty="0"/>
              <a:t>Across all life stages, the key message is the same: a good budget does not restrict your life, it supports it. It helps you make choices based on clarity, protect yourself from financial shocks, and reduce stress by preparing rather than reacting. Even small improvements—reviewing subscriptions, planning irregular costs, creating a buffer, or doing a short weekly check—can make a meaningful difference over time.</a:t>
            </a:r>
          </a:p>
          <a:p>
            <a:pPr marL="0" indent="0">
              <a:buNone/>
            </a:pPr>
            <a:endParaRPr lang="en-US" dirty="0"/>
          </a:p>
          <a:p>
            <a:pPr marL="0" indent="0">
              <a:buNone/>
            </a:pPr>
            <a:r>
              <a:rPr lang="en-US" dirty="0"/>
              <a:t>As you complete this module, keep using the templates, checklists, and activities provided. Return to your budget whenever life changes, and adjust it without judgement. If you need support, seek neutral advice early rather than waiting until stress grows. Every step you take strengthens your financial resilience and supports greater independence and confidence—today and in the future.</a:t>
            </a:r>
          </a:p>
        </p:txBody>
      </p:sp>
      <p:cxnSp>
        <p:nvCxnSpPr>
          <p:cNvPr id="9" name="Straight Connector 8">
            <a:extLst>
              <a:ext uri="{FF2B5EF4-FFF2-40B4-BE49-F238E27FC236}">
                <a16:creationId xmlns:a16="http://schemas.microsoft.com/office/drawing/2014/main" id="{6C9EA38A-478C-81B2-C709-B7DA0454FD8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25352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F88BF-A5CA-F070-5C7A-58239168A9D7}"/>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B31AC20-839E-2D62-8965-14336A62862D}"/>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2D6DFB78-C9AE-E16F-ECCF-EE04D3A8E212}"/>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23134586-578D-881C-9E2A-F9C7758D1B2B}"/>
              </a:ext>
            </a:extLst>
          </p:cNvPr>
          <p:cNvSpPr>
            <a:spLocks noGrp="1"/>
          </p:cNvSpPr>
          <p:nvPr>
            <p:ph type="body" sz="quarter" idx="61"/>
          </p:nvPr>
        </p:nvSpPr>
        <p:spPr/>
        <p:txBody>
          <a:bodyPr/>
          <a:lstStyle/>
          <a:p>
            <a:r>
              <a:rPr lang="en-US" dirty="0"/>
              <a:t>Final tips</a:t>
            </a:r>
          </a:p>
        </p:txBody>
      </p:sp>
      <p:cxnSp>
        <p:nvCxnSpPr>
          <p:cNvPr id="9" name="Straight Connector 8">
            <a:extLst>
              <a:ext uri="{FF2B5EF4-FFF2-40B4-BE49-F238E27FC236}">
                <a16:creationId xmlns:a16="http://schemas.microsoft.com/office/drawing/2014/main" id="{9A19967F-F0F9-4291-3B4C-D20635EBA652}"/>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pic>
        <p:nvPicPr>
          <p:cNvPr id="73" name="Grafik 72">
            <a:extLst>
              <a:ext uri="{FF2B5EF4-FFF2-40B4-BE49-F238E27FC236}">
                <a16:creationId xmlns:a16="http://schemas.microsoft.com/office/drawing/2014/main" id="{29520564-AC8E-C6FE-5C78-EEADD8354E6D}"/>
              </a:ext>
            </a:extLst>
          </p:cNvPr>
          <p:cNvPicPr>
            <a:picLocks noChangeAspect="1"/>
          </p:cNvPicPr>
          <p:nvPr/>
        </p:nvPicPr>
        <p:blipFill>
          <a:blip r:embed="rId2"/>
          <a:stretch>
            <a:fillRect/>
          </a:stretch>
        </p:blipFill>
        <p:spPr>
          <a:xfrm>
            <a:off x="1522718" y="1673634"/>
            <a:ext cx="5467018" cy="7963126"/>
          </a:xfrm>
          <a:prstGeom prst="rect">
            <a:avLst/>
          </a:prstGeom>
        </p:spPr>
      </p:pic>
    </p:spTree>
    <p:extLst>
      <p:ext uri="{BB962C8B-B14F-4D97-AF65-F5344CB8AC3E}">
        <p14:creationId xmlns:p14="http://schemas.microsoft.com/office/powerpoint/2010/main" val="35058853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76FA8A-E785-6AC7-0CD5-34F9B877D279}"/>
              </a:ext>
            </a:extLst>
          </p:cNvPr>
          <p:cNvSpPr>
            <a:spLocks noGrp="1"/>
          </p:cNvSpPr>
          <p:nvPr>
            <p:ph type="body" sz="quarter" idx="4294967295"/>
          </p:nvPr>
        </p:nvSpPr>
        <p:spPr>
          <a:xfrm>
            <a:off x="728419" y="7540867"/>
            <a:ext cx="3282950" cy="781050"/>
          </a:xfrm>
          <a:prstGeom prst="rect">
            <a:avLst/>
          </a:prstGeom>
        </p:spPr>
        <p:txBody>
          <a:bodyPr/>
          <a:lstStyle/>
          <a:p>
            <a:pPr marL="0" indent="0" algn="l">
              <a:buNone/>
            </a:pPr>
            <a:r>
              <a:rPr lang="en-US" sz="2000" b="1" dirty="0">
                <a:solidFill>
                  <a:schemeClr val="bg1"/>
                </a:solidFill>
              </a:rPr>
              <a:t>Follow Our Journey</a:t>
            </a:r>
          </a:p>
        </p:txBody>
      </p:sp>
      <p:sp>
        <p:nvSpPr>
          <p:cNvPr id="52" name="Text Placeholder 2">
            <a:extLst>
              <a:ext uri="{FF2B5EF4-FFF2-40B4-BE49-F238E27FC236}">
                <a16:creationId xmlns:a16="http://schemas.microsoft.com/office/drawing/2014/main" id="{A60BDF63-C96A-CA89-7127-3882BC413159}"/>
              </a:ext>
            </a:extLst>
          </p:cNvPr>
          <p:cNvSpPr txBox="1">
            <a:spLocks/>
          </p:cNvSpPr>
          <p:nvPr/>
        </p:nvSpPr>
        <p:spPr>
          <a:xfrm>
            <a:off x="3717645" y="9783934"/>
            <a:ext cx="3842030" cy="536162"/>
          </a:xfrm>
          <a:prstGeom prst="rect">
            <a:avLst/>
          </a:prstGeom>
          <a:solidFill>
            <a:srgbClr val="F16024"/>
          </a:solid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None/>
            </a:pPr>
            <a:r>
              <a:rPr lang="en-US" sz="2400" b="1" dirty="0">
                <a:solidFill>
                  <a:schemeClr val="bg1"/>
                </a:solidFill>
              </a:rPr>
              <a:t>www.fempower.finance</a:t>
            </a:r>
          </a:p>
        </p:txBody>
      </p:sp>
      <p:grpSp>
        <p:nvGrpSpPr>
          <p:cNvPr id="13" name="Group 12">
            <a:extLst>
              <a:ext uri="{FF2B5EF4-FFF2-40B4-BE49-F238E27FC236}">
                <a16:creationId xmlns:a16="http://schemas.microsoft.com/office/drawing/2014/main" id="{0A982912-D9D1-2753-8EB3-FE974A71E858}"/>
              </a:ext>
            </a:extLst>
          </p:cNvPr>
          <p:cNvGrpSpPr/>
          <p:nvPr/>
        </p:nvGrpSpPr>
        <p:grpSpPr>
          <a:xfrm>
            <a:off x="223434" y="3826589"/>
            <a:ext cx="4705438" cy="2867812"/>
            <a:chOff x="1950804" y="3053151"/>
            <a:chExt cx="5608871" cy="3418425"/>
          </a:xfrm>
        </p:grpSpPr>
        <p:pic>
          <p:nvPicPr>
            <p:cNvPr id="16" name="Picture 15">
              <a:extLst>
                <a:ext uri="{FF2B5EF4-FFF2-40B4-BE49-F238E27FC236}">
                  <a16:creationId xmlns:a16="http://schemas.microsoft.com/office/drawing/2014/main" id="{AD20DC72-B97F-0F9C-2542-EDEC0DA7F1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50804" y="3053151"/>
              <a:ext cx="5608871" cy="3418425"/>
            </a:xfrm>
            <a:prstGeom prst="rect">
              <a:avLst/>
            </a:prstGeom>
          </p:spPr>
        </p:pic>
        <p:sp>
          <p:nvSpPr>
            <p:cNvPr id="17" name="Rectangle 16">
              <a:extLst>
                <a:ext uri="{FF2B5EF4-FFF2-40B4-BE49-F238E27FC236}">
                  <a16:creationId xmlns:a16="http://schemas.microsoft.com/office/drawing/2014/main" id="{39D81D49-15E8-ED00-3A72-7B268CC7EE2F}"/>
                </a:ext>
              </a:extLst>
            </p:cNvPr>
            <p:cNvSpPr/>
            <p:nvPr/>
          </p:nvSpPr>
          <p:spPr>
            <a:xfrm>
              <a:off x="2801073" y="3350555"/>
              <a:ext cx="3981692" cy="25232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20" name="Text Placeholder 32">
              <a:extLst>
                <a:ext uri="{FF2B5EF4-FFF2-40B4-BE49-F238E27FC236}">
                  <a16:creationId xmlns:a16="http://schemas.microsoft.com/office/drawing/2014/main" id="{1865D03A-0FEA-BEA4-8AF0-CBD446BF5F8F}"/>
                </a:ext>
              </a:extLst>
            </p:cNvPr>
            <p:cNvSpPr txBox="1">
              <a:spLocks/>
            </p:cNvSpPr>
            <p:nvPr/>
          </p:nvSpPr>
          <p:spPr>
            <a:xfrm>
              <a:off x="2801073" y="4337414"/>
              <a:ext cx="3981692" cy="891421"/>
            </a:xfrm>
            <a:prstGeom prst="rect">
              <a:avLst/>
            </a:prstGeom>
            <a:noFill/>
          </p:spPr>
          <p:txBody>
            <a:bodyPr>
              <a:noAutofit/>
            </a:bodyPr>
            <a:lstStyle>
              <a:lvl1pPr marL="0" indent="0" algn="l" defTabSz="2072941" rtl="0" eaLnBrk="1" latinLnBrk="0" hangingPunct="1">
                <a:lnSpc>
                  <a:spcPct val="100000"/>
                </a:lnSpc>
                <a:spcBef>
                  <a:spcPts val="2267"/>
                </a:spcBef>
                <a:buFont typeface="Arial" panose="020B0604020202020204" pitchFamily="34" charset="0"/>
                <a:buNone/>
                <a:defRPr sz="2300" b="1" i="0" kern="1200">
                  <a:solidFill>
                    <a:srgbClr val="011E3B"/>
                  </a:solidFill>
                  <a:latin typeface="Poppins SemiBold" pitchFamily="2" charset="77"/>
                  <a:ea typeface="+mn-ea"/>
                  <a:cs typeface="Poppins SemiBold" pitchFamily="2" charset="77"/>
                </a:defRPr>
              </a:lvl1pPr>
              <a:lvl2pPr marL="377967"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2pPr>
              <a:lvl3pPr marL="755934"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3pPr>
              <a:lvl4pPr marL="1133901"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4pPr>
              <a:lvl5pPr marL="1511869"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algn="ctr"/>
              <a:r>
                <a:rPr lang="en-GB" sz="1800" b="0" dirty="0">
                  <a:solidFill>
                    <a:srgbClr val="000000"/>
                  </a:solidFill>
                  <a:latin typeface="Calibri" panose="020F0502020204030204" pitchFamily="34" charset="0"/>
                </a:rPr>
                <a:t>Website Here</a:t>
              </a:r>
              <a:endParaRPr lang="en-US" sz="1800" b="0" dirty="0">
                <a:solidFill>
                  <a:srgbClr val="000000"/>
                </a:solidFill>
                <a:latin typeface="Calibri" panose="020F0502020204030204" pitchFamily="34" charset="0"/>
              </a:endParaRPr>
            </a:p>
          </p:txBody>
        </p:sp>
      </p:grpSp>
      <p:pic>
        <p:nvPicPr>
          <p:cNvPr id="4" name="Picture 3">
            <a:extLst>
              <a:ext uri="{FF2B5EF4-FFF2-40B4-BE49-F238E27FC236}">
                <a16:creationId xmlns:a16="http://schemas.microsoft.com/office/drawing/2014/main" id="{DF9DCB7E-B194-A3AB-47D9-D15C66DBB1E3}"/>
              </a:ext>
            </a:extLst>
          </p:cNvPr>
          <p:cNvPicPr>
            <a:picLocks noChangeAspect="1"/>
          </p:cNvPicPr>
          <p:nvPr/>
        </p:nvPicPr>
        <p:blipFill>
          <a:blip r:embed="rId3"/>
          <a:stretch>
            <a:fillRect/>
          </a:stretch>
        </p:blipFill>
        <p:spPr>
          <a:xfrm>
            <a:off x="936748" y="4074792"/>
            <a:ext cx="3340352" cy="2146203"/>
          </a:xfrm>
          <a:prstGeom prst="rect">
            <a:avLst/>
          </a:prstGeom>
        </p:spPr>
      </p:pic>
      <p:grpSp>
        <p:nvGrpSpPr>
          <p:cNvPr id="31" name="Graphic 3">
            <a:extLst>
              <a:ext uri="{FF2B5EF4-FFF2-40B4-BE49-F238E27FC236}">
                <a16:creationId xmlns:a16="http://schemas.microsoft.com/office/drawing/2014/main" id="{12107541-C2F4-8A9A-C481-A2B7698388F3}"/>
              </a:ext>
            </a:extLst>
          </p:cNvPr>
          <p:cNvGrpSpPr/>
          <p:nvPr/>
        </p:nvGrpSpPr>
        <p:grpSpPr>
          <a:xfrm>
            <a:off x="1749471" y="7958589"/>
            <a:ext cx="406935" cy="406935"/>
            <a:chOff x="938298" y="2389014"/>
            <a:chExt cx="850463" cy="850463"/>
          </a:xfrm>
        </p:grpSpPr>
        <p:sp>
          <p:nvSpPr>
            <p:cNvPr id="53" name="Freeform 52">
              <a:hlinkClick r:id="rId4"/>
              <a:extLst>
                <a:ext uri="{FF2B5EF4-FFF2-40B4-BE49-F238E27FC236}">
                  <a16:creationId xmlns:a16="http://schemas.microsoft.com/office/drawing/2014/main" id="{7436FE5E-80EE-3D00-1663-DFA005EBC45F}"/>
                </a:ext>
              </a:extLst>
            </p:cNvPr>
            <p:cNvSpPr/>
            <p:nvPr/>
          </p:nvSpPr>
          <p:spPr>
            <a:xfrm>
              <a:off x="938298" y="2389014"/>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54" name="Graphic 3">
              <a:extLst>
                <a:ext uri="{FF2B5EF4-FFF2-40B4-BE49-F238E27FC236}">
                  <a16:creationId xmlns:a16="http://schemas.microsoft.com/office/drawing/2014/main" id="{A5D6C5D8-7838-AA7E-C060-D029DB255533}"/>
                </a:ext>
              </a:extLst>
            </p:cNvPr>
            <p:cNvGrpSpPr/>
            <p:nvPr/>
          </p:nvGrpSpPr>
          <p:grpSpPr>
            <a:xfrm>
              <a:off x="1100330" y="2533846"/>
              <a:ext cx="535477" cy="535477"/>
              <a:chOff x="1100330" y="2533846"/>
              <a:chExt cx="535477" cy="535477"/>
            </a:xfrm>
            <a:solidFill>
              <a:srgbClr val="FFFFFF"/>
            </a:solidFill>
          </p:grpSpPr>
          <p:sp>
            <p:nvSpPr>
              <p:cNvPr id="55" name="Freeform 54">
                <a:extLst>
                  <a:ext uri="{FF2B5EF4-FFF2-40B4-BE49-F238E27FC236}">
                    <a16:creationId xmlns:a16="http://schemas.microsoft.com/office/drawing/2014/main" id="{F914C5C0-DACA-81B8-A5F8-55781DA581B2}"/>
                  </a:ext>
                </a:extLst>
              </p:cNvPr>
              <p:cNvSpPr/>
              <p:nvPr/>
            </p:nvSpPr>
            <p:spPr>
              <a:xfrm>
                <a:off x="1100330" y="2533846"/>
                <a:ext cx="535477"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6" name="Freeform 55">
                <a:extLst>
                  <a:ext uri="{FF2B5EF4-FFF2-40B4-BE49-F238E27FC236}">
                    <a16:creationId xmlns:a16="http://schemas.microsoft.com/office/drawing/2014/main" id="{3E1F7A28-3F0B-560E-0F15-6AB6A3F51AF8}"/>
                  </a:ext>
                </a:extLst>
              </p:cNvPr>
              <p:cNvSpPr/>
              <p:nvPr/>
            </p:nvSpPr>
            <p:spPr>
              <a:xfrm>
                <a:off x="1226196" y="2664251"/>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7" name="Freeform 56">
                <a:extLst>
                  <a:ext uri="{FF2B5EF4-FFF2-40B4-BE49-F238E27FC236}">
                    <a16:creationId xmlns:a16="http://schemas.microsoft.com/office/drawing/2014/main" id="{5A21D11D-DBE1-C466-011D-CFEAAE3570B7}"/>
                  </a:ext>
                </a:extLst>
              </p:cNvPr>
              <p:cNvSpPr/>
              <p:nvPr/>
            </p:nvSpPr>
            <p:spPr>
              <a:xfrm>
                <a:off x="1414076" y="276945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34" name="Group 33">
            <a:extLst>
              <a:ext uri="{FF2B5EF4-FFF2-40B4-BE49-F238E27FC236}">
                <a16:creationId xmlns:a16="http://schemas.microsoft.com/office/drawing/2014/main" id="{CF4C3642-3CE5-613C-C54E-F0027CE29F6B}"/>
              </a:ext>
            </a:extLst>
          </p:cNvPr>
          <p:cNvGrpSpPr/>
          <p:nvPr/>
        </p:nvGrpSpPr>
        <p:grpSpPr>
          <a:xfrm>
            <a:off x="1274359" y="7958589"/>
            <a:ext cx="406935" cy="406935"/>
            <a:chOff x="1277088" y="4770708"/>
            <a:chExt cx="539701" cy="539701"/>
          </a:xfrm>
        </p:grpSpPr>
        <p:sp>
          <p:nvSpPr>
            <p:cNvPr id="50" name="Freeform 49">
              <a:extLst>
                <a:ext uri="{FF2B5EF4-FFF2-40B4-BE49-F238E27FC236}">
                  <a16:creationId xmlns:a16="http://schemas.microsoft.com/office/drawing/2014/main" id="{34A76AB6-9B70-60B0-A978-9DDF9B64C0B9}"/>
                </a:ext>
              </a:extLst>
            </p:cNvPr>
            <p:cNvSpPr/>
            <p:nvPr/>
          </p:nvSpPr>
          <p:spPr>
            <a:xfrm>
              <a:off x="1277088" y="4770708"/>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1" name="Freeform 50">
              <a:hlinkClick r:id="rId5"/>
              <a:extLst>
                <a:ext uri="{FF2B5EF4-FFF2-40B4-BE49-F238E27FC236}">
                  <a16:creationId xmlns:a16="http://schemas.microsoft.com/office/drawing/2014/main" id="{38948A32-420E-06AA-7970-DC89E48DE8C2}"/>
                </a:ext>
              </a:extLst>
            </p:cNvPr>
            <p:cNvSpPr/>
            <p:nvPr/>
          </p:nvSpPr>
          <p:spPr>
            <a:xfrm>
              <a:off x="1425674" y="4828537"/>
              <a:ext cx="230672" cy="43455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36" name="Group 35">
            <a:extLst>
              <a:ext uri="{FF2B5EF4-FFF2-40B4-BE49-F238E27FC236}">
                <a16:creationId xmlns:a16="http://schemas.microsoft.com/office/drawing/2014/main" id="{191ADD6B-1210-7601-F5F2-1D27A5EB4384}"/>
              </a:ext>
            </a:extLst>
          </p:cNvPr>
          <p:cNvGrpSpPr/>
          <p:nvPr/>
        </p:nvGrpSpPr>
        <p:grpSpPr>
          <a:xfrm>
            <a:off x="799247" y="7958589"/>
            <a:ext cx="406935" cy="406935"/>
            <a:chOff x="546710" y="4792155"/>
            <a:chExt cx="539701" cy="539701"/>
          </a:xfrm>
        </p:grpSpPr>
        <p:sp>
          <p:nvSpPr>
            <p:cNvPr id="45" name="Freeform 44">
              <a:extLst>
                <a:ext uri="{FF2B5EF4-FFF2-40B4-BE49-F238E27FC236}">
                  <a16:creationId xmlns:a16="http://schemas.microsoft.com/office/drawing/2014/main" id="{B63B153F-7CED-73F2-593E-D7284B602AD8}"/>
                </a:ext>
              </a:extLst>
            </p:cNvPr>
            <p:cNvSpPr/>
            <p:nvPr/>
          </p:nvSpPr>
          <p:spPr>
            <a:xfrm>
              <a:off x="546710" y="4792155"/>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pic>
          <p:nvPicPr>
            <p:cNvPr id="49" name="Graphic 48" descr="World with solid fill">
              <a:hlinkClick r:id="rId6"/>
              <a:extLst>
                <a:ext uri="{FF2B5EF4-FFF2-40B4-BE49-F238E27FC236}">
                  <a16:creationId xmlns:a16="http://schemas.microsoft.com/office/drawing/2014/main" id="{478C1CCC-5CFE-A5E9-49A6-2EF804ABC608}"/>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79939" y="4825384"/>
              <a:ext cx="473243" cy="473243"/>
            </a:xfrm>
            <a:prstGeom prst="rect">
              <a:avLst/>
            </a:prstGeom>
          </p:spPr>
        </p:pic>
      </p:grpSp>
      <p:grpSp>
        <p:nvGrpSpPr>
          <p:cNvPr id="37" name="Group 36">
            <a:extLst>
              <a:ext uri="{FF2B5EF4-FFF2-40B4-BE49-F238E27FC236}">
                <a16:creationId xmlns:a16="http://schemas.microsoft.com/office/drawing/2014/main" id="{501FBAA7-9EE2-EFA9-78A7-B37002EFDBFE}"/>
              </a:ext>
            </a:extLst>
          </p:cNvPr>
          <p:cNvGrpSpPr/>
          <p:nvPr/>
        </p:nvGrpSpPr>
        <p:grpSpPr>
          <a:xfrm>
            <a:off x="2224584" y="7958589"/>
            <a:ext cx="406935" cy="406935"/>
            <a:chOff x="2437074" y="4787340"/>
            <a:chExt cx="539701" cy="539701"/>
          </a:xfrm>
        </p:grpSpPr>
        <p:sp>
          <p:nvSpPr>
            <p:cNvPr id="40" name="Freeform 39">
              <a:hlinkClick r:id="rId4"/>
              <a:extLst>
                <a:ext uri="{FF2B5EF4-FFF2-40B4-BE49-F238E27FC236}">
                  <a16:creationId xmlns:a16="http://schemas.microsoft.com/office/drawing/2014/main" id="{08A89A1B-083A-9341-21E7-113DF97707AB}"/>
                </a:ext>
              </a:extLst>
            </p:cNvPr>
            <p:cNvSpPr/>
            <p:nvPr/>
          </p:nvSpPr>
          <p:spPr>
            <a:xfrm>
              <a:off x="2437074" y="4787340"/>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41" name="Group 40">
              <a:extLst>
                <a:ext uri="{FF2B5EF4-FFF2-40B4-BE49-F238E27FC236}">
                  <a16:creationId xmlns:a16="http://schemas.microsoft.com/office/drawing/2014/main" id="{CD29EAC7-1628-A545-A1B0-3C0D2A5033BF}"/>
                </a:ext>
              </a:extLst>
            </p:cNvPr>
            <p:cNvGrpSpPr/>
            <p:nvPr/>
          </p:nvGrpSpPr>
          <p:grpSpPr>
            <a:xfrm>
              <a:off x="2536697" y="4872812"/>
              <a:ext cx="352589" cy="337510"/>
              <a:chOff x="3303016" y="4946695"/>
              <a:chExt cx="685139" cy="655838"/>
            </a:xfrm>
          </p:grpSpPr>
          <p:sp>
            <p:nvSpPr>
              <p:cNvPr id="42" name="Freeform 41">
                <a:extLst>
                  <a:ext uri="{FF2B5EF4-FFF2-40B4-BE49-F238E27FC236}">
                    <a16:creationId xmlns:a16="http://schemas.microsoft.com/office/drawing/2014/main" id="{EAD8BA6B-96F1-0014-0168-032E9AC9D3B2}"/>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dirty="0"/>
              </a:p>
            </p:txBody>
          </p:sp>
          <p:sp>
            <p:nvSpPr>
              <p:cNvPr id="43" name="Freeform 42">
                <a:extLst>
                  <a:ext uri="{FF2B5EF4-FFF2-40B4-BE49-F238E27FC236}">
                    <a16:creationId xmlns:a16="http://schemas.microsoft.com/office/drawing/2014/main" id="{1C53A851-17F5-D331-D8C9-E90C856C262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dirty="0"/>
              </a:p>
            </p:txBody>
          </p:sp>
          <p:sp>
            <p:nvSpPr>
              <p:cNvPr id="44" name="Freeform 43">
                <a:extLst>
                  <a:ext uri="{FF2B5EF4-FFF2-40B4-BE49-F238E27FC236}">
                    <a16:creationId xmlns:a16="http://schemas.microsoft.com/office/drawing/2014/main" id="{936E59EA-CBA6-0D2E-C30A-5DBF6375D99C}"/>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4153135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613"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1AED591-7C88-455C-9C50-29060D9620B3}">
  <we:reference id="WA200010001" version="1.0.0.1" store="Omex" storeType="OMEX"/>
  <we:alternateReferences>
    <we:reference id="WA200010001" version="1.0.0.1" store="WA200010001" storeType="OMEX"/>
  </we:alternateReferences>
  <we:properties>
    <we:property name="claude.fileId" value="&quot;3c56df7b-3856-4fb9-8cfc-4520087ecfec&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0</TotalTime>
  <Words>9127</Words>
  <Application>Microsoft Office PowerPoint</Application>
  <PresentationFormat>Benutzerdefiniert</PresentationFormat>
  <Paragraphs>729</Paragraphs>
  <Slides>40</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40</vt:i4>
      </vt:variant>
    </vt:vector>
  </HeadingPairs>
  <TitlesOfParts>
    <vt:vector size="46" baseType="lpstr">
      <vt:lpstr>Arial</vt:lpstr>
      <vt:lpstr>Bradley Hand ITC</vt:lpstr>
      <vt:lpstr>Calibri</vt:lpstr>
      <vt:lpstr>Montserrat</vt:lpstr>
      <vt:lpstr>Montserrat Bold</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David Blunck</cp:lastModifiedBy>
  <cp:revision>398</cp:revision>
  <dcterms:created xsi:type="dcterms:W3CDTF">2018-08-04T19:06:08Z</dcterms:created>
  <dcterms:modified xsi:type="dcterms:W3CDTF">2026-08-19T18:04:12Z</dcterms:modified>
</cp:coreProperties>
</file>