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5"/>
  </p:notesMasterIdLst>
  <p:handoutMasterIdLst>
    <p:handoutMasterId r:id="rId46"/>
  </p:handoutMasterIdLst>
  <p:sldIdLst>
    <p:sldId id="721" r:id="rId2"/>
    <p:sldId id="1378" r:id="rId3"/>
    <p:sldId id="699" r:id="rId4"/>
    <p:sldId id="740" r:id="rId5"/>
    <p:sldId id="725" r:id="rId6"/>
    <p:sldId id="756" r:id="rId7"/>
    <p:sldId id="742" r:id="rId8"/>
    <p:sldId id="727" r:id="rId9"/>
    <p:sldId id="764" r:id="rId10"/>
    <p:sldId id="768" r:id="rId11"/>
    <p:sldId id="767" r:id="rId12"/>
    <p:sldId id="766" r:id="rId13"/>
    <p:sldId id="778" r:id="rId14"/>
    <p:sldId id="781" r:id="rId15"/>
    <p:sldId id="782" r:id="rId16"/>
    <p:sldId id="739" r:id="rId17"/>
    <p:sldId id="792" r:id="rId18"/>
    <p:sldId id="800" r:id="rId19"/>
    <p:sldId id="744" r:id="rId20"/>
    <p:sldId id="729" r:id="rId21"/>
    <p:sldId id="770" r:id="rId22"/>
    <p:sldId id="771" r:id="rId23"/>
    <p:sldId id="772" r:id="rId24"/>
    <p:sldId id="773" r:id="rId25"/>
    <p:sldId id="748" r:id="rId26"/>
    <p:sldId id="786" r:id="rId27"/>
    <p:sldId id="788" r:id="rId28"/>
    <p:sldId id="789" r:id="rId29"/>
    <p:sldId id="791" r:id="rId30"/>
    <p:sldId id="799" r:id="rId31"/>
    <p:sldId id="745" r:id="rId32"/>
    <p:sldId id="730" r:id="rId33"/>
    <p:sldId id="774" r:id="rId34"/>
    <p:sldId id="775" r:id="rId35"/>
    <p:sldId id="776" r:id="rId36"/>
    <p:sldId id="777" r:id="rId37"/>
    <p:sldId id="793" r:id="rId38"/>
    <p:sldId id="794" r:id="rId39"/>
    <p:sldId id="796" r:id="rId40"/>
    <p:sldId id="750" r:id="rId41"/>
    <p:sldId id="743" r:id="rId42"/>
    <p:sldId id="728" r:id="rId43"/>
    <p:sldId id="715" r:id="rId44"/>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D56ABD-E393-1978-9FAD-C42A41A015D1}" name="Yasmin Akhtar" initials="YA" userId="c492a8c39f9d4305"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F16024"/>
    <a:srgbClr val="1E2879"/>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2"/>
  </p:normalViewPr>
  <p:slideViewPr>
    <p:cSldViewPr snapToGrid="0">
      <p:cViewPr varScale="1">
        <p:scale>
          <a:sx n="49" d="100"/>
          <a:sy n="49" d="100"/>
        </p:scale>
        <p:origin x="2385" y="24"/>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6/8/2026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‹Nr.›</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08/06/2026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‹Nr.›</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‹Nr.›</a:t>
            </a:fld>
            <a:endParaRPr lang="fr-CA" dirty="0"/>
          </a:p>
        </p:txBody>
      </p:sp>
    </p:spTree>
    <p:extLst>
      <p:ext uri="{BB962C8B-B14F-4D97-AF65-F5344CB8AC3E}">
        <p14:creationId xmlns:p14="http://schemas.microsoft.com/office/powerpoint/2010/main" val="3482833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806" r:id="rId12"/>
    <p:sldLayoutId id="2147483820"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3.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knowledge.umassfive.coop/credit-and-debt/debt/quiz/managing-debt?utm_source=chatgpt.com" TargetMode="External"/><Relationship Id="rId2" Type="http://schemas.openxmlformats.org/officeDocument/2006/relationships/image" Target="../media/image7.jpg"/><Relationship Id="rId1" Type="http://schemas.openxmlformats.org/officeDocument/2006/relationships/slideLayout" Target="../slideLayouts/slideLayout8.xml"/><Relationship Id="rId5" Type="http://schemas.openxmlformats.org/officeDocument/2006/relationships/hyperlink" Target="https://www.consolidatedcredit.org/financial-literacy/test/?utm_source=chatgpt.com" TargetMode="External"/><Relationship Id="rId4" Type="http://schemas.openxmlformats.org/officeDocument/2006/relationships/hyperlink" Target="https://www.sofi.com/learn/content/financial-literacy-qui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investopedia.com/articles/personal-finance/080716/debt-avalanche-vs-debt-snowball-which-best-you.asp" TargetMode="External"/><Relationship Id="rId7" Type="http://schemas.openxmlformats.org/officeDocument/2006/relationships/hyperlink" Target="https://europa.eu/youreurope/citizens/consumers/financial-products-and-services/loans-credit/index_en.htm" TargetMode="External"/><Relationship Id="rId2" Type="http://schemas.openxmlformats.org/officeDocument/2006/relationships/hyperlink" Target="https://www.bankrate.com/credit-cards/tools/credit-card-payoff-calculator/" TargetMode="External"/><Relationship Id="rId1" Type="http://schemas.openxmlformats.org/officeDocument/2006/relationships/slideLayout" Target="../slideLayouts/slideLayout8.xml"/><Relationship Id="rId6" Type="http://schemas.openxmlformats.org/officeDocument/2006/relationships/hyperlink" Target="https://www.consumerfinance.gov/ask-cfpb/what-is-interest-en-31/" TargetMode="External"/><Relationship Id="rId5" Type="http://schemas.openxmlformats.org/officeDocument/2006/relationships/hyperlink" Target="https://www.experian.com/blogs/ask-experian/credit-education/" TargetMode="External"/><Relationship Id="rId4" Type="http://schemas.openxmlformats.org/officeDocument/2006/relationships/hyperlink" Target="https://www.moneyhelper.org.uk/en/everyday-money/budgeting/budget-planner"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bjfC3zV3X5E" TargetMode="External"/><Relationship Id="rId3" Type="http://schemas.openxmlformats.org/officeDocument/2006/relationships/hyperlink" Target="https://www.worldbank.org/en/topic/financialinclusion/brief/financial-literacy" TargetMode="External"/><Relationship Id="rId7" Type="http://schemas.openxmlformats.org/officeDocument/2006/relationships/hyperlink" Target="https://www.nationaldebtline.org/" TargetMode="External"/><Relationship Id="rId2" Type="http://schemas.openxmlformats.org/officeDocument/2006/relationships/hyperlink" Target="https://www.oecd.org/finance/women-and-financial-education.htm" TargetMode="External"/><Relationship Id="rId1" Type="http://schemas.openxmlformats.org/officeDocument/2006/relationships/slideLayout" Target="../slideLayouts/slideLayout8.xml"/><Relationship Id="rId6" Type="http://schemas.openxmlformats.org/officeDocument/2006/relationships/hyperlink" Target="https://www.eccnet.eu/" TargetMode="External"/><Relationship Id="rId5" Type="http://schemas.openxmlformats.org/officeDocument/2006/relationships/hyperlink" Target="https://www.moneyhelper.org.uk/" TargetMode="External"/><Relationship Id="rId4" Type="http://schemas.openxmlformats.org/officeDocument/2006/relationships/hyperlink" Target="https://hbr.org/" TargetMode="External"/><Relationship Id="rId9" Type="http://schemas.openxmlformats.org/officeDocument/2006/relationships/hyperlink" Target="https://www.suzeorman.com/podcas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hyperlink" Target="https://www.fidelity.com/learning-center/overview" TargetMode="External"/><Relationship Id="rId3" Type="http://schemas.openxmlformats.org/officeDocument/2006/relationships/hyperlink" Target="https://www.eccnet.eu/" TargetMode="External"/><Relationship Id="rId7" Type="http://schemas.openxmlformats.org/officeDocument/2006/relationships/hyperlink" Target="https://www.mind.org.uk/" TargetMode="External"/><Relationship Id="rId2" Type="http://schemas.openxmlformats.org/officeDocument/2006/relationships/hyperlink" Target="https://www.getsmarteraboutmoney.ca/calculators/pay-off-credit-cards-and-debt-calculator/" TargetMode="External"/><Relationship Id="rId1" Type="http://schemas.openxmlformats.org/officeDocument/2006/relationships/slideLayout" Target="../slideLayouts/slideLayout9.xml"/><Relationship Id="rId6" Type="http://schemas.openxmlformats.org/officeDocument/2006/relationships/hyperlink" Target="https://www.investopedia.com/" TargetMode="External"/><Relationship Id="rId5" Type="http://schemas.openxmlformats.org/officeDocument/2006/relationships/hyperlink" Target="https://europa.eu/youreurope/citizens/consumers/financial-products-and-services/loans-credit/index_en.htm" TargetMode="External"/><Relationship Id="rId4" Type="http://schemas.openxmlformats.org/officeDocument/2006/relationships/hyperlink" Target="https://www.moneyhelper.org.uk/en/everyday-money/budgeting/budget-planner" TargetMode="External"/><Relationship Id="rId9" Type="http://schemas.openxmlformats.org/officeDocument/2006/relationships/hyperlink" Target="https://www.morganstanley.com/articles/talking-about-money-in-relationship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eige.europa.eu/" TargetMode="External"/><Relationship Id="rId2" Type="http://schemas.openxmlformats.org/officeDocument/2006/relationships/hyperlink" Target="https://eige.europa.eu/publications-resources/publications/financial-independence-and-gender-equality-joining-dots-between-income-wealth-and-power" TargetMode="External"/><Relationship Id="rId1" Type="http://schemas.openxmlformats.org/officeDocument/2006/relationships/slideLayout" Target="../slideLayouts/slideLayout9.xml"/><Relationship Id="rId6" Type="http://schemas.openxmlformats.org/officeDocument/2006/relationships/image" Target="../media/image9.jpg"/><Relationship Id="rId5" Type="http://schemas.openxmlformats.org/officeDocument/2006/relationships/hyperlink" Target="https://www.suzeorman.com/podcast" TargetMode="External"/><Relationship Id="rId4" Type="http://schemas.openxmlformats.org/officeDocument/2006/relationships/hyperlink" Target="https://www.youtube.com/watch?v=R3ZJKN_5M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7" Type="http://schemas.openxmlformats.org/officeDocument/2006/relationships/hyperlink" Target="https://www.youtube.com/watch?v=Z6Q9lG3j1F8" TargetMode="External"/><Relationship Id="rId2" Type="http://schemas.openxmlformats.org/officeDocument/2006/relationships/hyperlink" Target="https://www.moneyhelper.org.uk/en/pensions-and-retirement" TargetMode="External"/><Relationship Id="rId1" Type="http://schemas.openxmlformats.org/officeDocument/2006/relationships/slideLayout" Target="../slideLayouts/slideLayout10.xml"/><Relationship Id="rId6" Type="http://schemas.openxmlformats.org/officeDocument/2006/relationships/hyperlink" Target="https://eige.europa.eu/" TargetMode="External"/><Relationship Id="rId5" Type="http://schemas.openxmlformats.org/officeDocument/2006/relationships/hyperlink" Target="https://www.moneyhelper.org.uk/" TargetMode="External"/><Relationship Id="rId4" Type="http://schemas.openxmlformats.org/officeDocument/2006/relationships/hyperlink" Target="https://www.nationaldebtline.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sp>
        <p:nvSpPr>
          <p:cNvPr id="2" name="Rectangle 1">
            <a:extLst>
              <a:ext uri="{FF2B5EF4-FFF2-40B4-BE49-F238E27FC236}">
                <a16:creationId xmlns:a16="http://schemas.microsoft.com/office/drawing/2014/main" id="{46EAA653-875C-750A-B218-4925E0D86120}"/>
              </a:ext>
            </a:extLst>
          </p:cNvPr>
          <p:cNvSpPr/>
          <p:nvPr/>
        </p:nvSpPr>
        <p:spPr>
          <a:xfrm>
            <a:off x="4759" y="6268042"/>
            <a:ext cx="520979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8" name="Picture Placeholder 17">
            <a:extLst>
              <a:ext uri="{FF2B5EF4-FFF2-40B4-BE49-F238E27FC236}">
                <a16:creationId xmlns:a16="http://schemas.microsoft.com/office/drawing/2014/main" id="{B7A7546E-9E90-FDF4-0BB9-30ADE39BEE6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931" b="7931"/>
          <a:stretch>
            <a:fillRect/>
          </a:stretch>
        </p:blipFill>
        <p:spPr>
          <a:xfrm>
            <a:off x="493137" y="485289"/>
            <a:ext cx="6624169" cy="702623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31" y="1277580"/>
            <a:ext cx="4521200" cy="1358900"/>
          </a:xfrm>
          <a:prstGeom prst="rect">
            <a:avLst/>
          </a:prstGeom>
        </p:spPr>
      </p:pic>
      <p:sp>
        <p:nvSpPr>
          <p:cNvPr id="7" name="TextBox 6">
            <a:extLst>
              <a:ext uri="{FF2B5EF4-FFF2-40B4-BE49-F238E27FC236}">
                <a16:creationId xmlns:a16="http://schemas.microsoft.com/office/drawing/2014/main" id="{154433F2-9E14-77B3-7906-8B930D3CF864}"/>
              </a:ext>
            </a:extLst>
          </p:cNvPr>
          <p:cNvSpPr txBox="1"/>
          <p:nvPr/>
        </p:nvSpPr>
        <p:spPr>
          <a:xfrm>
            <a:off x="489522" y="8190153"/>
            <a:ext cx="4493958" cy="954107"/>
          </a:xfrm>
          <a:prstGeom prst="rect">
            <a:avLst/>
          </a:prstGeom>
          <a:noFill/>
        </p:spPr>
        <p:txBody>
          <a:bodyPr wrap="square" rtlCol="0">
            <a:spAutoFit/>
          </a:bodyPr>
          <a:lstStyle/>
          <a:p>
            <a:r>
              <a:rPr lang="en-US" sz="2800" b="1" spc="324" dirty="0">
                <a:solidFill>
                  <a:srgbClr val="F16024"/>
                </a:solidFill>
                <a:latin typeface="Calibri" panose="020F0502020204030204" pitchFamily="34" charset="0"/>
                <a:cs typeface="Calibri" panose="020F0502020204030204" pitchFamily="34" charset="0"/>
              </a:rPr>
              <a:t>CREDIT AND DEBT </a:t>
            </a:r>
          </a:p>
          <a:p>
            <a:r>
              <a:rPr lang="en-US" sz="2800" b="1" spc="324" dirty="0">
                <a:solidFill>
                  <a:srgbClr val="F16024"/>
                </a:solidFill>
                <a:latin typeface="Calibri" panose="020F0502020204030204" pitchFamily="34" charset="0"/>
                <a:cs typeface="Calibri" panose="020F0502020204030204" pitchFamily="34" charset="0"/>
              </a:rPr>
              <a:t>MANAGEMENT</a:t>
            </a:r>
          </a:p>
        </p:txBody>
      </p:sp>
      <p:sp>
        <p:nvSpPr>
          <p:cNvPr id="4" name="TextBox 3">
            <a:extLst>
              <a:ext uri="{FF2B5EF4-FFF2-40B4-BE49-F238E27FC236}">
                <a16:creationId xmlns:a16="http://schemas.microsoft.com/office/drawing/2014/main" id="{D299DA19-DB07-A057-3715-3BDED434E5F4}"/>
              </a:ext>
            </a:extLst>
          </p:cNvPr>
          <p:cNvSpPr txBox="1"/>
          <p:nvPr/>
        </p:nvSpPr>
        <p:spPr>
          <a:xfrm>
            <a:off x="489522" y="7596034"/>
            <a:ext cx="2331792"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MODULE:</a:t>
            </a:r>
          </a:p>
        </p:txBody>
      </p:sp>
      <p:pic>
        <p:nvPicPr>
          <p:cNvPr id="8" name="Grafik 7" descr="The image contains a textual description of a Creative Commons license for a document, specifying the terms of use and exceptions.&#10;&#10;KI-generierte Inhalte können fehlerhaft sein.">
            <a:extLst>
              <a:ext uri="{FF2B5EF4-FFF2-40B4-BE49-F238E27FC236}">
                <a16:creationId xmlns:a16="http://schemas.microsoft.com/office/drawing/2014/main" id="{AD7E9EBD-30A1-CB01-0A15-FB8C6F6D4E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589" y="9935503"/>
            <a:ext cx="4145320" cy="368534"/>
          </a:xfrm>
          <a:prstGeom prst="rect">
            <a:avLst/>
          </a:prstGeom>
        </p:spPr>
      </p:pic>
    </p:spTree>
    <p:extLst>
      <p:ext uri="{BB962C8B-B14F-4D97-AF65-F5344CB8AC3E}">
        <p14:creationId xmlns:p14="http://schemas.microsoft.com/office/powerpoint/2010/main" val="273187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lgn="just">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Conclusion	41</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7</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page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19</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page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31</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page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Women in   Early Career</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Women in   Mid Career</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Women in   Late Career</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Introduction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INTRODUCTION</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buNone/>
            </a:pPr>
            <a:r>
              <a:rPr lang="en-GB" sz="1400" dirty="0"/>
              <a:t>Credit and debt are an important part of everyday financial life and can significantly influence financial well-being, stability, and future opportunities. Many people use credit to access education, housing, transport, healthcare, or to respond to unexpected financial situations. When used responsibly, credit can support important life goals and provide flexibility during challenging periods. However, without adequate understanding and planning, debt can gradually become a source of financial stress, insecurity, and long-term financial vulnerability.</a:t>
            </a:r>
          </a:p>
          <a:p>
            <a:pPr marL="0" indent="0">
              <a:buNone/>
            </a:pPr>
            <a:endParaRPr lang="en-GB" sz="1400" dirty="0"/>
          </a:p>
          <a:p>
            <a:pPr marL="0" indent="0">
              <a:buNone/>
            </a:pPr>
            <a:r>
              <a:rPr lang="en-GB" sz="1400" dirty="0"/>
              <a:t>For women, experiences with credit and debt are often shaped by broader economic and social realities. Across Europe and beyond, women continue to face structural financial inequalities, including lower average earnings, career interruptions related to caregiving responsibilities, part-time employment, and lower pension accumulation. These factors can influence both access to financial resources and the ability to repay debt over time. As a result, women may face increased financial pressure and greater vulnerability to debt-related challenges, particularly during periods of economic uncertainty or life transitions.</a:t>
            </a:r>
          </a:p>
          <a:p>
            <a:pPr marL="0" indent="0">
              <a:buNone/>
            </a:pPr>
            <a:endParaRPr lang="en-GB" sz="1400" dirty="0"/>
          </a:p>
          <a:p>
            <a:pPr marL="0" indent="0">
              <a:buNone/>
            </a:pPr>
            <a:r>
              <a:rPr lang="en-GB" sz="1400" dirty="0"/>
              <a:t>At the same time, financial decisions are not based only on income or mathematical calculations. Research shows that emotional and behavioural factors often influence borrowing decisions and financial habits. Stress, urgency, social expectations, lifestyle pressures, or lack of confidence in financial matters may affect how people manage credit and spending. For some women, financial decisions may also be influenced by family responsibilities or unequal participation in financial decision-making. Recognising these influences is an important step toward building financial confidence and making informed choices.</a:t>
            </a:r>
          </a:p>
          <a:p>
            <a:pPr marL="0" indent="0">
              <a:buNone/>
            </a:pPr>
            <a:endParaRPr lang="en-GB" sz="1400" dirty="0"/>
          </a:p>
          <a:p>
            <a:pPr marL="0" indent="0">
              <a:buNone/>
            </a:pPr>
            <a:r>
              <a:rPr lang="en-GB" sz="1400" dirty="0"/>
              <a:t>Understanding how credit works is therefore essential. Borrowing money involves responsibility, planning, and awareness of long-term consequences. Interest rates, repayment schedules, minimum payments, and the overall cost of borrowing all influence financial outcomes. Small financial decisions made today may have long-term implications for future stability and financial independence.</a:t>
            </a:r>
          </a:p>
          <a:p>
            <a:pPr marL="0" indent="0">
              <a:buNone/>
            </a:pPr>
            <a:endParaRPr lang="en-GB" sz="1400" dirty="0"/>
          </a:p>
          <a:p>
            <a:pPr marL="0" indent="0">
              <a:buNone/>
            </a:pPr>
            <a:r>
              <a:rPr lang="en-GB" sz="1400" dirty="0"/>
              <a:t>Women’s relationship with credit and debt often changes throughout life. In early career, borrowing may be linked to education, housing, building independence, or managing first financial responsibilities. During mid-career, financial obligations may become more complex through mortgages, childcare costs, family expenses, or supporting others. In later life, priorities often shift toward reducing debt, maintaining financial security, and preparing for retirement.</a:t>
            </a:r>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006B-7A83-5F43-644C-EEB18F64B58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D24638-8349-93AA-358C-4F9191507FB6}"/>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45622D1-E97C-F0B8-948F-A2BC0591FF0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D0B2E4F-5FFC-8673-F13F-953344962711}"/>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82986131-6FA2-10C1-6EF0-DD0A98F1F055}"/>
              </a:ext>
            </a:extLst>
          </p:cNvPr>
          <p:cNvSpPr>
            <a:spLocks noGrp="1"/>
          </p:cNvSpPr>
          <p:nvPr>
            <p:ph type="body" sz="quarter" idx="64"/>
          </p:nvPr>
        </p:nvSpPr>
        <p:spPr/>
        <p:txBody>
          <a:bodyPr/>
          <a:lstStyle/>
          <a:p>
            <a:pPr marL="0" indent="0">
              <a:buNone/>
            </a:pPr>
            <a:r>
              <a:rPr lang="en-GB" sz="1400" dirty="0"/>
              <a:t>Because financial needs and challenges evolve across different life stages, this module adopts a life-course perspective, recognising that there is no single approach to managing credit and debt. Instead, strategies must adapt to changing priorities, responsibilities, and financial realities.</a:t>
            </a:r>
          </a:p>
          <a:p>
            <a:pPr marL="0" indent="0">
              <a:buNone/>
            </a:pPr>
            <a:endParaRPr lang="en-GB" sz="1400" dirty="0"/>
          </a:p>
          <a:p>
            <a:pPr marL="0" indent="0">
              <a:buNone/>
            </a:pPr>
            <a:r>
              <a:rPr lang="en-GB" sz="1400" dirty="0"/>
              <a:t>Within the </a:t>
            </a:r>
            <a:r>
              <a:rPr lang="en-GB" sz="1400" b="1" dirty="0" err="1"/>
              <a:t>FEMPower</a:t>
            </a:r>
            <a:r>
              <a:rPr lang="en-GB" sz="1400" b="1" dirty="0"/>
              <a:t> in Finance </a:t>
            </a:r>
            <a:r>
              <a:rPr lang="en-GB" sz="1400" dirty="0"/>
              <a:t>framework, this module aims to strengthen women’s financial confidence, decision-making, and long-term financial resilience. Through practical examples, real-life scenarios, reflective activities, and easy-to-use tools, learners will gain the knowledge and skills needed to better understand credit, manage debt responsibly, and make financial decisions that support greater stability and independence.</a:t>
            </a:r>
            <a:endParaRPr lang="en-US" dirty="0"/>
          </a:p>
        </p:txBody>
      </p:sp>
      <p:sp>
        <p:nvSpPr>
          <p:cNvPr id="68" name="Rounded Rectangle 67">
            <a:extLst>
              <a:ext uri="{FF2B5EF4-FFF2-40B4-BE49-F238E27FC236}">
                <a16:creationId xmlns:a16="http://schemas.microsoft.com/office/drawing/2014/main" id="{8B9ECB13-DEAA-5695-E8E8-D78A84785FBD}"/>
              </a:ext>
            </a:extLst>
          </p:cNvPr>
          <p:cNvSpPr/>
          <p:nvPr/>
        </p:nvSpPr>
        <p:spPr>
          <a:xfrm>
            <a:off x="1652029" y="4303467"/>
            <a:ext cx="5231219" cy="4165620"/>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75374840-BC27-54F4-8733-22C37138C71B}"/>
              </a:ext>
            </a:extLst>
          </p:cNvPr>
          <p:cNvSpPr txBox="1">
            <a:spLocks/>
          </p:cNvSpPr>
          <p:nvPr/>
        </p:nvSpPr>
        <p:spPr>
          <a:xfrm>
            <a:off x="1719108" y="4300505"/>
            <a:ext cx="4680450" cy="545487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pPr marL="0" indent="0">
              <a:buNone/>
            </a:pPr>
            <a:endParaRPr lang="en-GB" b="1" dirty="0"/>
          </a:p>
          <a:p>
            <a:pPr marL="0" indent="0">
              <a:buNone/>
            </a:pPr>
            <a:r>
              <a:rPr lang="en-GB" sz="1400" b="1" dirty="0"/>
              <a:t>Sources Informing the Introduction to Module 4: </a:t>
            </a:r>
          </a:p>
          <a:p>
            <a:pPr marL="0" indent="0">
              <a:buNone/>
            </a:pPr>
            <a:endParaRPr lang="en-GB" sz="1200" dirty="0"/>
          </a:p>
          <a:p>
            <a:pPr marL="0" indent="0">
              <a:buNone/>
            </a:pPr>
            <a:r>
              <a:rPr lang="en-GB" sz="1200" dirty="0"/>
              <a:t>The conceptual and theoretical foundations of this module draw on research in financial literacy, behavioural economics, and gendered economic analysis, including:</a:t>
            </a:r>
          </a:p>
          <a:p>
            <a:pPr marL="0" indent="0">
              <a:buNone/>
            </a:pPr>
            <a:endParaRPr lang="en-GB" sz="1200" dirty="0"/>
          </a:p>
          <a:p>
            <a:pPr marL="0" indent="0">
              <a:buNone/>
            </a:pPr>
            <a:r>
              <a:rPr lang="en-GB" sz="1200" dirty="0"/>
              <a:t>OECD (2013) </a:t>
            </a:r>
            <a:r>
              <a:rPr lang="en-GB" sz="1200" i="1" dirty="0"/>
              <a:t>Women and Financial Education: Evidence, Policy Responses and Guidance</a:t>
            </a:r>
          </a:p>
          <a:p>
            <a:pPr marL="0" indent="0">
              <a:buNone/>
            </a:pPr>
            <a:endParaRPr lang="en-GB" sz="1200" dirty="0"/>
          </a:p>
          <a:p>
            <a:pPr marL="0" indent="0">
              <a:buNone/>
            </a:pPr>
            <a:r>
              <a:rPr lang="en-GB" sz="1200" dirty="0"/>
              <a:t>OECD (2017</a:t>
            </a:r>
            <a:r>
              <a:rPr lang="en-GB" sz="1200" i="1" dirty="0"/>
              <a:t>) Intra-household Financial Decision-Making and the Gender Gap</a:t>
            </a:r>
          </a:p>
          <a:p>
            <a:pPr marL="0" indent="0">
              <a:buNone/>
            </a:pPr>
            <a:endParaRPr lang="en-GB" sz="1200" dirty="0"/>
          </a:p>
          <a:p>
            <a:pPr marL="0" indent="0">
              <a:buNone/>
            </a:pPr>
            <a:r>
              <a:rPr lang="en-GB" sz="1200" dirty="0"/>
              <a:t>EIGE (2024) </a:t>
            </a:r>
            <a:r>
              <a:rPr lang="en-GB" sz="1200" i="1" dirty="0"/>
              <a:t>Financial Independence and Gender Equality</a:t>
            </a:r>
          </a:p>
          <a:p>
            <a:pPr marL="0" indent="0">
              <a:buNone/>
            </a:pPr>
            <a:endParaRPr lang="en-GB" sz="1200" dirty="0"/>
          </a:p>
          <a:p>
            <a:pPr marL="0" indent="0">
              <a:buNone/>
            </a:pPr>
            <a:r>
              <a:rPr lang="en-GB" sz="1200" dirty="0"/>
              <a:t>Lusardi, A. &amp; Mitchell, O. (2014) </a:t>
            </a:r>
            <a:r>
              <a:rPr lang="en-GB" sz="1200" i="1" dirty="0"/>
              <a:t>The Economic Importance of Financial Literacy</a:t>
            </a:r>
          </a:p>
          <a:p>
            <a:pPr marL="0" indent="0">
              <a:buNone/>
            </a:pPr>
            <a:endParaRPr lang="en-GB" sz="1200" dirty="0"/>
          </a:p>
          <a:p>
            <a:pPr marL="0" indent="0">
              <a:buNone/>
            </a:pPr>
            <a:r>
              <a:rPr lang="en-GB" sz="1200" dirty="0"/>
              <a:t>Dwyer, R. (2018) </a:t>
            </a:r>
            <a:r>
              <a:rPr lang="en-GB" sz="1200" i="1" dirty="0"/>
              <a:t>Credit, Debt, and Inequality</a:t>
            </a:r>
          </a:p>
          <a:p>
            <a:pPr marL="0" indent="0">
              <a:buNone/>
            </a:pPr>
            <a:endParaRPr lang="en-GB" sz="1200" dirty="0"/>
          </a:p>
          <a:p>
            <a:pPr marL="0" indent="0">
              <a:buNone/>
            </a:pPr>
            <a:r>
              <a:rPr lang="en-GB" sz="1200" dirty="0"/>
              <a:t>European Commission (2020</a:t>
            </a:r>
            <a:r>
              <a:rPr lang="en-GB" sz="1200" i="1" dirty="0"/>
              <a:t>) Gender Equality Strategy</a:t>
            </a:r>
            <a:endParaRPr lang="en-GB" b="1" i="1" dirty="0"/>
          </a:p>
          <a:p>
            <a:pPr marL="0" indent="0">
              <a:buNone/>
            </a:pPr>
            <a:endParaRPr lang="en-US" dirty="0"/>
          </a:p>
        </p:txBody>
      </p:sp>
      <p:grpSp>
        <p:nvGrpSpPr>
          <p:cNvPr id="51" name="Group 50">
            <a:extLst>
              <a:ext uri="{FF2B5EF4-FFF2-40B4-BE49-F238E27FC236}">
                <a16:creationId xmlns:a16="http://schemas.microsoft.com/office/drawing/2014/main" id="{AD3B04F5-C304-E182-94D9-076F945A79AD}"/>
              </a:ext>
            </a:extLst>
          </p:cNvPr>
          <p:cNvGrpSpPr/>
          <p:nvPr/>
        </p:nvGrpSpPr>
        <p:grpSpPr>
          <a:xfrm>
            <a:off x="1587872" y="4097305"/>
            <a:ext cx="1387128" cy="406400"/>
            <a:chOff x="1997756" y="3611831"/>
            <a:chExt cx="1387128" cy="406400"/>
          </a:xfrm>
        </p:grpSpPr>
        <p:grpSp>
          <p:nvGrpSpPr>
            <p:cNvPr id="70" name="Group 69">
              <a:extLst>
                <a:ext uri="{FF2B5EF4-FFF2-40B4-BE49-F238E27FC236}">
                  <a16:creationId xmlns:a16="http://schemas.microsoft.com/office/drawing/2014/main" id="{234ACBA0-1769-7ADD-1DB9-BB70C2C14370}"/>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81EA51FC-79CD-50B8-1613-61C5EC50071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07260668-73B3-FEE8-0C08-247C38345964}"/>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7FB57EF0-46EF-CEA9-4708-F647102A1BF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74" name="Oval 73">
                <a:extLst>
                  <a:ext uri="{FF2B5EF4-FFF2-40B4-BE49-F238E27FC236}">
                    <a16:creationId xmlns:a16="http://schemas.microsoft.com/office/drawing/2014/main" id="{FA4F0D27-F6C4-AEBB-8808-04D5763EAA3C}"/>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3451247B-892B-EF4C-275D-63768753B60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24E0C683-1F37-3A59-9C2B-F23999D618DD}"/>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EE0C9F54-7B02-FF6D-64B2-3FF1C9D5652D}"/>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140C75CD-EB4B-C9EB-FD2D-B5A27C9FD2C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BD7849C2-9591-BD66-B3AE-DB31CC64285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649D2613-B161-CCEE-82FA-E2474C16DA3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66260F66-3086-2DFD-91B6-95D4B1A99FD5}"/>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1194F160-7AB1-D773-D786-5279D6C2254D}"/>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F8FFADD1-63B2-BADC-4B3F-9D756B0710A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32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4910405"/>
            <a:ext cx="2904452"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1" y="5587495"/>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909998" y="5567178"/>
            <a:ext cx="3580019"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EARLY CAREER </a:t>
            </a:r>
          </a:p>
        </p:txBody>
      </p:sp>
    </p:spTree>
    <p:extLst>
      <p:ext uri="{BB962C8B-B14F-4D97-AF65-F5344CB8AC3E}">
        <p14:creationId xmlns:p14="http://schemas.microsoft.com/office/powerpoint/2010/main" val="227782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239642" y="2224770"/>
            <a:ext cx="5119349" cy="4025926"/>
          </a:xfrm>
        </p:spPr>
        <p:txBody>
          <a:bodyPr wrap="square">
            <a:noAutofit/>
          </a:bodyPr>
          <a:lstStyle/>
          <a:p>
            <a:pPr marL="0" indent="0">
              <a:buNone/>
            </a:pPr>
            <a:endParaRPr lang="en-GB" sz="1400" b="1" dirty="0"/>
          </a:p>
          <a:p>
            <a:pPr marL="0" indent="0">
              <a:buNone/>
            </a:pPr>
            <a:endParaRPr lang="en-GB" sz="1400" b="1" dirty="0"/>
          </a:p>
          <a:p>
            <a:pPr marL="0" indent="0">
              <a:buNone/>
            </a:pPr>
            <a:endParaRPr lang="en-GB" sz="1400" b="1" dirty="0"/>
          </a:p>
          <a:p>
            <a:pPr marL="0" indent="0">
              <a:buNone/>
            </a:pPr>
            <a:endParaRPr lang="en-GB" sz="1400" b="1" dirty="0"/>
          </a:p>
          <a:p>
            <a:pPr marL="0" indent="0">
              <a:buNone/>
            </a:pPr>
            <a:endParaRPr lang="en-GB" sz="1400" b="1" dirty="0"/>
          </a:p>
          <a:p>
            <a:pPr marL="0" indent="0">
              <a:buNone/>
            </a:pPr>
            <a:r>
              <a:rPr lang="en-GB" sz="1400" b="1" dirty="0"/>
              <a:t>Introduction</a:t>
            </a:r>
            <a:endParaRPr lang="en-GB" sz="1400" dirty="0"/>
          </a:p>
          <a:p>
            <a:pPr marL="0" indent="0">
              <a:buNone/>
            </a:pPr>
            <a:endParaRPr lang="en-GB" sz="1200" dirty="0"/>
          </a:p>
          <a:p>
            <a:pPr marL="0" indent="0">
              <a:buNone/>
            </a:pPr>
            <a:endParaRPr lang="en-GB" sz="1200" dirty="0"/>
          </a:p>
          <a:p>
            <a:pPr marL="0" indent="0">
              <a:buNone/>
            </a:pPr>
            <a:r>
              <a:rPr lang="en-GB" sz="1200" dirty="0"/>
              <a:t>Early career is an important stage in shaping financial habits, attitudes toward money, and decision-making about credit and debt. For many women, this is the first experience of managing income, expenses, savings, and financial independence, often alongside major life transitions such as entering the labour market, continuing education, or living independently.</a:t>
            </a:r>
          </a:p>
          <a:p>
            <a:pPr marL="0" indent="0">
              <a:buNone/>
            </a:pPr>
            <a:endParaRPr lang="en-GB" sz="1200" dirty="0"/>
          </a:p>
          <a:p>
            <a:pPr marL="0" indent="0">
              <a:buNone/>
            </a:pPr>
            <a:r>
              <a:rPr lang="en-GB" sz="1200" dirty="0"/>
              <a:t>During this stage, credit may become an important financial tool. Student loans, credit cards, or short-term borrowing can help manage expenses and unexpected costs. However, without a clear understanding of repayment and long-term consequences, borrowing can create financial challenges later on.</a:t>
            </a:r>
          </a:p>
          <a:p>
            <a:pPr marL="0" indent="0">
              <a:buNone/>
            </a:pPr>
            <a:endParaRPr lang="en-GB" sz="1200" dirty="0"/>
          </a:p>
          <a:p>
            <a:pPr marL="0" indent="0">
              <a:buNone/>
            </a:pPr>
            <a:r>
              <a:rPr lang="en-GB" sz="1200" dirty="0"/>
              <a:t>From a gender perspective, early career financial behaviours are shaped by broader structural and social factors. Women in early career may also face lower starting salaries, insecure employment, or reduced confidence in managing financial products. Building financial knowledge and confidence at this stage is therefore essential for making informed decisions and developing healthy financial habits.</a:t>
            </a:r>
            <a:endParaRPr lang="en-US"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C25C21B6-911E-E126-D0D3-698F8859C31B}"/>
              </a:ext>
            </a:extLst>
          </p:cNvPr>
          <p:cNvSpPr/>
          <p:nvPr/>
        </p:nvSpPr>
        <p:spPr>
          <a:xfrm>
            <a:off x="3013150" y="6242793"/>
            <a:ext cx="3976586" cy="292595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 Placeholder 7">
            <a:extLst>
              <a:ext uri="{FF2B5EF4-FFF2-40B4-BE49-F238E27FC236}">
                <a16:creationId xmlns:a16="http://schemas.microsoft.com/office/drawing/2014/main" id="{E318BC1E-636E-DC76-59DC-23B8BAEBA9E8}"/>
              </a:ext>
            </a:extLst>
          </p:cNvPr>
          <p:cNvSpPr txBox="1">
            <a:spLocks/>
          </p:cNvSpPr>
          <p:nvPr/>
        </p:nvSpPr>
        <p:spPr>
          <a:xfrm>
            <a:off x="3243859" y="6147586"/>
            <a:ext cx="3603550" cy="211011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p>
          <a:p>
            <a:pPr marL="0" indent="0">
              <a:buNone/>
            </a:pPr>
            <a:endParaRPr lang="en-GB" sz="1400" b="1" dirty="0"/>
          </a:p>
          <a:p>
            <a:pPr marL="0" indent="0">
              <a:buNone/>
            </a:pPr>
            <a:r>
              <a:rPr lang="en-GB" sz="1400" b="1" dirty="0"/>
              <a:t>Learning Objectives:</a:t>
            </a:r>
          </a:p>
          <a:p>
            <a:pPr marL="0" indent="0">
              <a:buNone/>
            </a:pPr>
            <a:endParaRPr lang="en-GB" sz="1400" b="1" dirty="0"/>
          </a:p>
          <a:p>
            <a:r>
              <a:rPr lang="en-GB" sz="1400" dirty="0"/>
              <a:t>Understand how credit and debt are introduced and used in early career.</a:t>
            </a:r>
          </a:p>
          <a:p>
            <a:pPr marL="0" indent="0">
              <a:buNone/>
            </a:pPr>
            <a:endParaRPr lang="en-GB" sz="1400" dirty="0"/>
          </a:p>
          <a:p>
            <a:r>
              <a:rPr lang="en-GB" sz="1400" dirty="0"/>
              <a:t>Recognise the risks and long-term implications of early borrowing decisions.</a:t>
            </a:r>
          </a:p>
          <a:p>
            <a:pPr marL="0" indent="0">
              <a:buNone/>
            </a:pPr>
            <a:endParaRPr lang="en-GB" sz="1400" dirty="0"/>
          </a:p>
          <a:p>
            <a:r>
              <a:rPr lang="en-GB" sz="1400" dirty="0"/>
              <a:t>Develop awareness of financial behaviours and psychological influences on spending.</a:t>
            </a:r>
          </a:p>
          <a:p>
            <a:pPr marL="0" indent="0">
              <a:buNone/>
            </a:pPr>
            <a:endParaRPr lang="en-GB" sz="1400" dirty="0"/>
          </a:p>
          <a:p>
            <a:r>
              <a:rPr lang="en-GB" sz="1400" dirty="0"/>
              <a:t>Learn how to build responsible credit habits and avoid common debt traps.</a:t>
            </a:r>
          </a:p>
          <a:p>
            <a:pPr marL="0" indent="0">
              <a:buNone/>
            </a:pPr>
            <a:endParaRPr lang="en-GB" sz="1400" dirty="0"/>
          </a:p>
          <a:p>
            <a:r>
              <a:rPr lang="en-GB" sz="1400" dirty="0"/>
              <a:t>Strengthen confidence in managing personal financial decisions.</a:t>
            </a:r>
            <a:endParaRPr lang="en-US" sz="1400" dirty="0"/>
          </a:p>
        </p:txBody>
      </p:sp>
      <p:sp>
        <p:nvSpPr>
          <p:cNvPr id="26" name="Text Placeholder 7">
            <a:extLst>
              <a:ext uri="{FF2B5EF4-FFF2-40B4-BE49-F238E27FC236}">
                <a16:creationId xmlns:a16="http://schemas.microsoft.com/office/drawing/2014/main" id="{B7CC367A-2138-72AA-DCE9-2C16B246B553}"/>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pic>
        <p:nvPicPr>
          <p:cNvPr id="29" name="Picture 28">
            <a:extLst>
              <a:ext uri="{FF2B5EF4-FFF2-40B4-BE49-F238E27FC236}">
                <a16:creationId xmlns:a16="http://schemas.microsoft.com/office/drawing/2014/main" id="{03EF2C1F-A149-5260-9107-004A7EA7D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837" y="1419461"/>
            <a:ext cx="3209899" cy="1798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7087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C2E0A-386B-9D03-06C1-0F51344CC3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2DC083-B77D-4320-3CB2-6798CBA4B7E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6C659406-D2F2-C8FC-1631-48BFBFFD418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E40D3EF5-6789-988E-59A3-7972AE7150D3}"/>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EA7E6DDE-1B19-6229-2570-566DE54190E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3F31979-673B-F6C1-82AC-457233CEDEE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1088B9C-AB44-331A-2463-CCC417BB36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2893EC6-A48D-4814-5C7C-BDB99D4825DE}"/>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A2A3410-E258-50F4-DACD-39A995E030C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07684A6-0CBD-840D-BA67-44455FC874C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AB5DB3E6-D9C7-57DA-5B6E-4BCFD5EB373E}"/>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4E0F52C-9446-51DE-83C4-5CC5FA8C7E4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7A0DBDAB-3B23-3E4C-6253-264B309B9E75}"/>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8F599CE-60D2-BC6C-ABE7-3F35556EFB7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1A2B402-E158-168D-46B3-3473C6DFFCA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008042F-22F2-1D58-6DFE-1034BBF62AE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4A2D758E-8D14-1C98-5425-74D9B74493EE}"/>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D1A156F-EF75-3EE1-FDFB-FF04E43122B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0DC4AD70-6394-C682-BD4A-3FD61C12E33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49BFE70D-FCA2-D9B2-B83B-B245AC8805C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383A4A82-E13C-54C8-0EA4-5E21AC32A5F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812AD7A-34B6-8A12-D23C-022FA47E0EB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83488412-CAD1-CBF3-154A-A1BCF76E27DB}"/>
              </a:ext>
            </a:extLst>
          </p:cNvPr>
          <p:cNvSpPr txBox="1">
            <a:spLocks/>
          </p:cNvSpPr>
          <p:nvPr/>
        </p:nvSpPr>
        <p:spPr>
          <a:xfrm>
            <a:off x="1704812" y="1567310"/>
            <a:ext cx="5238428" cy="338128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Understanding Credit in Early Adulthood</a:t>
            </a:r>
          </a:p>
          <a:p>
            <a:pPr marL="0" indent="0">
              <a:buNone/>
            </a:pPr>
            <a:endParaRPr lang="en-US" sz="1200" b="1" dirty="0"/>
          </a:p>
          <a:p>
            <a:pPr marL="0" indent="0">
              <a:buNone/>
            </a:pPr>
            <a:r>
              <a:rPr lang="en-GB" sz="1200" dirty="0"/>
              <a:t>In early adulthood, access to credit becomes increasingly normalised. Financial institutions and digital platforms actively target young consumers, offering products that are designed to be easy to access and simple to use. Credit cards, instalment payment plans, and “buy now, pay later” services are often presented as tools that enhance purchasing power and provide flexibility.</a:t>
            </a:r>
          </a:p>
          <a:p>
            <a:pPr marL="0" indent="0">
              <a:buNone/>
            </a:pPr>
            <a:endParaRPr lang="en-GB" sz="1200" dirty="0"/>
          </a:p>
          <a:p>
            <a:pPr marL="0" indent="0">
              <a:buNone/>
            </a:pPr>
            <a:r>
              <a:rPr lang="en-GB" sz="1200" dirty="0"/>
              <a:t>However, this accessibility can obscure the fundamental nature of credit as a financial obligation. The ability to borrow money can create the perception of increased financial capacity, even when income is limited. This distinction between available credit and actual financial resources is essential. Without a clear understanding of this difference, individuals may unintentionally engage in spending patterns that exceed their means.</a:t>
            </a:r>
          </a:p>
          <a:p>
            <a:pPr marL="0" indent="0">
              <a:buNone/>
            </a:pPr>
            <a:endParaRPr lang="en-GB" sz="1200" dirty="0"/>
          </a:p>
          <a:p>
            <a:pPr marL="0" indent="0">
              <a:buNone/>
            </a:pPr>
            <a:r>
              <a:rPr lang="en-GB" sz="1200" dirty="0"/>
              <a:t>For many women, this stage is also influenced by social expectations and lifestyle pressures. Maintaining independence, participating in social activities, or achieving certain standards of living can lead to increased reliance on credit. These patterns are often reinforced by broader cultural narratives that associate consumption with success and self-expression.</a:t>
            </a:r>
          </a:p>
        </p:txBody>
      </p:sp>
      <p:sp>
        <p:nvSpPr>
          <p:cNvPr id="48" name="Rounded Rectangle 67">
            <a:extLst>
              <a:ext uri="{FF2B5EF4-FFF2-40B4-BE49-F238E27FC236}">
                <a16:creationId xmlns:a16="http://schemas.microsoft.com/office/drawing/2014/main" id="{908D313F-A156-2A22-AB3E-ABF34F3A768A}"/>
              </a:ext>
            </a:extLst>
          </p:cNvPr>
          <p:cNvSpPr/>
          <p:nvPr/>
        </p:nvSpPr>
        <p:spPr>
          <a:xfrm>
            <a:off x="1844040" y="5064896"/>
            <a:ext cx="4907280" cy="460688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688D1F5D-9F2E-8A28-646C-AE3E8191D781}"/>
              </a:ext>
            </a:extLst>
          </p:cNvPr>
          <p:cNvSpPr txBox="1">
            <a:spLocks/>
          </p:cNvSpPr>
          <p:nvPr/>
        </p:nvSpPr>
        <p:spPr>
          <a:xfrm>
            <a:off x="2030794" y="5401281"/>
            <a:ext cx="4632960" cy="389435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Early Debt Formation and Financial Risk</a:t>
            </a:r>
          </a:p>
          <a:p>
            <a:pPr marL="0" indent="0">
              <a:buNone/>
            </a:pPr>
            <a:endParaRPr lang="en-GB" sz="1400" b="1" dirty="0"/>
          </a:p>
          <a:p>
            <a:pPr marL="0" indent="0">
              <a:buNone/>
            </a:pPr>
            <a:r>
              <a:rPr lang="en-GB" sz="1200" dirty="0"/>
              <a:t>Debt in early career often develops gradually rather than through a single major decision. Small, repeated uses of credit can accumulate over time, leading to a level of indebtedness that may not be immediately visible or perceived as problematic.</a:t>
            </a:r>
          </a:p>
          <a:p>
            <a:pPr marL="0" indent="0">
              <a:buNone/>
            </a:pPr>
            <a:endParaRPr lang="en-GB" sz="1200" dirty="0"/>
          </a:p>
          <a:p>
            <a:pPr marL="0" indent="0">
              <a:buNone/>
            </a:pPr>
            <a:r>
              <a:rPr lang="en-GB" sz="1200" dirty="0"/>
              <a:t>One of the key risks at this stage is the misunderstanding of how interest operates. Credit products frequently involve compound interest, meaning that interest is charged not only on the original amount borrowed but also on accumulated interest over time. When repayments are delayed or limited to minimum amounts, the total cost of borrowing increases significantly.</a:t>
            </a:r>
          </a:p>
          <a:p>
            <a:pPr marL="0" indent="0">
              <a:buNone/>
            </a:pPr>
            <a:endParaRPr lang="en-GB" sz="1200" dirty="0"/>
          </a:p>
          <a:p>
            <a:pPr marL="0" indent="0">
              <a:buNone/>
            </a:pPr>
            <a:r>
              <a:rPr lang="en-GB" sz="1200" dirty="0"/>
              <a:t>Additionally, short-term credit products may include hidden costs, fees, or penalties that are not immediately apparent. These features can contribute to a cycle of borrowing, where new credit is used to manage existing debt, reinforcing financial instability.</a:t>
            </a:r>
          </a:p>
          <a:p>
            <a:pPr marL="0" indent="0">
              <a:buNone/>
            </a:pPr>
            <a:endParaRPr lang="en-GB" sz="1200" dirty="0"/>
          </a:p>
          <a:p>
            <a:pPr marL="0" indent="0">
              <a:buNone/>
            </a:pPr>
            <a:r>
              <a:rPr lang="en-GB" sz="1200" dirty="0"/>
              <a:t>Women may be particularly affected by these dynamics due to income constraints, limited access to financial guidance, or lower levels of financial confidence. As a result, early exposure to poorly managed debt can have long-term consequences, including reduced financial flexibility and increased vulnerability.</a:t>
            </a:r>
          </a:p>
        </p:txBody>
      </p:sp>
    </p:spTree>
    <p:extLst>
      <p:ext uri="{BB962C8B-B14F-4D97-AF65-F5344CB8AC3E}">
        <p14:creationId xmlns:p14="http://schemas.microsoft.com/office/powerpoint/2010/main" val="670041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C35-37B8-01BC-BA35-CD3FD435A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A5CF764-BE92-0DC4-4717-576D455DF0D3}"/>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9E175CCA-5A74-9474-E149-8C5A5C2A060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F66705D-C7B3-6919-CB16-65CB373B04CB}"/>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A0277982-82EF-93F0-0E83-31A5DB14E0F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2042F68-491B-0A62-754D-C38485BA695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9B7A86-718B-A27B-0A6C-84F47AAF93C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DAEC41A-705F-8BE1-0236-5BCE25D8693B}"/>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F861DB4-A460-27F3-FA7E-A2E395107FB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71427C4-8673-95F1-8A0E-791ED03A7B5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7614C03-736F-3702-50D9-5F977656035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14BD75B-4416-388A-E33A-65CADDA9D58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3673A7-2B38-0B46-5ADC-62C1598364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D3B04B5-5B75-BC99-75DB-042A526245C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5A684FD9-434E-7513-47FB-D696BB4ECC71}"/>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3074CA23-ED9E-D4C2-2F56-942DADB52A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844A4A27-6EC9-9AEF-9ADE-240F3454C10A}"/>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068D8994-5F73-0472-6493-5E24FE4CB0DF}"/>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85B5B03-80AA-72AA-0F8F-6C805F9159E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1C5611D-085A-8604-AD2D-2819F02ACDE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B7B86ACE-0B43-0D10-BD7A-A1E345E566D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8D1566C-0F24-8087-5524-A4F8C3F08803}"/>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6139C361-05BF-05C4-39A0-F259D42618B7}"/>
              </a:ext>
            </a:extLst>
          </p:cNvPr>
          <p:cNvSpPr txBox="1">
            <a:spLocks/>
          </p:cNvSpPr>
          <p:nvPr/>
        </p:nvSpPr>
        <p:spPr>
          <a:xfrm>
            <a:off x="1704812" y="1551678"/>
            <a:ext cx="5238428" cy="355773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Behavioural and Psychological Dimensions of Borrowing</a:t>
            </a:r>
          </a:p>
          <a:p>
            <a:pPr marL="0" indent="0">
              <a:buNone/>
            </a:pPr>
            <a:endParaRPr lang="en-US" sz="1200" b="1" dirty="0"/>
          </a:p>
          <a:p>
            <a:pPr marL="0" indent="0">
              <a:buNone/>
            </a:pPr>
            <a:r>
              <a:rPr lang="en-GB" sz="1200" dirty="0"/>
              <a:t>Financial decision-making in early career is strongly influenced by behavioural and psychological factors. Borrowing decisions are not always based on rational calculations; they are often shaped by emotions, social influences, and cognitive biases.</a:t>
            </a:r>
          </a:p>
          <a:p>
            <a:pPr marL="0" indent="0">
              <a:buNone/>
            </a:pPr>
            <a:endParaRPr lang="en-GB" sz="1200" dirty="0"/>
          </a:p>
          <a:p>
            <a:pPr marL="0" indent="0">
              <a:buNone/>
            </a:pPr>
            <a:r>
              <a:rPr lang="en-GB" sz="1200" dirty="0"/>
              <a:t>For example:</a:t>
            </a:r>
          </a:p>
          <a:p>
            <a:r>
              <a:rPr lang="en-GB" sz="1200" dirty="0"/>
              <a:t>stress may lead to impulsive spending,</a:t>
            </a:r>
          </a:p>
          <a:p>
            <a:r>
              <a:rPr lang="en-GB" sz="1200" dirty="0"/>
              <a:t>social pressure may encourage lifestyle spending,</a:t>
            </a:r>
          </a:p>
          <a:p>
            <a:r>
              <a:rPr lang="en-GB" sz="1200" dirty="0"/>
              <a:t>lack of confidence may discourage asking financial questions.</a:t>
            </a:r>
          </a:p>
          <a:p>
            <a:pPr marL="0" indent="0">
              <a:buNone/>
            </a:pPr>
            <a:endParaRPr lang="en-GB" sz="1200" dirty="0"/>
          </a:p>
          <a:p>
            <a:pPr marL="0" indent="0">
              <a:buNone/>
            </a:pPr>
            <a:r>
              <a:rPr lang="en-GB" sz="1200" dirty="0"/>
              <a:t>Women may also experience internalised beliefs that affect their engagement with financial systems. Lower financial self-confidence, fear of making mistakes, or reluctance to engage with complex financial information can lead to avoidance of financial decision-making. This, in turn, increases the likelihood of relying on simplified or less favourable financial products.</a:t>
            </a:r>
          </a:p>
          <a:p>
            <a:pPr marL="0" indent="0">
              <a:buNone/>
            </a:pPr>
            <a:endParaRPr lang="en-GB" sz="1200" dirty="0"/>
          </a:p>
          <a:p>
            <a:pPr marL="0" indent="0">
              <a:buNone/>
            </a:pPr>
            <a:r>
              <a:rPr lang="en-GB" sz="1200" dirty="0"/>
              <a:t>Understanding these psychological dimensions is essential for developing more conscious and informed financial behaviours. Recognising the factors that influence borrowing decisions allows individuals to move from reactive to intentional financial management.</a:t>
            </a:r>
          </a:p>
        </p:txBody>
      </p:sp>
      <p:sp>
        <p:nvSpPr>
          <p:cNvPr id="48" name="Rounded Rectangle 67">
            <a:extLst>
              <a:ext uri="{FF2B5EF4-FFF2-40B4-BE49-F238E27FC236}">
                <a16:creationId xmlns:a16="http://schemas.microsoft.com/office/drawing/2014/main" id="{070E652E-81A3-8A99-E920-25261CE8F3B9}"/>
              </a:ext>
            </a:extLst>
          </p:cNvPr>
          <p:cNvSpPr/>
          <p:nvPr/>
        </p:nvSpPr>
        <p:spPr>
          <a:xfrm>
            <a:off x="1704812" y="5164131"/>
            <a:ext cx="4880718" cy="397600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776FB302-16A1-6835-050E-FBCAAD91BD61}"/>
              </a:ext>
            </a:extLst>
          </p:cNvPr>
          <p:cNvSpPr txBox="1">
            <a:spLocks/>
          </p:cNvSpPr>
          <p:nvPr/>
        </p:nvSpPr>
        <p:spPr>
          <a:xfrm>
            <a:off x="1728060" y="5345906"/>
            <a:ext cx="4723540" cy="368379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Building Responsible Credit Habits</a:t>
            </a:r>
          </a:p>
          <a:p>
            <a:pPr marL="0" indent="0">
              <a:buNone/>
            </a:pPr>
            <a:br>
              <a:rPr lang="en-GB" sz="1200" b="1" dirty="0"/>
            </a:br>
            <a:r>
              <a:rPr lang="en-GB" sz="1200" dirty="0"/>
              <a:t>The early career stage provides a critical opportunity to establish financial habits that support long-term stability. Responsible use of credit is not about avoiding borrowing entirely, but about using it strategically and with awareness.</a:t>
            </a:r>
          </a:p>
          <a:p>
            <a:pPr marL="0" indent="0">
              <a:buNone/>
            </a:pPr>
            <a:endParaRPr lang="en-GB" sz="1200" dirty="0"/>
          </a:p>
          <a:p>
            <a:pPr marL="0" indent="0">
              <a:buNone/>
            </a:pPr>
            <a:r>
              <a:rPr lang="en-GB" sz="1200" dirty="0"/>
              <a:t>Developing responsible credit habits involves:</a:t>
            </a:r>
          </a:p>
          <a:p>
            <a:r>
              <a:rPr lang="en-GB" sz="1200" dirty="0"/>
              <a:t>understanding the terms and conditions of any credit agreement before accepting it,</a:t>
            </a:r>
          </a:p>
          <a:p>
            <a:r>
              <a:rPr lang="en-GB" sz="1200" dirty="0"/>
              <a:t>borrowing for essential or well-considered purposes rather than impulsive spending,</a:t>
            </a:r>
          </a:p>
          <a:p>
            <a:r>
              <a:rPr lang="en-GB" sz="1200" dirty="0"/>
              <a:t>monitoring financial obligations regularly and maintaining awareness of total debt,</a:t>
            </a:r>
          </a:p>
          <a:p>
            <a:r>
              <a:rPr lang="en-GB" sz="1200" dirty="0"/>
              <a:t>prioritising timely repayments to avoid additional costs and penalties,</a:t>
            </a:r>
          </a:p>
          <a:p>
            <a:r>
              <a:rPr lang="en-GB" sz="1200" dirty="0"/>
              <a:t>gradually building financial buffers, such as savings, to reduce reliance on credit.</a:t>
            </a:r>
          </a:p>
          <a:p>
            <a:endParaRPr lang="en-GB" sz="1200" dirty="0"/>
          </a:p>
          <a:p>
            <a:pPr marL="0" indent="0">
              <a:buNone/>
            </a:pPr>
            <a:r>
              <a:rPr lang="en-GB" sz="1200" dirty="0"/>
              <a:t>These practices contribute not only to better financial outcomes, but also to increased confidence and autonomy. Over time, consistent and informed financial behaviour supports the development of a positive financial profile, improving access to more favourable financial opportunities.</a:t>
            </a:r>
            <a:endParaRPr lang="en-US" sz="1200" dirty="0"/>
          </a:p>
        </p:txBody>
      </p:sp>
    </p:spTree>
    <p:extLst>
      <p:ext uri="{BB962C8B-B14F-4D97-AF65-F5344CB8AC3E}">
        <p14:creationId xmlns:p14="http://schemas.microsoft.com/office/powerpoint/2010/main" val="1648584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BBE7E-DE1D-96E4-236F-2DC4130BB8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4DD940F-167C-0534-34A2-B0E597F9EDCB}"/>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F32D6B7A-BE10-BC37-5355-7F3484020E4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BEC1FCA-E988-670C-B039-8425E4FC2F3C}"/>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DE1AAF46-9144-CA1A-520B-E87E443F9E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9F49765-E149-BE09-3C61-5C76004AAB3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4210852-0103-87CA-51BF-3DFA071EFC0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E7711ED2-5D9B-F2F8-B2EC-799188DD128C}"/>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64A9ADF5-E76B-5077-A01B-43719504B084}"/>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8D6C330-D322-054B-2F21-D165E07FE06D}"/>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DBD3DE39-F008-B71A-FCB5-4BDC6E7AADA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F2699CB-5E7A-25D0-B172-5126CEF4FFB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D7E7969-813A-749B-AA86-0576BD7C801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04B1C58B-EFBA-3179-7E96-87276BDB381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3363052-1C00-4CAE-7AAE-076BD590D2FC}"/>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1E0EA89F-0BBD-F5BF-18E0-032E8C211DE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8F81756D-A15E-6528-D0C9-9B1B1FA923FC}"/>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05C24048-7C8B-0B04-49FB-2785C85929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F8555BB-18E7-7704-D332-375CA5DA5768}"/>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8800EE2-0D0A-DED0-18D3-1825FB4B87A0}"/>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74D402C4-3FAF-0AAC-E189-3E27AB77539B}"/>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0C97CF2-8E15-5BB0-6E72-7C2B161BDA52}"/>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7F5424EA-227A-8284-7A95-F63DE5CACACD}"/>
              </a:ext>
            </a:extLst>
          </p:cNvPr>
          <p:cNvSpPr txBox="1">
            <a:spLocks/>
          </p:cNvSpPr>
          <p:nvPr/>
        </p:nvSpPr>
        <p:spPr>
          <a:xfrm>
            <a:off x="1742588" y="1510203"/>
            <a:ext cx="5238428" cy="285115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Preventing Debt-Related Vulnerability</a:t>
            </a:r>
          </a:p>
          <a:p>
            <a:pPr marL="0" indent="0">
              <a:buNone/>
            </a:pPr>
            <a:endParaRPr lang="en-US" sz="1200" b="1" dirty="0"/>
          </a:p>
          <a:p>
            <a:pPr marL="0" indent="0">
              <a:buNone/>
            </a:pPr>
            <a:r>
              <a:rPr lang="en-GB" sz="1200" dirty="0"/>
              <a:t>Preventing financial vulnerability at this stage requires both awareness and proactive strategies. Early warning signs of problematic debt include:</a:t>
            </a:r>
          </a:p>
          <a:p>
            <a:r>
              <a:rPr lang="en-GB" sz="1200" dirty="0"/>
              <a:t>relying on credit to cover essential living expenses,</a:t>
            </a:r>
          </a:p>
          <a:p>
            <a:r>
              <a:rPr lang="en-GB" sz="1200" dirty="0"/>
              <a:t>difficulty keeping track of multiple debts,</a:t>
            </a:r>
          </a:p>
          <a:p>
            <a:r>
              <a:rPr lang="en-GB" sz="1200" dirty="0"/>
              <a:t>frequent delays in repayments,</a:t>
            </a:r>
          </a:p>
          <a:p>
            <a:r>
              <a:rPr lang="en-GB" sz="1200" dirty="0"/>
              <a:t>increasing reliance on new borrowing to manage existing obligations.</a:t>
            </a:r>
          </a:p>
          <a:p>
            <a:endParaRPr lang="en-GB" sz="1200" dirty="0"/>
          </a:p>
          <a:p>
            <a:pPr marL="0" indent="0">
              <a:buNone/>
            </a:pPr>
            <a:r>
              <a:rPr lang="en-GB" sz="1200" dirty="0"/>
              <a:t>Addressing these risks early can prevent long-term financial challenges. This involves developing a clear overview of financial commitments, setting realistic spending limits, and seeking information or support when needed.</a:t>
            </a:r>
          </a:p>
          <a:p>
            <a:pPr marL="0" indent="0">
              <a:buNone/>
            </a:pPr>
            <a:endParaRPr lang="en-GB" sz="1200" dirty="0"/>
          </a:p>
          <a:p>
            <a:pPr marL="0" indent="0">
              <a:buNone/>
            </a:pPr>
            <a:r>
              <a:rPr lang="en-GB" sz="1200" dirty="0"/>
              <a:t>Financial education plays a crucial role in this process. By understanding how credit systems operate and how debt develops, women can take control of their financial decisions and reduce their exposure to financial risk.</a:t>
            </a:r>
          </a:p>
        </p:txBody>
      </p:sp>
      <p:sp>
        <p:nvSpPr>
          <p:cNvPr id="48" name="Rounded Rectangle 67">
            <a:extLst>
              <a:ext uri="{FF2B5EF4-FFF2-40B4-BE49-F238E27FC236}">
                <a16:creationId xmlns:a16="http://schemas.microsoft.com/office/drawing/2014/main" id="{692D0216-4C17-7FF5-1A17-95D4DF504FF6}"/>
              </a:ext>
            </a:extLst>
          </p:cNvPr>
          <p:cNvSpPr/>
          <p:nvPr/>
        </p:nvSpPr>
        <p:spPr>
          <a:xfrm>
            <a:off x="1939925" y="4261809"/>
            <a:ext cx="4780915" cy="516508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1D20F9A0-3801-682B-1B86-70CD3F876BA6}"/>
              </a:ext>
            </a:extLst>
          </p:cNvPr>
          <p:cNvGrpSpPr/>
          <p:nvPr/>
        </p:nvGrpSpPr>
        <p:grpSpPr>
          <a:xfrm>
            <a:off x="1455087" y="4169373"/>
            <a:ext cx="926198" cy="406400"/>
            <a:chOff x="1997756" y="3611831"/>
            <a:chExt cx="926198" cy="406400"/>
          </a:xfrm>
        </p:grpSpPr>
        <p:grpSp>
          <p:nvGrpSpPr>
            <p:cNvPr id="50" name="Group 49">
              <a:extLst>
                <a:ext uri="{FF2B5EF4-FFF2-40B4-BE49-F238E27FC236}">
                  <a16:creationId xmlns:a16="http://schemas.microsoft.com/office/drawing/2014/main" id="{72072085-6CA1-4A4E-0882-365A64C995E4}"/>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C87C218E-DC07-68FB-B084-B5A813B3BFF4}"/>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1DE45A7-FDF7-9615-9BF3-F11CCF6B2EE5}"/>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4EBFF31D-24CB-3284-38FC-4F285FAC2B88}"/>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14E7F55A-1902-6DB6-776E-64531D301BB6}"/>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D2FFA95E-919B-7AA1-7A32-D57087B9DBE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04B3DCBA-7AF6-4121-338D-53AE3FCC6FDD}"/>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49008333-0B1F-4601-E149-C6854872489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73503AC4-2D9C-EBAB-E55E-073361ECFF9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84D40BFE-2697-0BF4-F548-62A49D8F09DB}"/>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82505D77-072E-B170-5017-1128A117E86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817FA342-1510-A642-D2F3-7D30930E172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5C346427-65FB-D3BC-0A53-79D369CF60A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03874AAB-0E56-EDB3-E918-4C1C153E2359}"/>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2BF2656C-FB47-29F5-9CB5-26C82F4B8EF6}"/>
              </a:ext>
            </a:extLst>
          </p:cNvPr>
          <p:cNvSpPr txBox="1">
            <a:spLocks/>
          </p:cNvSpPr>
          <p:nvPr/>
        </p:nvSpPr>
        <p:spPr>
          <a:xfrm>
            <a:off x="2157625" y="4552731"/>
            <a:ext cx="4378825" cy="402897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Practical Tips for Managing Credit and Debt in Early Career:</a:t>
            </a:r>
          </a:p>
          <a:p>
            <a:pPr marL="0" indent="0">
              <a:buNone/>
            </a:pPr>
            <a:endParaRPr lang="en-GB" sz="1400" b="1" dirty="0"/>
          </a:p>
          <a:p>
            <a:pPr marL="0" indent="0">
              <a:buNone/>
            </a:pPr>
            <a:r>
              <a:rPr lang="en-GB" sz="1200" b="1" dirty="0"/>
              <a:t>Tip 1: Understand Before You Borrow</a:t>
            </a:r>
          </a:p>
          <a:p>
            <a:pPr marL="0" indent="0">
              <a:buNone/>
            </a:pPr>
            <a:r>
              <a:rPr lang="en-GB" sz="1200" dirty="0"/>
              <a:t>Before taking credit, make sure you understand the key terms, including </a:t>
            </a:r>
            <a:r>
              <a:rPr lang="en-GB" sz="1200" b="1" dirty="0"/>
              <a:t>interest rates, repayment conditions, fees, and the total amount you will repay.</a:t>
            </a:r>
            <a:r>
              <a:rPr lang="en-GB" sz="1200" dirty="0"/>
              <a:t> Taking time to understand borrowing today can help prevent financial stress later.</a:t>
            </a:r>
          </a:p>
          <a:p>
            <a:pPr marL="0" indent="0">
              <a:buNone/>
            </a:pPr>
            <a:endParaRPr lang="en-GB" sz="1200" dirty="0"/>
          </a:p>
          <a:p>
            <a:pPr marL="0" indent="0">
              <a:buNone/>
            </a:pPr>
            <a:r>
              <a:rPr lang="en-GB" sz="1200" b="1" dirty="0"/>
              <a:t>Tip 2: Separate Needs from Wants</a:t>
            </a:r>
          </a:p>
          <a:p>
            <a:pPr marL="0" indent="0">
              <a:buNone/>
            </a:pPr>
            <a:r>
              <a:rPr lang="en-GB" sz="1200" dirty="0"/>
              <a:t>Ask yourself whether credit is supporting </a:t>
            </a:r>
            <a:r>
              <a:rPr lang="en-GB" sz="1200" b="1" dirty="0"/>
              <a:t>an essential need </a:t>
            </a:r>
            <a:r>
              <a:rPr lang="en-GB" sz="1200" dirty="0"/>
              <a:t>(e.g. education, housing, transport) or a </a:t>
            </a:r>
            <a:r>
              <a:rPr lang="en-GB" sz="1200" b="1" dirty="0"/>
              <a:t>lifestyle purchase</a:t>
            </a:r>
            <a:r>
              <a:rPr lang="en-GB" sz="1200" dirty="0"/>
              <a:t>. Borrowing for important goals may be useful, but relying on credit for impulse spending can create long-term financial pressure.</a:t>
            </a:r>
          </a:p>
          <a:p>
            <a:pPr marL="0" indent="0">
              <a:buNone/>
            </a:pPr>
            <a:endParaRPr lang="en-GB" sz="1200" dirty="0"/>
          </a:p>
          <a:p>
            <a:pPr marL="0" indent="0">
              <a:buNone/>
            </a:pPr>
            <a:r>
              <a:rPr lang="en-GB" sz="1200" b="1" dirty="0"/>
              <a:t>Tip 3: Avoid Relying on Minimum Payments</a:t>
            </a:r>
          </a:p>
          <a:p>
            <a:pPr marL="0" indent="0">
              <a:buNone/>
            </a:pPr>
            <a:r>
              <a:rPr lang="en-GB" sz="1200" dirty="0"/>
              <a:t>Minimum payments may seem manageable, but they often increase the </a:t>
            </a:r>
            <a:r>
              <a:rPr lang="en-GB" sz="1200" b="1" dirty="0"/>
              <a:t>total cost of debt </a:t>
            </a:r>
            <a:r>
              <a:rPr lang="en-GB" sz="1200" dirty="0"/>
              <a:t>and extend repayment time. Even small additional payments can reduce interest and help you become debt-free sooner.</a:t>
            </a:r>
          </a:p>
          <a:p>
            <a:pPr marL="0" indent="0">
              <a:buNone/>
            </a:pPr>
            <a:endParaRPr lang="en-GB" sz="1200" dirty="0"/>
          </a:p>
          <a:p>
            <a:pPr marL="0" indent="0">
              <a:buNone/>
            </a:pPr>
            <a:r>
              <a:rPr lang="en-GB" sz="1200" b="1" dirty="0"/>
              <a:t>Tip 4: Keep Track of Your Finances</a:t>
            </a:r>
          </a:p>
          <a:p>
            <a:pPr marL="0" indent="0">
              <a:buNone/>
            </a:pPr>
            <a:r>
              <a:rPr lang="en-GB" sz="1200" dirty="0"/>
              <a:t>Stay aware of your </a:t>
            </a:r>
            <a:r>
              <a:rPr lang="en-GB" sz="1200" b="1" dirty="0"/>
              <a:t>income, expenses, and debt commitments</a:t>
            </a:r>
            <a:r>
              <a:rPr lang="en-GB" sz="1200" dirty="0"/>
              <a:t>. A simple spreadsheet, budgeting app, or financial tracker can help you stay organised and make informed decisions.</a:t>
            </a:r>
          </a:p>
          <a:p>
            <a:pPr marL="0" indent="0">
              <a:buNone/>
            </a:pPr>
            <a:endParaRPr lang="en-GB" sz="1200" b="1" dirty="0"/>
          </a:p>
          <a:p>
            <a:pPr marL="0" indent="0">
              <a:buNone/>
            </a:pPr>
            <a:r>
              <a:rPr lang="en-GB" sz="1200" b="1" dirty="0"/>
              <a:t>Tip 5: Build Small Financial Buffers Early</a:t>
            </a:r>
            <a:br>
              <a:rPr lang="en-GB" sz="1200" dirty="0"/>
            </a:br>
            <a:r>
              <a:rPr lang="en-GB" sz="1200" dirty="0"/>
              <a:t>Even saving a small amount regularly can help create a financial safety net. Building emergency savings early can reduce reliance on credit during unexpected situations.</a:t>
            </a:r>
            <a:br>
              <a:rPr lang="en-GB" sz="1200" dirty="0"/>
            </a:br>
            <a:endParaRPr lang="en-US" sz="1200" dirty="0"/>
          </a:p>
        </p:txBody>
      </p:sp>
    </p:spTree>
    <p:extLst>
      <p:ext uri="{BB962C8B-B14F-4D97-AF65-F5344CB8AC3E}">
        <p14:creationId xmlns:p14="http://schemas.microsoft.com/office/powerpoint/2010/main" val="2118140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3AF5-F4A3-B1E9-227A-807E93A392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573E2F0-AE5E-04B3-4DAD-82CED750A04D}"/>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EE52D26-C271-82F8-B198-0C980EA526C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31DD0C3-E0CC-DAA0-7B75-187C4E8C600A}"/>
              </a:ext>
            </a:extLst>
          </p:cNvPr>
          <p:cNvSpPr>
            <a:spLocks noGrp="1"/>
          </p:cNvSpPr>
          <p:nvPr>
            <p:ph type="body" sz="quarter" idx="61"/>
          </p:nvPr>
        </p:nvSpPr>
        <p:spPr/>
        <p:txBody>
          <a:bodyPr/>
          <a:lstStyle/>
          <a:p>
            <a:r>
              <a:rPr lang="en-US" dirty="0"/>
              <a:t>Women in Early Career</a:t>
            </a:r>
          </a:p>
        </p:txBody>
      </p:sp>
      <p:grpSp>
        <p:nvGrpSpPr>
          <p:cNvPr id="4" name="Graphic 2">
            <a:extLst>
              <a:ext uri="{FF2B5EF4-FFF2-40B4-BE49-F238E27FC236}">
                <a16:creationId xmlns:a16="http://schemas.microsoft.com/office/drawing/2014/main" id="{A21934AD-69B7-5D89-8F13-6EFC3609D2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E3F8FFEC-639C-1FE0-D4B4-14622E7E2C5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C0C529-C140-EC10-BC34-15CF8AAD4B0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EDF1CB19-3F2D-F579-9445-A9EAB75D8479}"/>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3A271A1-CE58-11AC-C7B6-1EF5F172F67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0AF8FA0C-32EE-EBFF-7D5B-9E194856DDAA}"/>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070FB6E-A8FB-C835-E838-44FED921571C}"/>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3324693-4739-AD8F-E53C-602E85F17CF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F75F2B1C-E11D-1357-AEC7-0CE77971DFDA}"/>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D1C3B2F3-3939-90F3-2202-D44D364508F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68F5CF3-BF04-999E-7608-795C24C6748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853F09DD-0E0A-604F-E52E-0E23C9F6A7E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66A9F81-B2A6-0202-28AC-1D7AE1D7BA8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62891AFD-3ADF-B0CA-EF9F-030D2BFE903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0756B12-AA0D-F0DB-84A0-BE833AC5A94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5736B44-B16F-950B-B7B2-0688CD2A2303}"/>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2FCB3A7-EAC4-1F2A-BB69-BF66F787995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CC58224A-FB4C-572B-1AE4-6C0848AA5948}"/>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05911E60-1457-4BB6-6C7C-0B3DDE0C0584}"/>
              </a:ext>
            </a:extLst>
          </p:cNvPr>
          <p:cNvSpPr txBox="1">
            <a:spLocks/>
          </p:cNvSpPr>
          <p:nvPr/>
        </p:nvSpPr>
        <p:spPr>
          <a:xfrm>
            <a:off x="1704812" y="1604546"/>
            <a:ext cx="5238428" cy="308528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Conclusion</a:t>
            </a:r>
          </a:p>
          <a:p>
            <a:pPr marL="0" indent="0">
              <a:buNone/>
            </a:pPr>
            <a:endParaRPr lang="en-GB" sz="1400" b="1" dirty="0"/>
          </a:p>
          <a:p>
            <a:pPr marL="0" indent="0">
              <a:buNone/>
            </a:pPr>
            <a:r>
              <a:rPr lang="en-GB" sz="1200" dirty="0"/>
              <a:t>The early career stage is a pivotal moment in shaping financial behaviour and attitudes towards credit and debt. While this period presents challenges, it also offers significant opportunities for learning, growth, and empowerment.</a:t>
            </a:r>
          </a:p>
          <a:p>
            <a:pPr marL="0" indent="0">
              <a:buNone/>
            </a:pPr>
            <a:endParaRPr lang="en-GB" sz="1200" dirty="0"/>
          </a:p>
          <a:p>
            <a:pPr marL="0" indent="0">
              <a:buNone/>
            </a:pPr>
            <a:r>
              <a:rPr lang="en-GB" sz="1200" dirty="0"/>
              <a:t>By developing an informed understanding of credit, recognising the risks associated with debt, and building responsible financial habits, women can establish a strong foundation for long-term financial stability. Importantly, this process also involves building confidence, challenging internalised assumptions, and engaging actively with financial decision-making.</a:t>
            </a:r>
          </a:p>
          <a:p>
            <a:pPr marL="0" indent="0">
              <a:buNone/>
            </a:pPr>
            <a:endParaRPr lang="en-GB" sz="1200" dirty="0"/>
          </a:p>
          <a:p>
            <a:pPr marL="0" indent="0">
              <a:buNone/>
            </a:pPr>
            <a:r>
              <a:rPr lang="en-GB" sz="1200" dirty="0"/>
              <a:t>Ultimately, credit should function as a tool that supports opportunities and aspirations, rather than a source of constraint. Equipping women with the knowledge and skills to manage credit effectively is therefore essential for promoting financial independence and resilience across the life course.</a:t>
            </a:r>
          </a:p>
        </p:txBody>
      </p:sp>
      <p:sp>
        <p:nvSpPr>
          <p:cNvPr id="48" name="Rounded Rectangle 67">
            <a:extLst>
              <a:ext uri="{FF2B5EF4-FFF2-40B4-BE49-F238E27FC236}">
                <a16:creationId xmlns:a16="http://schemas.microsoft.com/office/drawing/2014/main" id="{503DA31A-3785-8106-D171-5BC20D4BDB23}"/>
              </a:ext>
            </a:extLst>
          </p:cNvPr>
          <p:cNvSpPr/>
          <p:nvPr/>
        </p:nvSpPr>
        <p:spPr>
          <a:xfrm>
            <a:off x="1665689" y="4292602"/>
            <a:ext cx="4911486" cy="503465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C9E519D4-F7E4-1775-7177-E6BCFBFAD2F2}"/>
              </a:ext>
            </a:extLst>
          </p:cNvPr>
          <p:cNvGrpSpPr/>
          <p:nvPr/>
        </p:nvGrpSpPr>
        <p:grpSpPr>
          <a:xfrm>
            <a:off x="1474536" y="4260514"/>
            <a:ext cx="926198" cy="406400"/>
            <a:chOff x="1997756" y="3611831"/>
            <a:chExt cx="926198" cy="406400"/>
          </a:xfrm>
        </p:grpSpPr>
        <p:grpSp>
          <p:nvGrpSpPr>
            <p:cNvPr id="50" name="Group 49">
              <a:extLst>
                <a:ext uri="{FF2B5EF4-FFF2-40B4-BE49-F238E27FC236}">
                  <a16:creationId xmlns:a16="http://schemas.microsoft.com/office/drawing/2014/main" id="{AC568277-DD9F-8F38-5968-6DF9B50C768E}"/>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BCB8266E-4ABA-2389-742D-FD99B67D693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1B262D8-9E27-B4A0-C7BE-3B19FD0CED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E911D6AA-6B42-58F9-136B-18CD6378292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63" name="Oval 62">
                <a:extLst>
                  <a:ext uri="{FF2B5EF4-FFF2-40B4-BE49-F238E27FC236}">
                    <a16:creationId xmlns:a16="http://schemas.microsoft.com/office/drawing/2014/main" id="{E749E66D-0360-40BB-38A5-B70335C7D99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76A95634-9C76-226E-3B96-025B12783F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C70F0D07-5BE1-35ED-13B1-2C90657060A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841A8256-2048-8475-12BE-D62DF2469BB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95E2300C-9B61-C4B0-EC0B-233BC0181C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6CDE446-30A8-F56C-598C-7DB7E0DC64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58D44702-B787-A428-E208-8A7D83C55CC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BCCF654D-3241-79A6-39F1-25DD78C1AD2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F666C057-3883-C6BD-1177-C9123870DF6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9AD43EA3-54B3-1633-1E1F-4EA435A475A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AB4C0781-8F5F-BC04-4193-17A7ED34A824}"/>
              </a:ext>
            </a:extLst>
          </p:cNvPr>
          <p:cNvSpPr txBox="1">
            <a:spLocks/>
          </p:cNvSpPr>
          <p:nvPr/>
        </p:nvSpPr>
        <p:spPr>
          <a:xfrm>
            <a:off x="1794114" y="4666915"/>
            <a:ext cx="4911486" cy="517558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Practical Tips for Managing Credit and Debt in Early Career:</a:t>
            </a:r>
          </a:p>
          <a:p>
            <a:pPr marL="0" indent="0">
              <a:buNone/>
            </a:pPr>
            <a:endParaRPr lang="en-GB" sz="1200" dirty="0"/>
          </a:p>
          <a:p>
            <a:pPr marL="0" indent="0">
              <a:buNone/>
            </a:pPr>
            <a:endParaRPr lang="en-GB" sz="1200" dirty="0"/>
          </a:p>
          <a:p>
            <a:pPr marL="0" indent="0">
              <a:buNone/>
            </a:pPr>
            <a:r>
              <a:rPr lang="en-GB" sz="1200" b="1" dirty="0"/>
              <a:t>Tip 6: Recognise Emotional Spending Triggers</a:t>
            </a:r>
          </a:p>
          <a:p>
            <a:pPr marL="0" indent="0">
              <a:buNone/>
            </a:pPr>
            <a:r>
              <a:rPr lang="en-GB" sz="1200" dirty="0"/>
              <a:t>Spending decisions are often influenced by </a:t>
            </a:r>
            <a:r>
              <a:rPr lang="en-GB" sz="1200" b="1" dirty="0"/>
              <a:t>stress, social pressure, or impulse</a:t>
            </a:r>
            <a:r>
              <a:rPr lang="en-GB" sz="1200" dirty="0"/>
              <a:t>. Before using credit, pause and ask yourself whether the purchase is necessary or emotionally driven. Small moments of reflection can support better financial decisions.</a:t>
            </a:r>
          </a:p>
          <a:p>
            <a:pPr marL="0" indent="0">
              <a:buNone/>
            </a:pPr>
            <a:endParaRPr lang="en-GB" sz="1200" b="1" dirty="0"/>
          </a:p>
          <a:p>
            <a:pPr marL="0" indent="0">
              <a:buNone/>
            </a:pPr>
            <a:r>
              <a:rPr lang="en-GB" sz="1200" b="1" dirty="0"/>
              <a:t>Tip 7: Protect Your Financial Independence</a:t>
            </a:r>
          </a:p>
          <a:p>
            <a:pPr marL="0" indent="0">
              <a:buNone/>
            </a:pPr>
            <a:r>
              <a:rPr lang="en-GB" sz="1200" dirty="0"/>
              <a:t>Understanding </a:t>
            </a:r>
            <a:r>
              <a:rPr lang="en-GB" sz="1200" b="1" dirty="0"/>
              <a:t>your income, expenses, and financial commitments </a:t>
            </a:r>
            <a:r>
              <a:rPr lang="en-GB" sz="1200" dirty="0"/>
              <a:t>helps build confidence and independence. Developing financial awareness early can strengthen long-term autonomy and decision-making.</a:t>
            </a:r>
          </a:p>
          <a:p>
            <a:pPr marL="0" indent="0">
              <a:buNone/>
            </a:pPr>
            <a:endParaRPr lang="en-GB" sz="1200" b="1" dirty="0"/>
          </a:p>
          <a:p>
            <a:pPr marL="0" indent="0">
              <a:buNone/>
            </a:pPr>
            <a:r>
              <a:rPr lang="en-GB" sz="1200" b="1" dirty="0"/>
              <a:t>Tip 8: Ask Questions and Seek Advice</a:t>
            </a:r>
          </a:p>
          <a:p>
            <a:pPr marL="0" indent="0">
              <a:buNone/>
            </a:pPr>
            <a:r>
              <a:rPr lang="en-GB" sz="1200" dirty="0"/>
              <a:t>Financial topics can feel overwhelming at first. Asking questions and seeking reliable information is an important step toward building confidence and making informed decisions.</a:t>
            </a:r>
          </a:p>
          <a:p>
            <a:pPr marL="0" indent="0">
              <a:buNone/>
            </a:pPr>
            <a:endParaRPr lang="en-GB" sz="1200" dirty="0"/>
          </a:p>
          <a:p>
            <a:pPr marL="0" indent="0">
              <a:buNone/>
            </a:pPr>
            <a:r>
              <a:rPr lang="en-GB" sz="1200" b="1" dirty="0"/>
              <a:t>Tip 9: Start Building a Positive Credit History</a:t>
            </a:r>
          </a:p>
          <a:p>
            <a:pPr marL="0" indent="0">
              <a:buNone/>
            </a:pPr>
            <a:r>
              <a:rPr lang="en-GB" sz="1200" dirty="0"/>
              <a:t>Making repayments on time and borrowing responsibly can help build a positive credit profile. A strong credit history may improve access to better financial opportunities in the future.</a:t>
            </a:r>
          </a:p>
          <a:p>
            <a:pPr marL="0" indent="0">
              <a:buNone/>
            </a:pPr>
            <a:endParaRPr lang="en-GB" sz="1200" b="1" dirty="0"/>
          </a:p>
          <a:p>
            <a:pPr marL="0" indent="0">
              <a:buNone/>
            </a:pPr>
            <a:r>
              <a:rPr lang="en-GB" sz="1200" b="1" dirty="0"/>
              <a:t>Tip 10: Reflect Regularly on Your Financial Habits</a:t>
            </a:r>
          </a:p>
          <a:p>
            <a:pPr marL="0" indent="0">
              <a:buNone/>
            </a:pPr>
            <a:r>
              <a:rPr lang="en-GB" sz="1200" dirty="0"/>
              <a:t>Take time to review your financial decisions regularly. Reflecting on what worked well, and what could improve, helps build stronger financial habits over time.</a:t>
            </a:r>
          </a:p>
        </p:txBody>
      </p:sp>
    </p:spTree>
    <p:extLst>
      <p:ext uri="{BB962C8B-B14F-4D97-AF65-F5344CB8AC3E}">
        <p14:creationId xmlns:p14="http://schemas.microsoft.com/office/powerpoint/2010/main" val="255187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83B5-2475-272C-3111-3017A49268D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FBAA197-C488-E086-59CA-D0679059D41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1531FE9C-A865-6628-9DF4-B19650E6F15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2482124-DDA3-4C1A-BABF-4A98EDA9AD53}"/>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FAC6CA6C-4E5E-AD0C-4922-4E672E7ABE3C}"/>
              </a:ext>
            </a:extLst>
          </p:cNvPr>
          <p:cNvSpPr>
            <a:spLocks noGrp="1"/>
          </p:cNvSpPr>
          <p:nvPr>
            <p:ph type="body" sz="quarter" idx="64"/>
          </p:nvPr>
        </p:nvSpPr>
        <p:spPr>
          <a:xfrm>
            <a:off x="1393619" y="1622035"/>
            <a:ext cx="5489248" cy="8014725"/>
          </a:xfrm>
        </p:spPr>
        <p:txBody>
          <a:bodyPr/>
          <a:lstStyle/>
          <a:p>
            <a:pPr marL="0" indent="0">
              <a:buNone/>
            </a:pPr>
            <a:r>
              <a:rPr lang="en-GB" sz="1400" b="1" dirty="0"/>
              <a:t>Activities</a:t>
            </a:r>
          </a:p>
          <a:p>
            <a:pPr marL="0" indent="0">
              <a:buNone/>
            </a:pPr>
            <a:endParaRPr lang="en-GB" sz="1400" b="1" dirty="0"/>
          </a:p>
          <a:p>
            <a:pPr marL="0" indent="0">
              <a:buNone/>
            </a:pPr>
            <a:r>
              <a:rPr lang="en-GB" sz="1200" b="1" dirty="0"/>
              <a:t>Activity 1: Understanding Your Relationship with Credit</a:t>
            </a:r>
          </a:p>
          <a:p>
            <a:pPr marL="0" indent="0">
              <a:buNone/>
            </a:pPr>
            <a:endParaRPr lang="en-GB" sz="1200" dirty="0"/>
          </a:p>
          <a:p>
            <a:pPr marL="0" indent="0">
              <a:buNone/>
            </a:pPr>
            <a:r>
              <a:rPr lang="en-GB" sz="1200" dirty="0"/>
              <a:t>This activity aims to help you reflect on your personal attitudes, experiences, and behaviours related to credit and debt. Understanding your relationship with borrowing is an important first step toward making more informed and confident financial decisions. </a:t>
            </a:r>
          </a:p>
          <a:p>
            <a:pPr marL="0" indent="0">
              <a:buNone/>
            </a:pPr>
            <a:endParaRPr lang="en-GB" sz="1200" dirty="0"/>
          </a:p>
          <a:p>
            <a:pPr marL="0" indent="0">
              <a:buNone/>
            </a:pPr>
            <a:r>
              <a:rPr lang="en-GB" sz="1200" b="1" dirty="0"/>
              <a:t>Instructions</a:t>
            </a:r>
          </a:p>
          <a:p>
            <a:pPr marL="0" indent="0">
              <a:buNone/>
            </a:pPr>
            <a:r>
              <a:rPr lang="en-GB" sz="1200" dirty="0"/>
              <a:t>Take a few moments to think about your experiences with credit so far. If you have used credit, reflect on how and why. If you have not, consider your perceptions and expectations.</a:t>
            </a:r>
          </a:p>
          <a:p>
            <a:pPr marL="0" indent="0">
              <a:buNone/>
            </a:pPr>
            <a:endParaRPr lang="en-GB" sz="1200" dirty="0"/>
          </a:p>
          <a:p>
            <a:pPr marL="0" indent="0">
              <a:buNone/>
            </a:pPr>
            <a:r>
              <a:rPr lang="en-GB" sz="1200" dirty="0"/>
              <a:t>Write your answers to the following questions:</a:t>
            </a:r>
          </a:p>
          <a:p>
            <a:pPr marL="228600" indent="-228600">
              <a:buFont typeface="+mj-lt"/>
              <a:buAutoNum type="arabicPeriod"/>
            </a:pPr>
            <a:r>
              <a:rPr lang="en-GB" sz="1200" dirty="0"/>
              <a:t>What types of credit have I used or considered using (e.g. credit card, loan, instalments)?</a:t>
            </a:r>
          </a:p>
          <a:p>
            <a:pPr marL="228600" indent="-228600">
              <a:buFont typeface="+mj-lt"/>
              <a:buAutoNum type="arabicPeriod"/>
            </a:pPr>
            <a:r>
              <a:rPr lang="en-GB" sz="1200" dirty="0"/>
              <a:t>In what situations do I feel more likely to use credit?</a:t>
            </a:r>
          </a:p>
          <a:p>
            <a:pPr marL="228600" indent="-228600">
              <a:buFont typeface="+mj-lt"/>
              <a:buAutoNum type="arabicPeriod"/>
            </a:pPr>
            <a:r>
              <a:rPr lang="en-GB" sz="1200" dirty="0"/>
              <a:t>How do I feel when I think about debt? (e.g. confident, anxious, unsure)</a:t>
            </a:r>
          </a:p>
          <a:p>
            <a:pPr marL="228600" indent="-228600">
              <a:buFont typeface="+mj-lt"/>
              <a:buAutoNum type="arabicPeriod"/>
            </a:pPr>
            <a:r>
              <a:rPr lang="en-GB" sz="1200" dirty="0"/>
              <a:t>Do I feel in control of my financial decisions related to borrowing? Why or why not?</a:t>
            </a:r>
            <a:endParaRPr lang="en-US" sz="1200" dirty="0"/>
          </a:p>
          <a:p>
            <a:pPr marL="0" indent="0">
              <a:buNone/>
            </a:pPr>
            <a:endParaRPr lang="en-US" dirty="0"/>
          </a:p>
          <a:p>
            <a:pPr marL="0" indent="0">
              <a:buNone/>
            </a:pPr>
            <a:r>
              <a:rPr lang="en-GB" b="1" dirty="0"/>
              <a:t>Reflection</a:t>
            </a:r>
            <a:r>
              <a:rPr lang="en-GB" dirty="0"/>
              <a:t>: This activity is not about right or wrong answers. It is about recognising patterns in your thinking and behaviour. Greater awareness can help you identify areas where you may want to strengthen your knowledge or change your habits.</a:t>
            </a:r>
            <a:endParaRPr lang="en-US" dirty="0"/>
          </a:p>
          <a:p>
            <a:pPr marL="0" indent="0">
              <a:buNone/>
            </a:pPr>
            <a:endParaRPr lang="en-US" dirty="0"/>
          </a:p>
          <a:p>
            <a:pPr marL="0" indent="0">
              <a:buNone/>
            </a:pPr>
            <a:r>
              <a:rPr lang="en-US" sz="1200" b="1" dirty="0"/>
              <a:t>Activity 2: </a:t>
            </a:r>
            <a:r>
              <a:rPr lang="en-GB" sz="1200" b="1" dirty="0"/>
              <a:t>Mapping Your Current Debt Situation</a:t>
            </a:r>
          </a:p>
          <a:p>
            <a:pPr marL="0" indent="0">
              <a:buNone/>
            </a:pPr>
            <a:endParaRPr lang="en-GB" sz="1200" b="1" dirty="0"/>
          </a:p>
          <a:p>
            <a:pPr marL="0" indent="0">
              <a:buNone/>
            </a:pPr>
            <a:r>
              <a:rPr lang="en-GB" sz="1200" dirty="0"/>
              <a:t>The purpose of this activity is to develop a clear and realistic overview of your financial obligations. Many people underestimate or lose track of their debts, which can lead to increased stress and reduced control.</a:t>
            </a:r>
          </a:p>
          <a:p>
            <a:pPr marL="0" indent="0">
              <a:buNone/>
            </a:pPr>
            <a:endParaRPr lang="en-GB" sz="1200" dirty="0"/>
          </a:p>
          <a:p>
            <a:pPr marL="0" indent="0">
              <a:buNone/>
            </a:pPr>
            <a:r>
              <a:rPr lang="en-GB" sz="1200" b="1" dirty="0"/>
              <a:t>Instructions:</a:t>
            </a:r>
          </a:p>
          <a:p>
            <a:pPr marL="0" indent="0">
              <a:buNone/>
            </a:pPr>
            <a:r>
              <a:rPr lang="en-GB" sz="1200" dirty="0"/>
              <a:t>Create a simple table including all your current debts (if applicable):</a:t>
            </a:r>
            <a:endParaRPr lang="en-US" sz="1200" dirty="0"/>
          </a:p>
          <a:p>
            <a:pPr marL="0" indent="0">
              <a:buNone/>
            </a:pPr>
            <a:endParaRPr lang="en-US" sz="1200" b="1" dirty="0"/>
          </a:p>
          <a:p>
            <a:pPr marL="0" indent="0">
              <a:buNone/>
            </a:pPr>
            <a:r>
              <a:rPr lang="en-GB" b="1" dirty="0"/>
              <a:t>| Type of Debt | Total Amount | Monthly Payment | Interest Rate | Due Date |</a:t>
            </a:r>
          </a:p>
          <a:p>
            <a:pPr marL="0" indent="0">
              <a:buNone/>
            </a:pPr>
            <a:endParaRPr lang="en-GB" b="1" dirty="0"/>
          </a:p>
          <a:p>
            <a:pPr marL="0" indent="0">
              <a:buNone/>
            </a:pPr>
            <a:endParaRPr lang="en-GB" b="1" dirty="0"/>
          </a:p>
          <a:p>
            <a:pPr marL="0" indent="0">
              <a:buNone/>
            </a:pPr>
            <a:r>
              <a:rPr lang="en-GB" b="1" dirty="0"/>
              <a:t>| ----------------- | ------------------ | ------------------------ | ----------------- | ------------ |</a:t>
            </a:r>
            <a:endParaRPr lang="en-US" b="1" dirty="0"/>
          </a:p>
          <a:p>
            <a:pPr marL="0" indent="0">
              <a:buNone/>
            </a:pPr>
            <a:endParaRPr lang="en-GB" dirty="0"/>
          </a:p>
          <a:p>
            <a:pPr marL="0" indent="0">
              <a:buNone/>
            </a:pPr>
            <a:r>
              <a:rPr lang="en-GB" dirty="0"/>
              <a:t>If you do not currently have debt, imagine a realistic scenario where you might need to borrow money and complete the table accordingly.</a:t>
            </a:r>
            <a:endParaRPr lang="en-US" dirty="0"/>
          </a:p>
          <a:p>
            <a:pPr marL="0" indent="0">
              <a:buNone/>
            </a:pPr>
            <a:endParaRPr lang="en-US" dirty="0"/>
          </a:p>
          <a:p>
            <a:pPr marL="0" indent="0">
              <a:buNone/>
            </a:pPr>
            <a:r>
              <a:rPr lang="en-GB" b="1" dirty="0"/>
              <a:t>Reflection:</a:t>
            </a:r>
          </a:p>
          <a:p>
            <a:pPr marL="0" indent="0">
              <a:buNone/>
            </a:pPr>
            <a:r>
              <a:rPr lang="en-GB" dirty="0"/>
              <a:t>After completing the table, consider:</a:t>
            </a:r>
          </a:p>
          <a:p>
            <a:r>
              <a:rPr lang="en-GB" dirty="0"/>
              <a:t>Were you aware of all your financial obligations?</a:t>
            </a:r>
          </a:p>
          <a:p>
            <a:r>
              <a:rPr lang="en-GB" dirty="0"/>
              <a:t>Which debt appears most costly or urgent?</a:t>
            </a:r>
          </a:p>
          <a:p>
            <a:r>
              <a:rPr lang="en-GB" dirty="0"/>
              <a:t>How manageable do your current repayments feel?</a:t>
            </a:r>
          </a:p>
          <a:p>
            <a:pPr marL="0" indent="0">
              <a:buNone/>
            </a:pPr>
            <a:endParaRPr lang="en-GB" dirty="0"/>
          </a:p>
          <a:p>
            <a:pPr marL="0" indent="0">
              <a:buNone/>
            </a:pPr>
            <a:r>
              <a:rPr lang="en-GB" dirty="0"/>
              <a:t>This activity helps you move from uncertainty to clarity, which is essential for effective financial planning.</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3DF6AC1-3209-DE17-3799-5F1D613F15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722DA08-B601-89FE-98A5-FB01C2CE6D6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FD9FB36-3EC7-1806-A166-28DD24A741A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F04B7EF-8244-A01B-573B-D752EBAE92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F7E4D07-E1CE-3279-344A-E099BDD4134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517FA55-D160-DA21-7F8F-BCC5DCABD2D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B0E458A-89E7-C78D-7FE5-0778320797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3F8FA76-AE01-DC8F-AA0E-43517EF850E9}"/>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1D12891-2B5C-3C2E-4FD9-27F8A4427F09}"/>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26DA1F0F-8CCC-A0BE-87FE-FA8C5084173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9F35A3D-8762-930B-2627-1F4D5333756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5721BA01-24AC-6484-A2FF-93CE7765766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396F57CE-756C-8058-9542-1DC8673766D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5ACB1D-049B-47CB-8160-9EA50C3CB41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EAD6D93-29D8-A18E-B8E4-B0D922DAF2E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386BF47-5828-81DB-77A1-BD3FC8CD5D7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43582C59-5F0A-7689-3861-2A3CB9D665A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B19054E3-F958-9EB4-73A4-BA43CE8B7B09}"/>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126005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6FB-8545-9AC8-087D-6AFFA56B3D1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B83E51-151C-FD2F-586B-20552CFFB43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49E4058B-A7AA-E962-8D32-F5987D761EF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E6B91B-CEA8-E04E-046E-EEA90E11542F}"/>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0FFF44E3-5D0D-0F5E-24E3-8E9FA53C8559}"/>
              </a:ext>
            </a:extLst>
          </p:cNvPr>
          <p:cNvSpPr>
            <a:spLocks noGrp="1"/>
          </p:cNvSpPr>
          <p:nvPr>
            <p:ph type="body" sz="quarter" idx="64"/>
          </p:nvPr>
        </p:nvSpPr>
        <p:spPr>
          <a:xfrm>
            <a:off x="1377661" y="1490447"/>
            <a:ext cx="5612075" cy="8119694"/>
          </a:xfrm>
        </p:spPr>
        <p:txBody>
          <a:bodyPr/>
          <a:lstStyle/>
          <a:p>
            <a:pPr marL="0" indent="0">
              <a:buNone/>
            </a:pPr>
            <a:r>
              <a:rPr lang="en-GB" sz="1200" b="1" dirty="0"/>
              <a:t>Activity 3: Scenario Analysis – Understanding the Real Cost of Debt</a:t>
            </a:r>
          </a:p>
          <a:p>
            <a:pPr marL="0" indent="0">
              <a:buNone/>
            </a:pPr>
            <a:endParaRPr lang="en-GB" sz="1200" b="1" dirty="0"/>
          </a:p>
          <a:p>
            <a:pPr marL="0" indent="0">
              <a:buNone/>
            </a:pPr>
            <a:r>
              <a:rPr lang="en-GB" sz="1200" b="1" dirty="0"/>
              <a:t>Scenario: “The Hidden Cost of Convenience”</a:t>
            </a:r>
          </a:p>
          <a:p>
            <a:pPr marL="0" indent="0">
              <a:buNone/>
            </a:pPr>
            <a:endParaRPr lang="en-GB" sz="1200" b="1" dirty="0"/>
          </a:p>
          <a:p>
            <a:pPr marL="0" indent="0">
              <a:buNone/>
            </a:pPr>
            <a:r>
              <a:rPr lang="en-GB" sz="1200" dirty="0"/>
              <a:t>Maria is 27 and has recently started her first full-time job. She earns a stable salary but feels that her income is not enough to cover all her needs and lifestyle expectations. Over time, she starts using her credit card more frequently, for shopping, travel, and unexpected expenses.</a:t>
            </a:r>
          </a:p>
          <a:p>
            <a:pPr marL="0" indent="0">
              <a:buNone/>
            </a:pPr>
            <a:endParaRPr lang="en-GB" sz="1200" dirty="0"/>
          </a:p>
          <a:p>
            <a:pPr marL="0" indent="0">
              <a:buNone/>
            </a:pPr>
            <a:r>
              <a:rPr lang="en-GB" sz="1200" dirty="0"/>
              <a:t>At first, everything feels manageable because she only needs to pay a small minimum amount each month. However, after a year, Maria realises that although she has been making regular payments, her total debt has not decreased significantly. In fact, she has paid a considerable amount in interest without fully understanding how it accumulated.</a:t>
            </a:r>
          </a:p>
          <a:p>
            <a:pPr marL="0" indent="0">
              <a:buNone/>
            </a:pPr>
            <a:endParaRPr lang="en-GB" sz="1200" dirty="0"/>
          </a:p>
          <a:p>
            <a:pPr marL="0" indent="0">
              <a:buNone/>
            </a:pPr>
            <a:r>
              <a:rPr lang="en-GB" sz="1200" dirty="0"/>
              <a:t>Maria feels frustrated and confused. She begins to wonder how her financial situation reached this point and what she could have done differently.</a:t>
            </a:r>
          </a:p>
          <a:p>
            <a:pPr marL="0" indent="0">
              <a:buNone/>
            </a:pPr>
            <a:endParaRPr lang="en-GB" sz="1200" dirty="0"/>
          </a:p>
          <a:p>
            <a:pPr marL="0" indent="0">
              <a:buNone/>
            </a:pPr>
            <a:r>
              <a:rPr lang="en-GB" sz="1200" b="1" dirty="0"/>
              <a:t>Reflection and Analysis</a:t>
            </a:r>
          </a:p>
          <a:p>
            <a:r>
              <a:rPr lang="en-GB" sz="1200" dirty="0"/>
              <a:t>What were the key financial decisions that led to this situation?</a:t>
            </a:r>
          </a:p>
          <a:p>
            <a:r>
              <a:rPr lang="en-GB" sz="1200" dirty="0"/>
              <a:t>At what point could Maria have acted differently?</a:t>
            </a:r>
          </a:p>
          <a:p>
            <a:r>
              <a:rPr lang="en-GB" sz="1200" dirty="0"/>
              <a:t>What role did lack of information or awareness play?</a:t>
            </a:r>
          </a:p>
          <a:p>
            <a:r>
              <a:rPr lang="en-GB" sz="1200" dirty="0"/>
              <a:t>How might emotional or lifestyle factors have influenced her choices?</a:t>
            </a:r>
          </a:p>
          <a:p>
            <a:pPr marL="0" indent="0">
              <a:buNone/>
            </a:pPr>
            <a:endParaRPr lang="en-GB" sz="1200" b="1" dirty="0"/>
          </a:p>
          <a:p>
            <a:pPr marL="0" indent="0">
              <a:buNone/>
            </a:pPr>
            <a:r>
              <a:rPr lang="en-GB" sz="1200" b="1" dirty="0"/>
              <a:t>Understanding the Situation</a:t>
            </a:r>
          </a:p>
          <a:p>
            <a:pPr marL="0" indent="0">
              <a:buNone/>
            </a:pPr>
            <a:r>
              <a:rPr lang="en-GB" sz="1200" dirty="0"/>
              <a:t>Maria’s experience is very common, especially in early career stages. Credit cards and similar tools often create the illusion of flexibility and affordability, while the long-term costs remain less visible. The concept of minimum payments, in particular, can delay repayment significantly and increase total debt due to accumulated interest.</a:t>
            </a:r>
          </a:p>
          <a:p>
            <a:pPr marL="0" indent="0">
              <a:buNone/>
            </a:pPr>
            <a:endParaRPr lang="en-GB" sz="1200" dirty="0"/>
          </a:p>
          <a:p>
            <a:pPr marL="0" indent="0">
              <a:buNone/>
            </a:pPr>
            <a:r>
              <a:rPr lang="en-GB" sz="1200" dirty="0"/>
              <a:t>This scenario highlights an important lesson: Convenience today can create financial pressure tomorrow if not fully understood.</a:t>
            </a:r>
          </a:p>
          <a:p>
            <a:pPr marL="0" indent="0">
              <a:buNone/>
            </a:pPr>
            <a:endParaRPr lang="en-GB" sz="1200" dirty="0"/>
          </a:p>
          <a:p>
            <a:pPr marL="0" indent="0">
              <a:buNone/>
            </a:pPr>
            <a:r>
              <a:rPr lang="en-GB" sz="1200" b="1" dirty="0"/>
              <a:t>Practical Application</a:t>
            </a:r>
          </a:p>
          <a:p>
            <a:pPr marL="0" indent="0">
              <a:buNone/>
            </a:pPr>
            <a:r>
              <a:rPr lang="en-GB" sz="1200" dirty="0"/>
              <a:t>Now apply this to your own situation:</a:t>
            </a:r>
          </a:p>
          <a:p>
            <a:r>
              <a:rPr lang="en-GB" sz="1200" dirty="0"/>
              <a:t>Have you ever used credit in a similar way?</a:t>
            </a:r>
          </a:p>
          <a:p>
            <a:r>
              <a:rPr lang="en-GB" sz="1200" dirty="0"/>
              <a:t>Do you know how much interest you are paying on your current or potential debts?</a:t>
            </a:r>
          </a:p>
          <a:p>
            <a:r>
              <a:rPr lang="en-GB" sz="1200" dirty="0"/>
              <a:t>Do you usually pay the full amount or only the minimum?</a:t>
            </a:r>
          </a:p>
          <a:p>
            <a:endParaRPr lang="en-GB" sz="1200" dirty="0"/>
          </a:p>
          <a:p>
            <a:pPr marL="0" indent="0">
              <a:buNone/>
            </a:pPr>
            <a:endParaRPr lang="en-GB" sz="1200" dirty="0"/>
          </a:p>
          <a:p>
            <a:pPr marL="0" indent="0">
              <a:buNone/>
            </a:pPr>
            <a:r>
              <a:rPr lang="en-GB" sz="1200" b="1" dirty="0"/>
              <a:t>Action-Oriented Guidance</a:t>
            </a:r>
          </a:p>
          <a:p>
            <a:pPr marL="0" indent="0">
              <a:buNone/>
            </a:pPr>
            <a:endParaRPr lang="en-GB" sz="1200" b="1" dirty="0"/>
          </a:p>
          <a:p>
            <a:pPr marL="0" indent="0">
              <a:buNone/>
            </a:pPr>
            <a:r>
              <a:rPr lang="en-GB" sz="1200" dirty="0"/>
              <a:t>To avoid situations like Maria’s, consider the following:</a:t>
            </a:r>
          </a:p>
          <a:p>
            <a:r>
              <a:rPr lang="en-GB" sz="1200" b="1" dirty="0"/>
              <a:t>Calculate the total cost of borrowing before committing</a:t>
            </a:r>
            <a:r>
              <a:rPr lang="en-GB" sz="1200" dirty="0"/>
              <a:t>: Always look beyond the monthly payment and understand how much you will repay in total.</a:t>
            </a:r>
          </a:p>
          <a:p>
            <a:r>
              <a:rPr lang="en-GB" sz="1200" b="1" dirty="0"/>
              <a:t>Limit the use of credit for non-essential expenses</a:t>
            </a:r>
            <a:r>
              <a:rPr lang="en-GB" sz="1200" dirty="0"/>
              <a:t>: Credit should support important needs, not compensate for income gaps or lifestyle pressures.</a:t>
            </a:r>
          </a:p>
          <a:p>
            <a:r>
              <a:rPr lang="en-GB" sz="1200" b="1" dirty="0"/>
              <a:t>Pay more than the minimum whenever possible</a:t>
            </a:r>
            <a:r>
              <a:rPr lang="en-GB" sz="1200" dirty="0"/>
              <a:t>: Even small additional payments can significantly reduce interest over time.</a:t>
            </a:r>
          </a:p>
          <a:p>
            <a:r>
              <a:rPr lang="en-GB" sz="1200" b="1" dirty="0"/>
              <a:t>Review your financial situation regularly</a:t>
            </a:r>
            <a:r>
              <a:rPr lang="en-GB" sz="1200" dirty="0"/>
              <a:t>: Awareness is key to maintaining control.</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dirty="0"/>
          </a:p>
        </p:txBody>
      </p:sp>
      <p:grpSp>
        <p:nvGrpSpPr>
          <p:cNvPr id="4" name="Graphic 2">
            <a:extLst>
              <a:ext uri="{FF2B5EF4-FFF2-40B4-BE49-F238E27FC236}">
                <a16:creationId xmlns:a16="http://schemas.microsoft.com/office/drawing/2014/main" id="{EADB1930-6E1B-35FA-B76A-AA33AF5D4C3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1D3D6B72-94C3-685C-11C9-6839805E28E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6863E5A6-E4FF-BA04-115F-FEA0930D731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EDD64D3-0B21-7036-F39B-A75F082DFB6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A574EA-7191-6E25-C0D9-9DC1F8310330}"/>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862BF3B-DE74-3D1B-4A8A-2EC2C357DCE9}"/>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495AC50-C7EE-91D2-4434-69B4BE13325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9D5E725-6AF1-5797-487E-A94369CE507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EC49041-FAD2-6B04-9E39-3EFE6D4CB466}"/>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0CD2A3A-7051-D1D8-CE5F-C75BE78E710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FC354472-262F-8629-CE18-63A3A0240C0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8D92DA8-79A0-1CF5-6EB8-00DF3BB5C88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6436C705-38A7-B354-647A-0E67A05B0B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5B154B70-B6F1-A789-CDBF-807836A792B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E92C72B-14A9-D3FB-1E7B-7CF2AF727C6F}"/>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44DDC35-428B-A0B8-37A1-8D0797C334D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C803BE3-A77F-0EB0-6013-ADEED58A712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65C21FB7-525B-ACB3-EA60-9ACCB317F224}"/>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26209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29F7-A1AB-9494-9E86-7C2A7336259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5D015F-CE92-BC0C-07A6-2CA828AF352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A222946-C43B-2E93-06D7-09CA96804B8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1BB42E1-60F8-48F4-F57D-E0294BB84F24}"/>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4F38DEFC-D3D6-3AEA-D689-B58E81753E0D}"/>
              </a:ext>
            </a:extLst>
          </p:cNvPr>
          <p:cNvSpPr>
            <a:spLocks noGrp="1"/>
          </p:cNvSpPr>
          <p:nvPr>
            <p:ph type="body" sz="quarter" idx="64"/>
          </p:nvPr>
        </p:nvSpPr>
        <p:spPr>
          <a:xfrm>
            <a:off x="1608725" y="1346394"/>
            <a:ext cx="5630275" cy="8358486"/>
          </a:xfrm>
        </p:spPr>
        <p:txBody>
          <a:bodyPr/>
          <a:lstStyle/>
          <a:p>
            <a:pPr marL="0" indent="0">
              <a:buNone/>
            </a:pPr>
            <a:r>
              <a:rPr lang="en-GB" sz="1400" b="1" dirty="0"/>
              <a:t>Activity 4: Scenario-Based Planning – Taking Control of Debt and Financial Behaviour</a:t>
            </a:r>
          </a:p>
          <a:p>
            <a:pPr marL="0" indent="0">
              <a:buNone/>
            </a:pPr>
            <a:endParaRPr lang="en-GB" sz="1400" b="1" dirty="0"/>
          </a:p>
          <a:p>
            <a:pPr marL="0" indent="0">
              <a:buNone/>
            </a:pPr>
            <a:r>
              <a:rPr lang="en-GB" b="1" dirty="0"/>
              <a:t>Scenario: “Balancing Responsibilities and Financial Pressure”</a:t>
            </a:r>
          </a:p>
          <a:p>
            <a:pPr marL="0" indent="0">
              <a:buNone/>
            </a:pPr>
            <a:endParaRPr lang="en-GB" b="1" dirty="0"/>
          </a:p>
          <a:p>
            <a:pPr marL="0" indent="0">
              <a:buNone/>
            </a:pPr>
            <a:r>
              <a:rPr lang="en-GB" dirty="0"/>
              <a:t>Elena is 34 and in the mid-stage of her career. She has stable employment, but her financial responsibilities have increased significantly. She contributes to household expenses, supports a family member, and is repaying two loans along with a credit card balance.</a:t>
            </a:r>
          </a:p>
          <a:p>
            <a:pPr marL="0" indent="0">
              <a:buNone/>
            </a:pPr>
            <a:endParaRPr lang="en-GB" dirty="0"/>
          </a:p>
          <a:p>
            <a:pPr marL="0" indent="0">
              <a:buNone/>
            </a:pPr>
            <a:r>
              <a:rPr lang="en-GB" dirty="0"/>
              <a:t>Recently, Elena has started to feel overwhelmed. Although she is managing to meet her monthly payments, she feels that her financial situation is not improving. She also notices that during stressful periods, she tends to rely more on credit to cope with unexpected expenses or emotional pressure.</a:t>
            </a:r>
          </a:p>
          <a:p>
            <a:pPr marL="0" indent="0">
              <a:buNone/>
            </a:pPr>
            <a:endParaRPr lang="en-GB" dirty="0"/>
          </a:p>
          <a:p>
            <a:pPr marL="0" indent="0">
              <a:buNone/>
            </a:pPr>
            <a:r>
              <a:rPr lang="en-GB" dirty="0"/>
              <a:t>Elena realises that she needs a clearer plan but does not know where to start.</a:t>
            </a:r>
          </a:p>
          <a:p>
            <a:pPr marL="0" indent="0">
              <a:buNone/>
            </a:pPr>
            <a:endParaRPr lang="en-GB" dirty="0"/>
          </a:p>
          <a:p>
            <a:pPr marL="0" indent="0">
              <a:buNone/>
            </a:pPr>
            <a:r>
              <a:rPr lang="en-GB" b="1" dirty="0"/>
              <a:t>Reflection and Analysis</a:t>
            </a:r>
          </a:p>
          <a:p>
            <a:r>
              <a:rPr lang="en-GB" dirty="0"/>
              <a:t>What are the main challenges she is facing?</a:t>
            </a:r>
          </a:p>
          <a:p>
            <a:r>
              <a:rPr lang="en-GB" dirty="0"/>
              <a:t>Is her issue primarily financial, behavioural, or both?</a:t>
            </a:r>
          </a:p>
          <a:p>
            <a:r>
              <a:rPr lang="en-GB" dirty="0"/>
              <a:t>What risks might she face if she continues in the same way?</a:t>
            </a:r>
          </a:p>
          <a:p>
            <a:r>
              <a:rPr lang="en-GB" dirty="0"/>
              <a:t>What would be the first step toward improving her situation?</a:t>
            </a:r>
          </a:p>
          <a:p>
            <a:pPr marL="0" indent="0">
              <a:buNone/>
            </a:pPr>
            <a:endParaRPr lang="en-GB" b="1" dirty="0"/>
          </a:p>
          <a:p>
            <a:pPr marL="0" indent="0">
              <a:buNone/>
            </a:pPr>
            <a:r>
              <a:rPr lang="en-GB" b="1" dirty="0"/>
              <a:t>Understanding the Situation</a:t>
            </a:r>
          </a:p>
          <a:p>
            <a:pPr marL="0" indent="0">
              <a:buNone/>
            </a:pPr>
            <a:r>
              <a:rPr lang="en-GB" dirty="0"/>
              <a:t>Elena’s case reflects a common reality: financial pressure is often not caused by a single factor, but by a combination of:</a:t>
            </a:r>
          </a:p>
          <a:p>
            <a:r>
              <a:rPr lang="en-GB" dirty="0"/>
              <a:t>multiple financial obligations</a:t>
            </a:r>
          </a:p>
          <a:p>
            <a:r>
              <a:rPr lang="en-GB" dirty="0"/>
              <a:t>lack of structured planning</a:t>
            </a:r>
          </a:p>
          <a:p>
            <a:r>
              <a:rPr lang="en-GB" dirty="0"/>
              <a:t>emotional and behavioural responses to stress</a:t>
            </a:r>
          </a:p>
          <a:p>
            <a:endParaRPr lang="en-GB" dirty="0"/>
          </a:p>
          <a:p>
            <a:pPr marL="0" indent="0" algn="ctr">
              <a:buNone/>
            </a:pPr>
            <a:r>
              <a:rPr lang="en-GB" b="1" dirty="0"/>
              <a:t>Debt management is therefore not only about numbers, but also about organisation, prioritisation, and self-awareness.</a:t>
            </a:r>
          </a:p>
          <a:p>
            <a:pPr marL="0" indent="0">
              <a:buNone/>
            </a:pPr>
            <a:endParaRPr lang="en-GB" dirty="0"/>
          </a:p>
          <a:p>
            <a:pPr marL="0" indent="0">
              <a:buNone/>
            </a:pPr>
            <a:r>
              <a:rPr lang="en-GB" b="1" dirty="0"/>
              <a:t>Practical Application</a:t>
            </a:r>
          </a:p>
          <a:p>
            <a:pPr marL="0" indent="0">
              <a:buNone/>
            </a:pPr>
            <a:r>
              <a:rPr lang="en-GB" dirty="0"/>
              <a:t>Now reflect on your own situation:</a:t>
            </a:r>
          </a:p>
          <a:p>
            <a:r>
              <a:rPr lang="en-GB" dirty="0"/>
              <a:t>Do you have multiple financial commitments that feel difficult to manage?</a:t>
            </a:r>
          </a:p>
          <a:p>
            <a:r>
              <a:rPr lang="en-GB" dirty="0"/>
              <a:t>Are your financial decisions sometimes influenced by stress or urgency?</a:t>
            </a:r>
          </a:p>
          <a:p>
            <a:r>
              <a:rPr lang="en-GB" dirty="0"/>
              <a:t>Do you have a clear plan for managing and reducing your debt?</a:t>
            </a:r>
          </a:p>
          <a:p>
            <a:endParaRPr lang="en-GB" dirty="0"/>
          </a:p>
          <a:p>
            <a:endParaRPr lang="en-GB" dirty="0"/>
          </a:p>
          <a:p>
            <a:pPr marL="0" indent="0">
              <a:buNone/>
            </a:pPr>
            <a:r>
              <a:rPr lang="en-GB" b="1" dirty="0"/>
              <a:t>Action-Oriented Guidance</a:t>
            </a:r>
          </a:p>
          <a:p>
            <a:pPr marL="0" indent="0">
              <a:buNone/>
            </a:pPr>
            <a:endParaRPr lang="en-GB" b="1" dirty="0"/>
          </a:p>
          <a:p>
            <a:pPr marL="0" indent="0">
              <a:buNone/>
            </a:pPr>
            <a:r>
              <a:rPr lang="en-GB" dirty="0"/>
              <a:t>To move toward greater financial control, consider the following steps:</a:t>
            </a:r>
          </a:p>
          <a:p>
            <a:r>
              <a:rPr lang="en-GB" b="1" dirty="0"/>
              <a:t>Create a clear overview of your financial situation</a:t>
            </a:r>
            <a:r>
              <a:rPr lang="en-GB" dirty="0"/>
              <a:t>: List all debts, interest rates, and repayment obligations. Clarity reduces anxiety and supports decision-making.</a:t>
            </a:r>
          </a:p>
          <a:p>
            <a:r>
              <a:rPr lang="en-GB" b="1" dirty="0"/>
              <a:t>Prioritise your debts strategically</a:t>
            </a:r>
            <a:r>
              <a:rPr lang="en-GB" dirty="0"/>
              <a:t>: Decide whether to focus on reducing high-interest debt or smaller debts for motivation.</a:t>
            </a:r>
          </a:p>
          <a:p>
            <a:r>
              <a:rPr lang="en-GB" b="1" dirty="0"/>
              <a:t>Identify behavioural patterns: </a:t>
            </a:r>
            <a:r>
              <a:rPr lang="en-GB" dirty="0"/>
              <a:t>Recognise when and why you are more likely to rely on credit, especially during emotional or stressful situations.</a:t>
            </a:r>
          </a:p>
          <a:p>
            <a:r>
              <a:rPr lang="en-GB" b="1" dirty="0"/>
              <a:t>Develop a realistic and flexible plan</a:t>
            </a:r>
            <a:r>
              <a:rPr lang="en-GB" dirty="0"/>
              <a:t>: A plan should be sustainable within your current income and responsibilities.</a:t>
            </a:r>
          </a:p>
          <a:p>
            <a:r>
              <a:rPr lang="en-GB" b="1" dirty="0"/>
              <a:t>Introduce small but consistent changes</a:t>
            </a:r>
            <a:r>
              <a:rPr lang="en-GB" dirty="0"/>
              <a:t>: Even minor adjustments, such as reducing unnecessary expenses or increasing repayments slightly, can have a significant long-term impact.</a:t>
            </a:r>
          </a:p>
          <a:p>
            <a:pPr marL="0" indent="0">
              <a:buNone/>
            </a:pPr>
            <a:endParaRPr lang="en-GB" dirty="0"/>
          </a:p>
        </p:txBody>
      </p:sp>
      <p:grpSp>
        <p:nvGrpSpPr>
          <p:cNvPr id="4" name="Graphic 2">
            <a:extLst>
              <a:ext uri="{FF2B5EF4-FFF2-40B4-BE49-F238E27FC236}">
                <a16:creationId xmlns:a16="http://schemas.microsoft.com/office/drawing/2014/main" id="{50F3909E-834A-BD82-425D-8D9C658AB8F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2529628-0DB4-2EFD-4424-0DF13AF1EBA6}"/>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5A71482-AC02-1183-09F3-AD10ADB7847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B013FA5-1ED4-2A18-7E29-977F1ED6EA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984C893-AF06-71E8-F149-30AC7DEEC0E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C738E3F-9681-2DB3-9139-6D46C953F6C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971E55A5-4A39-255E-A5D1-D24A443F93B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74E2D09-FB5E-91C7-BA46-47B3CF302E5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D8D46D-A556-0058-F89D-87C0C2B351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762326F-2128-DA9A-78D7-2E9D413C680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1259F88-2C61-8658-6224-4BD28304BC9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ABE3A97-EE0F-0B58-568E-455F9AC4B41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F58B4778-F670-15C9-A6D3-2B5F9A0808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165260-D6F9-12D8-93FF-72A13AAD5F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0C23297-304B-6881-2198-D8610A44CA4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52F2805-03AB-F0B8-E606-7C438328166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803D53BD-0E43-B779-6634-230A8AFB291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D2ACD16-F0BE-7933-6312-01EFB3BA0BC7}"/>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46073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AA89D0A8-B084-892C-199F-8AAE07772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3616" y="5838872"/>
            <a:ext cx="4002157" cy="3870801"/>
          </a:xfrm>
          <a:prstGeom prst="rect">
            <a:avLst/>
          </a:prstGeom>
        </p:spPr>
      </p:pic>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785137BF-5FCD-5E6E-D5BF-A224A2C3C9D0}"/>
              </a:ext>
            </a:extLst>
          </p:cNvPr>
          <p:cNvSpPr>
            <a:spLocks noGrp="1"/>
          </p:cNvSpPr>
          <p:nvPr>
            <p:ph type="body" sz="quarter" idx="64"/>
          </p:nvPr>
        </p:nvSpPr>
        <p:spPr>
          <a:xfrm>
            <a:off x="1704813" y="1874520"/>
            <a:ext cx="5281774" cy="8130091"/>
          </a:xfrm>
        </p:spPr>
        <p:txBody>
          <a:bodyPr/>
          <a:lstStyle/>
          <a:p>
            <a:pPr marL="0" indent="0">
              <a:buNone/>
            </a:pPr>
            <a:r>
              <a:rPr lang="en-GB" sz="1400" dirty="0"/>
              <a:t>.</a:t>
            </a:r>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0C375E89-CE6D-0DA6-D4E2-C325A2BB2E18}"/>
              </a:ext>
            </a:extLst>
          </p:cNvPr>
          <p:cNvSpPr/>
          <p:nvPr/>
        </p:nvSpPr>
        <p:spPr>
          <a:xfrm>
            <a:off x="957578" y="6342607"/>
            <a:ext cx="2709252" cy="295610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C3E2E524-8E3E-35ED-947B-7EB959F87BC3}"/>
              </a:ext>
            </a:extLst>
          </p:cNvPr>
          <p:cNvGrpSpPr/>
          <p:nvPr/>
        </p:nvGrpSpPr>
        <p:grpSpPr>
          <a:xfrm>
            <a:off x="644187" y="6109591"/>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1046860" y="6477379"/>
            <a:ext cx="2169204" cy="259378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dirty="0"/>
          </a:p>
          <a:p>
            <a:pPr marL="228600" indent="-228600">
              <a:buAutoNum type="arabicPeriod"/>
            </a:pPr>
            <a:r>
              <a:rPr lang="en-GB" b="1" dirty="0"/>
              <a:t>Managing Debt Quiz</a:t>
            </a:r>
            <a:r>
              <a:rPr lang="en-GB" dirty="0"/>
              <a:t>: </a:t>
            </a:r>
            <a:r>
              <a:rPr lang="en-GB" dirty="0">
                <a:hlinkClick r:id="rId3"/>
              </a:rPr>
              <a:t>https://knowledge.umassfive.coop/credit-and-debt/debt/quiz/managing-debt?utm_source=chatgpt.com</a:t>
            </a:r>
            <a:r>
              <a:rPr lang="en-GB" dirty="0"/>
              <a:t> </a:t>
            </a:r>
          </a:p>
          <a:p>
            <a:pPr marL="228600" indent="-228600">
              <a:buAutoNum type="arabicPeriod"/>
            </a:pPr>
            <a:endParaRPr lang="en-GB" dirty="0"/>
          </a:p>
          <a:p>
            <a:pPr marL="228600" indent="-228600">
              <a:buAutoNum type="arabicPeriod"/>
            </a:pPr>
            <a:r>
              <a:rPr lang="en-GB" dirty="0"/>
              <a:t> </a:t>
            </a:r>
            <a:r>
              <a:rPr lang="en-GB" b="1" dirty="0"/>
              <a:t>Financial Literacy Quiz</a:t>
            </a:r>
            <a:r>
              <a:rPr lang="en-GB" dirty="0"/>
              <a:t>: </a:t>
            </a:r>
            <a:r>
              <a:rPr lang="en-GB" dirty="0">
                <a:hlinkClick r:id="rId4"/>
              </a:rPr>
              <a:t>https://www.sofi.com/learn/content/financial-literacy-quiz/</a:t>
            </a:r>
            <a:endParaRPr lang="en-GB" dirty="0"/>
          </a:p>
          <a:p>
            <a:pPr marL="228600" indent="-228600">
              <a:buAutoNum type="arabicPeriod"/>
            </a:pPr>
            <a:endParaRPr lang="en-GB" dirty="0"/>
          </a:p>
          <a:p>
            <a:pPr marL="228600" indent="-228600">
              <a:buAutoNum type="arabicPeriod"/>
            </a:pPr>
            <a:r>
              <a:rPr lang="en-GB" dirty="0">
                <a:hlinkClick r:id="rId5"/>
              </a:rPr>
              <a:t>https://www.consolidatedcredit.org/financial-literacy/test/?utm_source=chatgpt.com</a:t>
            </a:r>
            <a:r>
              <a:rPr lang="en-GB" dirty="0"/>
              <a:t> </a:t>
            </a:r>
          </a:p>
          <a:p>
            <a:pPr marL="228600" indent="-228600">
              <a:buAutoNum type="arabicPeriod"/>
            </a:pPr>
            <a:endParaRPr lang="en-US" dirty="0"/>
          </a:p>
        </p:txBody>
      </p:sp>
      <p:sp>
        <p:nvSpPr>
          <p:cNvPr id="3" name="Text Placeholder 7">
            <a:extLst>
              <a:ext uri="{FF2B5EF4-FFF2-40B4-BE49-F238E27FC236}">
                <a16:creationId xmlns:a16="http://schemas.microsoft.com/office/drawing/2014/main" id="{76460B42-2846-4169-81D5-02061A542587}"/>
              </a:ext>
            </a:extLst>
          </p:cNvPr>
          <p:cNvSpPr txBox="1">
            <a:spLocks/>
          </p:cNvSpPr>
          <p:nvPr/>
        </p:nvSpPr>
        <p:spPr>
          <a:xfrm>
            <a:off x="1704812" y="1507733"/>
            <a:ext cx="5281774" cy="48346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r>
              <a:rPr lang="en-GB" sz="1400" b="1" dirty="0"/>
              <a:t>Formative Assessment: </a:t>
            </a:r>
          </a:p>
          <a:p>
            <a:pPr marL="0" indent="0">
              <a:buFont typeface="Arial" panose="020B0604020202020204" pitchFamily="34" charset="0"/>
              <a:buNone/>
            </a:pPr>
            <a:endParaRPr lang="en-GB" sz="1400" b="1" dirty="0"/>
          </a:p>
          <a:p>
            <a:r>
              <a:rPr lang="en-GB" sz="1200" b="1" dirty="0">
                <a:ea typeface="Calibri" panose="020F0502020204030204" pitchFamily="34" charset="0"/>
              </a:rPr>
              <a:t>Mini-quiz: Are You Managing Credit and Debt Effectively?</a:t>
            </a:r>
          </a:p>
          <a:p>
            <a:pPr marL="0" indent="0">
              <a:buNone/>
            </a:pPr>
            <a:endParaRPr lang="en-GB" sz="1200" b="1" dirty="0">
              <a:ea typeface="Calibri" panose="020F0502020204030204" pitchFamily="34" charset="0"/>
            </a:endParaRPr>
          </a:p>
          <a:p>
            <a:pPr marL="0" indent="0">
              <a:buNone/>
            </a:pPr>
            <a:r>
              <a:rPr lang="en-GB" sz="1200" dirty="0"/>
              <a:t>Credit and debt can be useful tools when managed responsibly, but they can also lead to financial stress and long-term instability if not fully understood. Many people underestimate the impact of interest, repayment structures, and behavioural factors such as emotional spending or lack of planning.</a:t>
            </a:r>
          </a:p>
          <a:p>
            <a:pPr marL="0" indent="0">
              <a:buNone/>
            </a:pPr>
            <a:endParaRPr lang="en-GB" sz="1200" dirty="0"/>
          </a:p>
          <a:p>
            <a:pPr marL="0" indent="0">
              <a:buNone/>
            </a:pPr>
            <a:r>
              <a:rPr lang="en-GB" sz="1200" dirty="0"/>
              <a:t>This short assessment is designed to help you reflect on your current habits and identify potential risks related to credit and debt management. It is not a test, but a tool to support awareness and learning.</a:t>
            </a:r>
          </a:p>
          <a:p>
            <a:pPr marL="0" indent="0">
              <a:buNone/>
            </a:pPr>
            <a:endParaRPr lang="en-GB" sz="1200" dirty="0"/>
          </a:p>
          <a:p>
            <a:pPr marL="0" indent="0">
              <a:buNone/>
            </a:pPr>
            <a:r>
              <a:rPr lang="en-GB" sz="1200" b="1" dirty="0"/>
              <a:t>Signs of Risky Credit and Debt Behaviour</a:t>
            </a:r>
          </a:p>
          <a:p>
            <a:pPr marL="0" indent="0">
              <a:buNone/>
            </a:pPr>
            <a:endParaRPr lang="en-GB" sz="1200" b="1" dirty="0"/>
          </a:p>
          <a:p>
            <a:pPr marL="0" indent="0">
              <a:buNone/>
            </a:pPr>
            <a:r>
              <a:rPr lang="en-GB" sz="1200" dirty="0"/>
              <a:t>You may be at risk of financial difficulty if you:</a:t>
            </a:r>
          </a:p>
          <a:p>
            <a:r>
              <a:rPr lang="en-GB" sz="1200" dirty="0"/>
              <a:t>Regularly rely on credit to cover everyday expenses.</a:t>
            </a:r>
          </a:p>
          <a:p>
            <a:r>
              <a:rPr lang="en-GB" sz="1200" dirty="0"/>
              <a:t>Only make minimum payments on your debts.</a:t>
            </a:r>
          </a:p>
          <a:p>
            <a:r>
              <a:rPr lang="en-GB" sz="1200" dirty="0"/>
              <a:t>Are unsure about your interest rates or total debt.</a:t>
            </a:r>
          </a:p>
          <a:p>
            <a:r>
              <a:rPr lang="en-GB" sz="1200" dirty="0"/>
              <a:t>Feel anxious, stressed, or avoid thinking about your finances.</a:t>
            </a:r>
          </a:p>
          <a:p>
            <a:r>
              <a:rPr lang="en-GB" sz="1200" dirty="0"/>
              <a:t>Use borrowing as a response to emotional or urgent situations.</a:t>
            </a:r>
          </a:p>
          <a:p>
            <a:r>
              <a:rPr lang="en-GB" sz="1200" dirty="0"/>
              <a:t>Have multiple debts and find it difficult to track them.</a:t>
            </a:r>
          </a:p>
          <a:p>
            <a:r>
              <a:rPr lang="en-GB" sz="1200" dirty="0"/>
              <a:t>Delay payments or miss deadlines.</a:t>
            </a:r>
          </a:p>
          <a:p>
            <a:r>
              <a:rPr lang="en-GB" sz="1200" dirty="0"/>
              <a:t>Take new loans to repay existing ones.</a:t>
            </a:r>
          </a:p>
          <a:p>
            <a:pPr marL="0" indent="0">
              <a:buNone/>
            </a:pPr>
            <a:endParaRPr lang="en-GB" sz="1200" dirty="0"/>
          </a:p>
          <a:p>
            <a:pPr marL="0" indent="0">
              <a:buNone/>
            </a:pPr>
            <a:r>
              <a:rPr lang="en-GB" sz="1200" dirty="0"/>
              <a:t>Recognising these patterns early can help prevent more serious financial challenges in the future.</a:t>
            </a:r>
            <a:endParaRPr lang="en-US" sz="1200" dirty="0"/>
          </a:p>
          <a:p>
            <a:endParaRPr lang="en-US" dirty="0"/>
          </a:p>
        </p:txBody>
      </p:sp>
    </p:spTree>
    <p:extLst>
      <p:ext uri="{BB962C8B-B14F-4D97-AF65-F5344CB8AC3E}">
        <p14:creationId xmlns:p14="http://schemas.microsoft.com/office/powerpoint/2010/main" val="1856215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8803-730D-9AA7-DDBE-ABAEAA7DB3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7E0-4BEA-A2FE-039A-EB670E071C13}"/>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1CE8C2FC-3C50-1609-4F5F-AB07A174827E}"/>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A7B39BD-22C8-6900-A750-D72BF3844253}"/>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6ADFD525-DF03-6E1F-57D2-0280571D4E96}"/>
              </a:ext>
            </a:extLst>
          </p:cNvPr>
          <p:cNvSpPr>
            <a:spLocks noGrp="1"/>
          </p:cNvSpPr>
          <p:nvPr>
            <p:ph type="body" sz="quarter" idx="64"/>
          </p:nvPr>
        </p:nvSpPr>
        <p:spPr>
          <a:xfrm>
            <a:off x="1665858" y="1570045"/>
            <a:ext cx="5238428" cy="8498030"/>
          </a:xfrm>
        </p:spPr>
        <p:txBody>
          <a:bodyPr/>
          <a:lstStyle/>
          <a:p>
            <a:pPr marL="0" indent="0">
              <a:buNone/>
            </a:pPr>
            <a:endParaRPr lang="en-GB" sz="1200" b="1" dirty="0">
              <a:ea typeface="Calibri" panose="020F0502020204030204" pitchFamily="34" charset="0"/>
            </a:endParaRPr>
          </a:p>
          <a:p>
            <a:pPr marL="0" indent="0">
              <a:buNone/>
            </a:pPr>
            <a:r>
              <a:rPr lang="en-GB" dirty="0"/>
              <a:t>• Credit and debt management tools &amp; checklists</a:t>
            </a:r>
          </a:p>
          <a:p>
            <a:pPr marL="0" indent="0">
              <a:buNone/>
            </a:pPr>
            <a:endParaRPr lang="en-GB" b="1" dirty="0"/>
          </a:p>
          <a:p>
            <a:pPr marL="0" indent="0">
              <a:buNone/>
            </a:pPr>
            <a:r>
              <a:rPr lang="en-GB" b="1" dirty="0"/>
              <a:t>Credit Card Payoff Calculator </a:t>
            </a:r>
          </a:p>
          <a:p>
            <a:pPr marL="0" indent="0">
              <a:buNone/>
            </a:pPr>
            <a:r>
              <a:rPr lang="en-GB" dirty="0"/>
              <a:t>Understanding how long it takes to repay debt—and how interest affects the total cost—is essential for effective financial planning. This calculator helps estimate repayment timelines and shows how increasing monthly payments can reduce both interest and repayment time.</a:t>
            </a:r>
          </a:p>
          <a:p>
            <a:pPr marL="0" indent="0">
              <a:buNone/>
            </a:pPr>
            <a:r>
              <a:rPr lang="en-GB" dirty="0">
                <a:hlinkClick r:id="rId2"/>
              </a:rPr>
              <a:t>https://www.bankrate.com/credit-cards/tools/credit-card-payoff-calculator/</a:t>
            </a:r>
            <a:r>
              <a:rPr lang="en-GB" dirty="0"/>
              <a:t> </a:t>
            </a:r>
          </a:p>
          <a:p>
            <a:pPr marL="0" indent="0">
              <a:buNone/>
            </a:pPr>
            <a:endParaRPr lang="en-GB" dirty="0"/>
          </a:p>
          <a:p>
            <a:pPr marL="0" indent="0">
              <a:buNone/>
            </a:pPr>
            <a:r>
              <a:rPr lang="en-GB" b="1" dirty="0"/>
              <a:t>Debt Snowball vs Avalanche Method Guide – Investopedia</a:t>
            </a:r>
          </a:p>
          <a:p>
            <a:pPr marL="0" indent="0">
              <a:buNone/>
            </a:pPr>
            <a:r>
              <a:rPr lang="en-GB" dirty="0"/>
              <a:t>This resource explains two of the most widely used debt repayment strategies, helping you choose the approach that best fits your financial situation and motivation. </a:t>
            </a:r>
            <a:r>
              <a:rPr lang="en-GB" dirty="0">
                <a:hlinkClick r:id="rId3"/>
              </a:rPr>
              <a:t>https://www.investopedia.com/articles/personal-finance/080716/debt-avalanche-vs-debt-snowball-which-best-you.asp</a:t>
            </a:r>
            <a:r>
              <a:rPr lang="en-GB" dirty="0"/>
              <a:t>? </a:t>
            </a:r>
          </a:p>
          <a:p>
            <a:pPr marL="0" indent="0">
              <a:buNone/>
            </a:pPr>
            <a:endParaRPr lang="en-GB" dirty="0"/>
          </a:p>
          <a:p>
            <a:pPr marL="0" indent="0">
              <a:buNone/>
            </a:pPr>
            <a:r>
              <a:rPr lang="en-GB" dirty="0"/>
              <a:t>Budget Planner Tool – </a:t>
            </a:r>
            <a:r>
              <a:rPr lang="en-GB" dirty="0" err="1"/>
              <a:t>MoneyHelper</a:t>
            </a:r>
            <a:r>
              <a:rPr lang="en-GB" dirty="0"/>
              <a:t> (UK)</a:t>
            </a:r>
          </a:p>
          <a:p>
            <a:pPr marL="0" indent="0">
              <a:buNone/>
            </a:pPr>
            <a:r>
              <a:rPr lang="en-GB" dirty="0"/>
              <a:t>Creating a clear overview of income and expenses is a key step in managing debt. This tool helps you build a realistic budget and identify areas where you can reduce reliance on credit. </a:t>
            </a:r>
          </a:p>
          <a:p>
            <a:pPr marL="0" indent="0">
              <a:buNone/>
            </a:pPr>
            <a:r>
              <a:rPr lang="en-GB" dirty="0">
                <a:hlinkClick r:id="rId4"/>
              </a:rPr>
              <a:t>https://www.moneyhelper.org.uk/en/everyday-money/budgeting/budget-planner</a:t>
            </a:r>
            <a:endParaRPr lang="en-GB" dirty="0"/>
          </a:p>
          <a:p>
            <a:pPr marL="0" indent="0">
              <a:buNone/>
            </a:pPr>
            <a:endParaRPr lang="en-GB" dirty="0"/>
          </a:p>
          <a:p>
            <a:pPr marL="0" indent="0">
              <a:buNone/>
            </a:pPr>
            <a:r>
              <a:rPr lang="en-GB" dirty="0"/>
              <a:t>• Guides on credit, borrowing, and financial behaviour</a:t>
            </a:r>
          </a:p>
          <a:p>
            <a:pPr marL="0" indent="0">
              <a:buNone/>
            </a:pPr>
            <a:endParaRPr lang="en-GB" b="1" dirty="0"/>
          </a:p>
          <a:p>
            <a:pPr marL="0" indent="0">
              <a:buNone/>
            </a:pPr>
            <a:r>
              <a:rPr lang="en-GB" b="1" dirty="0"/>
              <a:t>Understanding Credit Scores and Reports – Experian</a:t>
            </a:r>
          </a:p>
          <a:p>
            <a:pPr marL="0" indent="0">
              <a:buNone/>
            </a:pPr>
            <a:r>
              <a:rPr lang="en-GB" dirty="0"/>
              <a:t>This guide explains how credit scores work, why they matter, and how your borrowing behaviour affects your financial opportunities. It is particularly useful for building long-term financial awareness.</a:t>
            </a:r>
          </a:p>
          <a:p>
            <a:pPr marL="0" indent="0">
              <a:buNone/>
            </a:pPr>
            <a:r>
              <a:rPr lang="en-GB" dirty="0"/>
              <a:t> </a:t>
            </a:r>
            <a:r>
              <a:rPr lang="en-GB" dirty="0">
                <a:hlinkClick r:id="rId5"/>
              </a:rPr>
              <a:t>https://www.experian.com/blogs/ask-experian/credit-education/</a:t>
            </a:r>
            <a:endParaRPr lang="en-GB" dirty="0"/>
          </a:p>
          <a:p>
            <a:pPr marL="0" indent="0">
              <a:buNone/>
            </a:pPr>
            <a:endParaRPr lang="en-GB" dirty="0"/>
          </a:p>
          <a:p>
            <a:pPr marL="0" indent="0">
              <a:buNone/>
            </a:pPr>
            <a:r>
              <a:rPr lang="en-GB" b="1" dirty="0"/>
              <a:t>How Interest Works – Consumer Financial Protection Bureau (CFPB)</a:t>
            </a:r>
          </a:p>
          <a:p>
            <a:pPr marL="0" indent="0">
              <a:buNone/>
            </a:pPr>
            <a:r>
              <a:rPr lang="en-GB" dirty="0"/>
              <a:t>This resource provides a clear and simple explanation of how interest accumulates over time and how it affects the total cost of borrowing. </a:t>
            </a:r>
            <a:r>
              <a:rPr lang="en-GB" dirty="0">
                <a:hlinkClick r:id="rId6"/>
              </a:rPr>
              <a:t>https://www.consumerfinance.gov/ask-cfpb/what-is-interest-en-31/</a:t>
            </a:r>
            <a:endParaRPr lang="en-GB" dirty="0"/>
          </a:p>
          <a:p>
            <a:pPr marL="0" indent="0">
              <a:buNone/>
            </a:pPr>
            <a:endParaRPr lang="en-GB" dirty="0"/>
          </a:p>
          <a:p>
            <a:pPr marL="0" indent="0">
              <a:buNone/>
            </a:pPr>
            <a:r>
              <a:rPr lang="en-GB" b="1" dirty="0"/>
              <a:t>Managing Debt: Tips for Financial Stability – European Commission (Your Europe)</a:t>
            </a:r>
          </a:p>
          <a:p>
            <a:pPr marL="0" indent="0">
              <a:buNone/>
            </a:pPr>
            <a:r>
              <a:rPr lang="en-GB" dirty="0"/>
              <a:t>This guide offers practical advice on managing debt within the European context, including consumer rights and financial protection. </a:t>
            </a:r>
            <a:r>
              <a:rPr lang="en-GB" dirty="0">
                <a:hlinkClick r:id="rId7"/>
              </a:rPr>
              <a:t>https://europa.eu/youreurope/citizens/consumers/financial-products-and-services/loans-credit/index_en.htm</a:t>
            </a:r>
            <a:endParaRPr lang="en-GB" dirty="0"/>
          </a:p>
          <a:p>
            <a:pPr marL="0" indent="0">
              <a:buNone/>
            </a:pPr>
            <a:endParaRPr lang="en-US" dirty="0"/>
          </a:p>
        </p:txBody>
      </p:sp>
      <p:grpSp>
        <p:nvGrpSpPr>
          <p:cNvPr id="4" name="Graphic 2">
            <a:extLst>
              <a:ext uri="{FF2B5EF4-FFF2-40B4-BE49-F238E27FC236}">
                <a16:creationId xmlns:a16="http://schemas.microsoft.com/office/drawing/2014/main" id="{22C68998-5A91-6876-07C3-448C6F0939D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AB15ECA-DDBE-10DF-A58C-09F945C7A90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904F5B8-F113-B248-9FD4-EA47BA103BC1}"/>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53C5A42-9F95-AA74-94A0-9BA988FB540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64AB978C-18F8-99B9-F82F-8F7C8C9C745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433F2A6-444B-4203-01DE-BB7764A0FDB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A898A74-61E3-F858-8B56-021EA17E6C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BD4E739-327E-8790-9706-2F6FB891710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66EB958-BF4C-6A1A-1CFC-D7A43BCCBD7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A4F4054-2317-921E-EA99-6C409E11F99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0EE6B1D-C7EB-E5C0-B2E5-23FC00ED7A4E}"/>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FF7F00-986A-3E40-CAF9-4B77148B8C83}"/>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3C7D519-E6E2-B2C2-5989-63E333CDAFB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9F277E19-883A-6710-FAD8-7AEE2CA51C5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9538110-307A-9399-B5A1-17EF428AEDC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741817A-1C54-6755-87AF-B25020315D54}"/>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8DF85FE-9964-F509-292A-27A93CE91FE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E9C99731-8B04-D687-EBA1-B1B880178040}"/>
              </a:ext>
            </a:extLst>
          </p:cNvPr>
          <p:cNvSpPr txBox="1">
            <a:spLocks/>
          </p:cNvSpPr>
          <p:nvPr/>
        </p:nvSpPr>
        <p:spPr>
          <a:xfrm>
            <a:off x="1704813" y="1442140"/>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486736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10ED-8FEB-FE6E-6C48-F256E3788C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1A0085-447F-33EB-FB0F-12CDC1B8E05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0E532D9-1088-D06F-3C33-6C40F2B9687C}"/>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218B2A3-03E5-746B-491A-D9C6CC83E9CC}"/>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0CC40498-0D46-5961-A250-990D1B5A05EB}"/>
              </a:ext>
            </a:extLst>
          </p:cNvPr>
          <p:cNvSpPr>
            <a:spLocks noGrp="1"/>
          </p:cNvSpPr>
          <p:nvPr>
            <p:ph type="body" sz="quarter" idx="64"/>
          </p:nvPr>
        </p:nvSpPr>
        <p:spPr>
          <a:xfrm>
            <a:off x="1689105" y="1533958"/>
            <a:ext cx="5238428" cy="8498030"/>
          </a:xfrm>
        </p:spPr>
        <p:txBody>
          <a:bodyPr/>
          <a:lstStyle/>
          <a:p>
            <a:pPr marL="0" indent="0">
              <a:buNone/>
            </a:pPr>
            <a:endParaRPr lang="en-US" dirty="0"/>
          </a:p>
          <a:p>
            <a:pPr marL="0" indent="0">
              <a:buNone/>
            </a:pPr>
            <a:r>
              <a:rPr lang="en-GB" dirty="0"/>
              <a:t>• Articles and insights on women, debt, and financial independence</a:t>
            </a:r>
          </a:p>
          <a:p>
            <a:pPr marL="0" indent="0">
              <a:buNone/>
            </a:pPr>
            <a:endParaRPr lang="en-GB" b="1" dirty="0"/>
          </a:p>
          <a:p>
            <a:pPr marL="0" indent="0">
              <a:buNone/>
            </a:pPr>
            <a:r>
              <a:rPr lang="en-GB" b="1" dirty="0"/>
              <a:t>Women and Debt: Understanding the Gender Gap – OECD</a:t>
            </a:r>
          </a:p>
          <a:p>
            <a:pPr marL="0" indent="0">
              <a:buNone/>
            </a:pPr>
            <a:r>
              <a:rPr lang="en-GB" dirty="0"/>
              <a:t>This report highlights how women experience debt differently due to income inequality, career interruptions, and structural barriers, offering valuable insights into gendered financial challenges.</a:t>
            </a:r>
          </a:p>
          <a:p>
            <a:pPr marL="0" indent="0">
              <a:buNone/>
            </a:pPr>
            <a:r>
              <a:rPr lang="en-GB" dirty="0">
                <a:hlinkClick r:id="rId2"/>
              </a:rPr>
              <a:t>https://www.oecd.org/finance/women-and-financial-education.htm</a:t>
            </a:r>
            <a:endParaRPr lang="en-GB" dirty="0"/>
          </a:p>
          <a:p>
            <a:pPr marL="0" indent="0">
              <a:buNone/>
            </a:pPr>
            <a:endParaRPr lang="en-GB" dirty="0"/>
          </a:p>
          <a:p>
            <a:pPr marL="0" indent="0">
              <a:buNone/>
            </a:pPr>
            <a:r>
              <a:rPr lang="en-GB" b="1" dirty="0"/>
              <a:t>The Gender Gap in Financial Literacy – World Bank</a:t>
            </a:r>
          </a:p>
          <a:p>
            <a:pPr marL="0" indent="0">
              <a:buNone/>
            </a:pPr>
            <a:r>
              <a:rPr lang="en-GB" dirty="0"/>
              <a:t>This article explores why women often report lower financial confidence and how improving financial education can support better decision-making. </a:t>
            </a:r>
            <a:r>
              <a:rPr lang="en-GB" dirty="0">
                <a:hlinkClick r:id="rId3"/>
              </a:rPr>
              <a:t>https://www.worldbank.org/en/topic/financialinclusion/brief/financial-literacy</a:t>
            </a:r>
            <a:endParaRPr lang="en-GB" dirty="0"/>
          </a:p>
          <a:p>
            <a:pPr marL="0" indent="0">
              <a:buNone/>
            </a:pPr>
            <a:endParaRPr lang="en-GB" dirty="0"/>
          </a:p>
          <a:p>
            <a:pPr marL="0" indent="0">
              <a:buNone/>
            </a:pPr>
            <a:r>
              <a:rPr lang="en-GB" b="1" dirty="0"/>
              <a:t>Women, Money and Power – Harvard Business Review</a:t>
            </a:r>
          </a:p>
          <a:p>
            <a:pPr marL="0" indent="0">
              <a:buNone/>
            </a:pPr>
            <a:r>
              <a:rPr lang="en-GB" dirty="0"/>
              <a:t>This article examines how financial decision-making, confidence, and access to resources influence women’s economic independence and long-term security.</a:t>
            </a:r>
          </a:p>
          <a:p>
            <a:pPr marL="0" indent="0">
              <a:buNone/>
            </a:pPr>
            <a:r>
              <a:rPr lang="en-GB" dirty="0">
                <a:hlinkClick r:id="rId4"/>
              </a:rPr>
              <a:t>https://hbr.org/</a:t>
            </a:r>
            <a:endParaRPr lang="en-GB" dirty="0"/>
          </a:p>
          <a:p>
            <a:pPr marL="0" indent="0">
              <a:buNone/>
            </a:pPr>
            <a:endParaRPr lang="en-GB" dirty="0"/>
          </a:p>
          <a:p>
            <a:pPr marL="0" indent="0">
              <a:buNone/>
            </a:pPr>
            <a:r>
              <a:rPr lang="en-GB" dirty="0"/>
              <a:t>• Support and advisory services (financial guidance)</a:t>
            </a:r>
          </a:p>
          <a:p>
            <a:pPr marL="0" indent="0">
              <a:buNone/>
            </a:pPr>
            <a:endParaRPr lang="en-GB" dirty="0"/>
          </a:p>
          <a:p>
            <a:pPr marL="0" indent="0">
              <a:buNone/>
            </a:pPr>
            <a:r>
              <a:rPr lang="en-GB" b="1" dirty="0"/>
              <a:t>Money Advice Service / </a:t>
            </a:r>
            <a:r>
              <a:rPr lang="en-GB" b="1" dirty="0" err="1"/>
              <a:t>MoneyHelper</a:t>
            </a:r>
            <a:r>
              <a:rPr lang="en-GB" b="1" dirty="0"/>
              <a:t> (UK &amp; EU resources)</a:t>
            </a:r>
          </a:p>
          <a:p>
            <a:pPr marL="0" indent="0">
              <a:buNone/>
            </a:pPr>
            <a:r>
              <a:rPr lang="en-GB" dirty="0"/>
              <a:t>Provides free, accessible guidance on budgeting, debt management, and financial planning, including tools and step-by-step advice. </a:t>
            </a:r>
            <a:r>
              <a:rPr lang="en-GB" dirty="0">
                <a:hlinkClick r:id="rId5"/>
              </a:rPr>
              <a:t>https://www.moneyhelper.org.uk</a:t>
            </a:r>
            <a:endParaRPr lang="en-GB" dirty="0"/>
          </a:p>
          <a:p>
            <a:pPr marL="0" indent="0">
              <a:buNone/>
            </a:pPr>
            <a:endParaRPr lang="en-GB" dirty="0"/>
          </a:p>
          <a:p>
            <a:pPr marL="0" indent="0">
              <a:buNone/>
            </a:pPr>
            <a:r>
              <a:rPr lang="en-GB" b="1" dirty="0"/>
              <a:t>European Consumer Centres Network (ECC-Net)</a:t>
            </a:r>
          </a:p>
          <a:p>
            <a:pPr marL="0" indent="0">
              <a:buNone/>
            </a:pPr>
            <a:r>
              <a:rPr lang="en-GB" dirty="0"/>
              <a:t>Offers support and advice on consumer rights related to financial services, including loans and credit products across EU countries. </a:t>
            </a:r>
            <a:r>
              <a:rPr lang="en-GB" dirty="0">
                <a:hlinkClick r:id="rId6"/>
              </a:rPr>
              <a:t>https://www.eccnet.eu</a:t>
            </a:r>
            <a:r>
              <a:rPr lang="en-GB" dirty="0"/>
              <a:t> </a:t>
            </a:r>
          </a:p>
          <a:p>
            <a:pPr marL="0" indent="0">
              <a:buNone/>
            </a:pPr>
            <a:endParaRPr lang="en-GB" dirty="0"/>
          </a:p>
          <a:p>
            <a:pPr marL="0" indent="0">
              <a:buNone/>
            </a:pPr>
            <a:r>
              <a:rPr lang="en-GB" b="1" dirty="0"/>
              <a:t>National Debt Helpline (example – adaptable per country)</a:t>
            </a:r>
          </a:p>
          <a:p>
            <a:pPr marL="0" indent="0">
              <a:buNone/>
            </a:pPr>
            <a:r>
              <a:rPr lang="en-GB" dirty="0"/>
              <a:t>Confidential advice services that support individuals in managing debt, negotiating repayments, and improving financial stability. </a:t>
            </a:r>
            <a:r>
              <a:rPr lang="en-GB" dirty="0">
                <a:hlinkClick r:id="rId7"/>
              </a:rPr>
              <a:t>https://www.nationaldebtline.org</a:t>
            </a:r>
            <a:endParaRPr lang="en-GB" dirty="0"/>
          </a:p>
          <a:p>
            <a:pPr marL="0" indent="0">
              <a:buNone/>
            </a:pPr>
            <a:endParaRPr lang="en-GB" dirty="0"/>
          </a:p>
          <a:p>
            <a:pPr marL="0" indent="0">
              <a:buNone/>
            </a:pPr>
            <a:r>
              <a:rPr lang="en-GB" dirty="0"/>
              <a:t>• Videos and podcasts on credit and financial behaviour</a:t>
            </a:r>
          </a:p>
          <a:p>
            <a:pPr marL="0" indent="0">
              <a:buNone/>
            </a:pPr>
            <a:endParaRPr lang="en-GB" dirty="0"/>
          </a:p>
          <a:p>
            <a:pPr marL="0" indent="0">
              <a:buNone/>
            </a:pPr>
            <a:r>
              <a:rPr lang="en-GB" b="1" dirty="0"/>
              <a:t>How Credit Cards Really Work – Educational Video</a:t>
            </a:r>
          </a:p>
          <a:p>
            <a:pPr marL="0" indent="0">
              <a:buNone/>
            </a:pPr>
            <a:r>
              <a:rPr lang="en-GB" dirty="0"/>
              <a:t>This video explains in simple terms how credit cards function, including interest, repayments, and common pitfalls. </a:t>
            </a:r>
            <a:r>
              <a:rPr lang="en-GB" dirty="0">
                <a:hlinkClick r:id="rId8"/>
              </a:rPr>
              <a:t>https://www.youtube.com/watch?v=bjfC3zV3X5E</a:t>
            </a:r>
            <a:endParaRPr lang="en-GB" dirty="0"/>
          </a:p>
          <a:p>
            <a:pPr marL="0" indent="0">
              <a:buNone/>
            </a:pPr>
            <a:endParaRPr lang="en-GB" b="1" dirty="0"/>
          </a:p>
          <a:p>
            <a:pPr marL="0" indent="0">
              <a:buNone/>
            </a:pPr>
            <a:r>
              <a:rPr lang="en-GB" b="1" dirty="0"/>
              <a:t>Women &amp; Money Podcast – Financial Confidence and Decision-Making</a:t>
            </a:r>
          </a:p>
          <a:p>
            <a:pPr marL="0" indent="0">
              <a:buNone/>
            </a:pPr>
            <a:r>
              <a:rPr lang="en-GB" dirty="0"/>
              <a:t>This podcast explores real-life financial experiences, including debt management, financial independence, and building confidence in financial decisions. </a:t>
            </a:r>
            <a:r>
              <a:rPr lang="en-GB" dirty="0">
                <a:hlinkClick r:id="rId9"/>
              </a:rPr>
              <a:t>https://www.suzeorman.com/podcast</a:t>
            </a:r>
            <a:endParaRPr lang="en-GB" dirty="0"/>
          </a:p>
          <a:p>
            <a:pPr marL="0" indent="0">
              <a:buNone/>
            </a:pPr>
            <a:endParaRPr lang="en-US" dirty="0"/>
          </a:p>
        </p:txBody>
      </p:sp>
      <p:grpSp>
        <p:nvGrpSpPr>
          <p:cNvPr id="4" name="Graphic 2">
            <a:extLst>
              <a:ext uri="{FF2B5EF4-FFF2-40B4-BE49-F238E27FC236}">
                <a16:creationId xmlns:a16="http://schemas.microsoft.com/office/drawing/2014/main" id="{75C08994-2290-1BA8-CF1D-FFAA84A4C93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D6C7E230-6CE0-3EAB-D43D-162AD6661893}"/>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DD6C33F-79D9-DFF8-CCFB-C49DE3E801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C58B45C-C000-08A7-208C-7A5CC539520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76DBE2EA-9DB8-491D-AA42-E485B6F90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70D1D123-12BD-C8E3-41DC-E7A35601A583}"/>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0A3E8AB-F2D1-4947-6BCE-51480904B32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C768129-E9EB-D0AD-D707-39CE5FD98B37}"/>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D37EE462-C8CE-3563-6FBC-F3C3DABC860B}"/>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006F2F-5F0F-5456-FDA6-C40C21C58840}"/>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551F27A-E138-FAA7-84B9-7287689528C4}"/>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1C395E-1346-A0D2-6199-E81C2ADF8B5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DEF1007B-9A95-BC4C-2721-8B484F67666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6429A2A-0D13-02FE-CFD8-8D7C6C808F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4101F324-AF5D-9D22-AA2D-099DA12657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7E5F072-63DC-42CB-2CA4-74CD29F59C5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498CB1E-02C9-945B-CB13-C2FA26AEF87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5372BD7C-7C64-9AC9-809C-82E769F9AB6F}"/>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75191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84" name="Rectangle 83">
            <a:extLst>
              <a:ext uri="{FF2B5EF4-FFF2-40B4-BE49-F238E27FC236}">
                <a16:creationId xmlns:a16="http://schemas.microsoft.com/office/drawing/2014/main" id="{98D37BF4-228D-1E0D-697A-E2795CD8A0D5}"/>
              </a:ext>
            </a:extLst>
          </p:cNvPr>
          <p:cNvSpPr/>
          <p:nvPr/>
        </p:nvSpPr>
        <p:spPr>
          <a:xfrm>
            <a:off x="2777891" y="5587495"/>
            <a:ext cx="319260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909998" y="5567178"/>
            <a:ext cx="3161635"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MID CAREER </a:t>
            </a:r>
          </a:p>
        </p:txBody>
      </p:sp>
    </p:spTree>
    <p:extLst>
      <p:ext uri="{BB962C8B-B14F-4D97-AF65-F5344CB8AC3E}">
        <p14:creationId xmlns:p14="http://schemas.microsoft.com/office/powerpoint/2010/main" val="2941177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ECC433-CE81-2CD4-F37C-BF1E6D061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9562" y="5972805"/>
            <a:ext cx="5179954" cy="29370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146263" y="1426859"/>
            <a:ext cx="3567826" cy="4673734"/>
          </a:xfrm>
        </p:spPr>
        <p:txBody>
          <a:bodyPr/>
          <a:lstStyle/>
          <a:p>
            <a:pPr marL="0" indent="0">
              <a:buNone/>
            </a:pPr>
            <a:r>
              <a:rPr lang="en-US" sz="1400" b="1" dirty="0">
                <a:solidFill>
                  <a:srgbClr val="F16024"/>
                </a:solidFill>
              </a:rPr>
              <a:t>Introduction</a:t>
            </a:r>
          </a:p>
          <a:p>
            <a:pPr marL="0" indent="0">
              <a:buNone/>
            </a:pPr>
            <a:endParaRPr lang="en-US" sz="1400" b="1" dirty="0"/>
          </a:p>
          <a:p>
            <a:pPr marL="0" indent="0">
              <a:buNone/>
            </a:pPr>
            <a:r>
              <a:rPr lang="en-GB" sz="1200" dirty="0"/>
              <a:t>Mid-career is often one of the most financially demanding stages in a woman’s life. Financial responsibilities tend to increase as women balance work, family needs, childcare, housing costs, and, in some cases, support for extended family. As a result, credit and debt may become a more significant part of everyday financial life</a:t>
            </a:r>
          </a:p>
          <a:p>
            <a:pPr marL="0" indent="0">
              <a:buNone/>
            </a:pPr>
            <a:endParaRPr lang="en-GB" sz="1200" dirty="0"/>
          </a:p>
          <a:p>
            <a:pPr marL="0" indent="0">
              <a:buNone/>
            </a:pPr>
            <a:r>
              <a:rPr lang="en-GB" sz="1200" dirty="0"/>
              <a:t>Unlike early career, where borrowing is often linked to independence or transition, mid-career debt is more closely connected to long-term responsibilities such as mortgages, personal loans, and household expenses. Financial decisions during this stage often have lasting effects on future stability and wellbeing.</a:t>
            </a:r>
          </a:p>
          <a:p>
            <a:pPr marL="0" indent="0">
              <a:buNone/>
            </a:pPr>
            <a:endParaRPr lang="en-GB" sz="1200" dirty="0"/>
          </a:p>
          <a:p>
            <a:pPr marL="0" indent="0">
              <a:buNone/>
            </a:pPr>
            <a:r>
              <a:rPr lang="en-GB" sz="1200" dirty="0"/>
              <a:t>Women may also experience career interruptions, part-time employment, or caregiving responsibilities that affect income and long-term financial security. These challenges can influence borrowing decisions, debt management, and financial independence.</a:t>
            </a:r>
          </a:p>
          <a:p>
            <a:pPr marL="0" indent="0">
              <a:buNone/>
            </a:pPr>
            <a:endParaRPr lang="en-GB" sz="1200" dirty="0"/>
          </a:p>
          <a:p>
            <a:pPr marL="0" indent="0">
              <a:buNone/>
            </a:pPr>
            <a:r>
              <a:rPr lang="en-GB" sz="1200" dirty="0"/>
              <a:t>For this reason, managing credit and debt in mid-career requires more than financial knowledge alone. It also involves planning, prioritising, and making informed decisions that support long-term financial stability.</a:t>
            </a:r>
            <a:endParaRPr lang="en-US" sz="1200"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A36D3CF6-5105-4CCE-262A-F7DF7C9E93D9}"/>
              </a:ext>
            </a:extLst>
          </p:cNvPr>
          <p:cNvSpPr/>
          <p:nvPr/>
        </p:nvSpPr>
        <p:spPr>
          <a:xfrm>
            <a:off x="4806213" y="1881792"/>
            <a:ext cx="2524911" cy="3763868"/>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5CCC4A07-97E0-5779-7494-E9144038E85D}"/>
              </a:ext>
            </a:extLst>
          </p:cNvPr>
          <p:cNvSpPr txBox="1">
            <a:spLocks/>
          </p:cNvSpPr>
          <p:nvPr/>
        </p:nvSpPr>
        <p:spPr>
          <a:xfrm>
            <a:off x="4989964" y="1952855"/>
            <a:ext cx="2157407" cy="181087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r>
              <a:rPr lang="en-GB" sz="1400" b="1" dirty="0">
                <a:solidFill>
                  <a:srgbClr val="F16024"/>
                </a:solidFill>
              </a:rPr>
              <a:t>Learning Objectives:</a:t>
            </a:r>
          </a:p>
          <a:p>
            <a:pPr marL="0" indent="0">
              <a:buNone/>
            </a:pPr>
            <a:endParaRPr lang="en-GB" sz="1200" dirty="0"/>
          </a:p>
          <a:p>
            <a:pPr lvl="0">
              <a:buClr>
                <a:srgbClr val="F16024"/>
              </a:buClr>
            </a:pPr>
            <a:r>
              <a:rPr lang="en-GB" sz="1200" dirty="0"/>
              <a:t>Understand how debt evolves and becomes more complex in mid-career.</a:t>
            </a:r>
          </a:p>
          <a:p>
            <a:pPr lvl="0">
              <a:buClr>
                <a:srgbClr val="F16024"/>
              </a:buClr>
            </a:pPr>
            <a:endParaRPr lang="en-GB" sz="1200" dirty="0"/>
          </a:p>
          <a:p>
            <a:pPr lvl="0">
              <a:buClr>
                <a:srgbClr val="F16024"/>
              </a:buClr>
            </a:pPr>
            <a:r>
              <a:rPr lang="en-GB" sz="1200" dirty="0"/>
              <a:t>Recognise the financial risks associated with multiple and long-term debts.</a:t>
            </a:r>
          </a:p>
          <a:p>
            <a:pPr lvl="0">
              <a:buClr>
                <a:srgbClr val="F16024"/>
              </a:buClr>
            </a:pPr>
            <a:endParaRPr lang="en-GB" sz="1200" dirty="0"/>
          </a:p>
          <a:p>
            <a:pPr lvl="0">
              <a:buClr>
                <a:srgbClr val="F16024"/>
              </a:buClr>
            </a:pPr>
            <a:r>
              <a:rPr lang="en-GB" sz="1200" dirty="0"/>
              <a:t>Learn how to prioritise and manage different types of financial obligations.</a:t>
            </a:r>
          </a:p>
          <a:p>
            <a:pPr lvl="0">
              <a:buClr>
                <a:srgbClr val="F16024"/>
              </a:buClr>
            </a:pPr>
            <a:endParaRPr lang="en-GB" sz="1200" dirty="0"/>
          </a:p>
          <a:p>
            <a:pPr lvl="0">
              <a:buClr>
                <a:srgbClr val="F16024"/>
              </a:buClr>
            </a:pPr>
            <a:r>
              <a:rPr lang="en-GB" sz="1200" dirty="0"/>
              <a:t>Develop strategies for reducing financial pressure and improving stability.</a:t>
            </a:r>
          </a:p>
          <a:p>
            <a:pPr lvl="0">
              <a:buClr>
                <a:srgbClr val="F16024"/>
              </a:buClr>
            </a:pPr>
            <a:endParaRPr lang="en-GB" sz="1200" dirty="0"/>
          </a:p>
          <a:p>
            <a:pPr lvl="0">
              <a:buClr>
                <a:srgbClr val="F16024"/>
              </a:buClr>
            </a:pPr>
            <a:r>
              <a:rPr lang="en-GB" sz="1200" dirty="0"/>
              <a:t>Strengthen awareness of the relationship between financial decisions and long-term security</a:t>
            </a:r>
          </a:p>
        </p:txBody>
      </p:sp>
    </p:spTree>
    <p:extLst>
      <p:ext uri="{BB962C8B-B14F-4D97-AF65-F5344CB8AC3E}">
        <p14:creationId xmlns:p14="http://schemas.microsoft.com/office/powerpoint/2010/main" val="525722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AA1B-33BF-6348-64D1-D5041C8F4D0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A80903-E95E-D4DA-F505-77E835DD4A5E}"/>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6BF74EB-F490-3319-CBA3-A7415DF5B9E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4DBAE47-3526-ED9B-7715-59907BDF2BB5}"/>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DD7AF8B2-3D86-4B5A-F2E2-25849FE0658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E171910-ADC9-EB03-F6CB-B372F105D0E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72A6FE-848D-02AD-1418-320E042057A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0489B08-165A-920E-216D-400465F7CB7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E658B6E-D44F-1391-CE5B-138ADD0311B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12487C-3242-0AB9-FD36-6E63ADA7FAA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C6EF8989-83C5-BA5A-A585-C7EEC399B8E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D1F5C9F-A64D-868B-7B35-2D9328BBBD3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E3C2BF3B-3420-A52F-B421-8B74415AA9F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27A4C59-01CA-26EF-10CA-D4DB2D6D95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B1E3417-F0E3-F982-BC90-55DE2AB6149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40EA2D6-35C3-1A48-2285-D2AC4AD444B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84C5BA9D-9497-B7A0-7D9B-8318B5ADB89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AF1BD175-1291-4299-6027-429C2F28E41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09B34F2-B303-5B56-7357-E0BFBA7B6B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CADE7B-A909-F980-1B52-708D0D9D2FA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EEC9DF8-4C08-EF78-ED44-CB1CC96AE60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2DDDF91-CF3A-7901-8DDB-5B76DB8B777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7007F98-B51E-4101-527A-58EFD4C421F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904C96D-97DA-015F-10BE-2F2C78D0E3E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6A79E14-6860-ECF4-A1BC-5D805118C69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08AD15A-FC54-2F30-2A61-272303EF5C25}"/>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FAABEB8-0C3E-8826-2621-0E33DA6A10D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153BA31-AE81-7418-B1C1-F6DAD59C30E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5C4719E-0FFF-245F-78CE-2B6E3FEC71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8A8D4F2-1425-2192-37A2-5F7DEC68B13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7503A8D7-5DF8-375A-8159-8B04BFDD53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495D350-6995-70A6-167C-9A705FAE573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22BBCE1D-35D7-C678-50E8-2E9BFB7D5FA1}"/>
              </a:ext>
            </a:extLst>
          </p:cNvPr>
          <p:cNvSpPr/>
          <p:nvPr/>
        </p:nvSpPr>
        <p:spPr>
          <a:xfrm>
            <a:off x="1704812" y="4833815"/>
            <a:ext cx="4565359" cy="388508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B669CEEB-FD97-CA0B-365E-D51AA981820A}"/>
              </a:ext>
            </a:extLst>
          </p:cNvPr>
          <p:cNvSpPr txBox="1">
            <a:spLocks/>
          </p:cNvSpPr>
          <p:nvPr/>
        </p:nvSpPr>
        <p:spPr>
          <a:xfrm>
            <a:off x="1641504" y="1427942"/>
            <a:ext cx="5205610" cy="308022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Complex Financial Responsibilities and Debt Accumulation</a:t>
            </a:r>
          </a:p>
          <a:p>
            <a:pPr marL="0" indent="0">
              <a:buNone/>
            </a:pPr>
            <a:endParaRPr lang="en-GB" sz="1400" b="1" dirty="0">
              <a:solidFill>
                <a:srgbClr val="F16024"/>
              </a:solidFill>
            </a:endParaRPr>
          </a:p>
          <a:p>
            <a:pPr marL="0" indent="0">
              <a:buNone/>
            </a:pPr>
            <a:r>
              <a:rPr lang="en-GB" sz="1200" dirty="0"/>
              <a:t>During mid-career, financial responsibilities often increase in both size and complexity. Women may manage several financial commitments at the same time, including mortgages, loans, credit cards, childcare costs, education expenses, or family-related obligations.</a:t>
            </a:r>
          </a:p>
          <a:p>
            <a:pPr marL="0" indent="0">
              <a:buNone/>
            </a:pPr>
            <a:endParaRPr lang="en-GB" sz="1200" dirty="0"/>
          </a:p>
          <a:p>
            <a:pPr marL="0" indent="0">
              <a:buNone/>
            </a:pPr>
            <a:r>
              <a:rPr lang="en-GB" sz="1200" dirty="0"/>
              <a:t>Unlike earlier life stages, financial pressures are often interconnected. Debt may build gradually through a combination of everyday decisions and major life events, rather than a single borrowing choice. For example, balancing household expenses, supporting dependents, or responding to unexpected costs can increase financial commitments over time.</a:t>
            </a:r>
          </a:p>
          <a:p>
            <a:pPr marL="0" indent="0">
              <a:buNone/>
            </a:pPr>
            <a:endParaRPr lang="en-GB" sz="1200" dirty="0"/>
          </a:p>
          <a:p>
            <a:pPr marL="0" indent="0">
              <a:buNone/>
            </a:pPr>
            <a:r>
              <a:rPr lang="en-GB" sz="1200" dirty="0"/>
              <a:t>Because financial responsibilities become more complex during this stage, maintaining a </a:t>
            </a:r>
            <a:r>
              <a:rPr lang="en-GB" sz="1200" b="1" dirty="0"/>
              <a:t>clear overview of debts, expenses, and financial priorities </a:t>
            </a:r>
            <a:r>
              <a:rPr lang="en-GB" sz="1200" dirty="0"/>
              <a:t>is essential. Understanding where money goes and which obligations require immediate attention can help reduce stress and support better financial planning.</a:t>
            </a:r>
          </a:p>
        </p:txBody>
      </p:sp>
      <p:sp>
        <p:nvSpPr>
          <p:cNvPr id="57" name="Text Placeholder 7">
            <a:extLst>
              <a:ext uri="{FF2B5EF4-FFF2-40B4-BE49-F238E27FC236}">
                <a16:creationId xmlns:a16="http://schemas.microsoft.com/office/drawing/2014/main" id="{A0D67330-0E52-B29B-AB81-3C4B920DF444}"/>
              </a:ext>
            </a:extLst>
          </p:cNvPr>
          <p:cNvSpPr txBox="1">
            <a:spLocks/>
          </p:cNvSpPr>
          <p:nvPr/>
        </p:nvSpPr>
        <p:spPr>
          <a:xfrm>
            <a:off x="1883230" y="5083629"/>
            <a:ext cx="4386941" cy="338545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Types of Debt and Their Implications</a:t>
            </a:r>
          </a:p>
          <a:p>
            <a:pPr marL="0" lvl="0" indent="0">
              <a:buNone/>
            </a:pPr>
            <a:endParaRPr lang="en-GB" dirty="0"/>
          </a:p>
          <a:p>
            <a:pPr marL="0" lvl="0" indent="0">
              <a:buNone/>
            </a:pPr>
            <a:r>
              <a:rPr lang="en-GB" dirty="0"/>
              <a:t>Not all debt carries the same level of risk or impact. In mid-career, it is particularly important to distinguish between different types of debt and understand their implications.</a:t>
            </a:r>
          </a:p>
          <a:p>
            <a:pPr marL="0" lvl="0" indent="0">
              <a:buNone/>
            </a:pPr>
            <a:endParaRPr lang="en-GB" dirty="0"/>
          </a:p>
          <a:p>
            <a:pPr marL="0" lvl="0" indent="0">
              <a:buNone/>
            </a:pPr>
            <a:r>
              <a:rPr lang="en-GB" dirty="0"/>
              <a:t>Long-term debt, such as mortgages, is often associated with asset building and long-term investment. While these forms of debt may be considered more stable, they still require careful management, as they involve long repayment periods and significant financial commitment.</a:t>
            </a:r>
          </a:p>
          <a:p>
            <a:pPr marL="0" lvl="0" indent="0">
              <a:buNone/>
            </a:pPr>
            <a:endParaRPr lang="en-GB" dirty="0"/>
          </a:p>
          <a:p>
            <a:pPr marL="0" lvl="0" indent="0">
              <a:buNone/>
            </a:pPr>
            <a:r>
              <a:rPr lang="en-GB" dirty="0"/>
              <a:t>Short-term or high-interest debt, such as credit cards or consumer loans, tends to carry greater financial risk. These forms of debt can accumulate quickly and are often associated with higher interest rates, making them more costly over time.</a:t>
            </a:r>
          </a:p>
          <a:p>
            <a:pPr marL="0" lvl="0" indent="0">
              <a:buNone/>
            </a:pPr>
            <a:endParaRPr lang="en-GB" dirty="0"/>
          </a:p>
          <a:p>
            <a:pPr marL="0" lvl="0" indent="0">
              <a:buNone/>
            </a:pPr>
            <a:r>
              <a:rPr lang="en-GB" dirty="0"/>
              <a:t>The coexistence of these different types of debt can create challenges in prioritisation. Understanding which debts require immediate attention and which can be managed over time is essential for effective financial planning.</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17801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88D7-7740-577E-06A0-8C9C7781F46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D95446-70C0-F861-F030-765137CD10A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4C69BEAB-F85F-4461-4609-99091C136AB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DA7B17F-B22D-4BA4-F832-37835C4BF76E}"/>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562D878B-8C99-738A-DAD4-0529249719B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7EDD2F4-F275-FDDE-90B6-9A44E9E6EC5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B0EECCC-6F97-E3BB-00AE-C6BD926E216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47B71C1D-AF1D-1BCA-9951-5B82477D3F4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ADF7E86-93AD-D85E-D4E3-23925DD3E6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93CF27A-F76D-0859-9DAF-D67F951369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DF5CFAB-CC42-E39C-B238-A5DB18FBAAD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551FA68-C21A-65CF-2C8F-B18D8FB375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5AA9869-BD11-1363-355C-43C55BB5F6B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B68F5BB-A753-0AE8-D19E-6DFA116E86E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6104AFC-6692-752E-5359-2D6F3506D49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2E1BE4B-B8B1-03FF-8A7F-08B718C6DF0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3948C03-AD47-8983-DEA4-474DF2D6A11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51FBD14-8866-5331-92DE-AEC11F1004E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280F58A3-B083-D43C-B14A-BDB6E3F8681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4EF8D82-9679-3E46-5DAC-AA909337A32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0530FA4-025F-A111-9963-37F736EBF1E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DFB9FD8-D1A2-E55F-E357-769046AA43FC}"/>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61997E84-1D64-BD41-6F13-37A0F89A8C6D}"/>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60C45D5-FCB4-7558-FD8F-FF8114C65A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6FAB45D-C0B1-BBF4-7CFF-D00234AAC20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2F3C02C-7840-CFA6-2776-9F08E0B4DB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1597E091-62DD-9E59-99D9-8EFC948FFC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050BBC75-2855-74E8-1234-9568E35A26F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45E5A6F-549E-45B9-05B3-3B8AE0D2AC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20BFBC9-DC70-35D2-BD5F-0E11EEC0A2F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8A1D4B4-7873-452B-A4ED-3808E1E8574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BB63A6F-B40A-B5CD-35DD-6DF487728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6E913019-3D64-8AE6-8764-FDEACF06CE79}"/>
              </a:ext>
            </a:extLst>
          </p:cNvPr>
          <p:cNvSpPr/>
          <p:nvPr/>
        </p:nvSpPr>
        <p:spPr>
          <a:xfrm>
            <a:off x="1641503" y="5509039"/>
            <a:ext cx="5172953" cy="4048040"/>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6E9A4ED-6009-6E87-56FC-C2D1963137AA}"/>
              </a:ext>
            </a:extLst>
          </p:cNvPr>
          <p:cNvSpPr txBox="1">
            <a:spLocks/>
          </p:cNvSpPr>
          <p:nvPr/>
        </p:nvSpPr>
        <p:spPr>
          <a:xfrm>
            <a:off x="1641504" y="1440775"/>
            <a:ext cx="5172953" cy="404804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Debt Management Strategies and Financial Planning</a:t>
            </a:r>
          </a:p>
          <a:p>
            <a:pPr marL="0" indent="0">
              <a:buNone/>
            </a:pPr>
            <a:endParaRPr lang="en-US" sz="1200" b="1" dirty="0"/>
          </a:p>
          <a:p>
            <a:pPr marL="0" indent="0">
              <a:buNone/>
            </a:pPr>
            <a:r>
              <a:rPr lang="en-GB" sz="1200" dirty="0"/>
              <a:t>At this stage, managing debt often requires a more structured and long-term approach. Financial decisions may affect not only current needs, but also future goals such as housing, children’s education, savings, or retirement planning.</a:t>
            </a:r>
          </a:p>
          <a:p>
            <a:pPr marL="0" indent="0">
              <a:buNone/>
            </a:pPr>
            <a:endParaRPr lang="en-GB" sz="1200" dirty="0"/>
          </a:p>
          <a:p>
            <a:pPr marL="0" indent="0">
              <a:buNone/>
            </a:pPr>
            <a:r>
              <a:rPr lang="en-GB" sz="1200" dirty="0"/>
              <a:t>Two common debt repayment approaches can support better financial management:</a:t>
            </a:r>
          </a:p>
          <a:p>
            <a:pPr marL="0" indent="0">
              <a:buNone/>
            </a:pPr>
            <a:endParaRPr lang="en-GB" sz="1200" dirty="0"/>
          </a:p>
          <a:p>
            <a:pPr marL="0" indent="0">
              <a:buNone/>
            </a:pPr>
            <a:r>
              <a:rPr lang="en-GB" sz="1200" b="1" dirty="0"/>
              <a:t>The Debt Snowball Method</a:t>
            </a:r>
          </a:p>
          <a:p>
            <a:pPr marL="0" indent="0">
              <a:buNone/>
            </a:pPr>
            <a:r>
              <a:rPr lang="en-GB" sz="1200" dirty="0"/>
              <a:t>This method focuses on paying off smaller debts first, helping create motivation and a sense of progress.</a:t>
            </a:r>
          </a:p>
          <a:p>
            <a:pPr marL="0" indent="0">
              <a:buNone/>
            </a:pPr>
            <a:endParaRPr lang="en-GB" sz="1200" dirty="0"/>
          </a:p>
          <a:p>
            <a:pPr marL="0" indent="0">
              <a:buNone/>
            </a:pPr>
            <a:r>
              <a:rPr lang="en-GB" sz="1200" b="1" dirty="0"/>
              <a:t>The Debt Avalanche Method</a:t>
            </a:r>
          </a:p>
          <a:p>
            <a:pPr marL="0" indent="0">
              <a:buNone/>
            </a:pPr>
            <a:r>
              <a:rPr lang="en-GB" sz="1200" dirty="0"/>
              <a:t>This method prioritises debts with the highest interest rates, reducing the total cost of borrowing over time.</a:t>
            </a:r>
          </a:p>
          <a:p>
            <a:pPr marL="0" indent="0">
              <a:buNone/>
            </a:pPr>
            <a:endParaRPr lang="en-GB" sz="1200" dirty="0"/>
          </a:p>
          <a:p>
            <a:pPr marL="0" indent="0">
              <a:buNone/>
            </a:pPr>
            <a:r>
              <a:rPr lang="en-GB" sz="1200" dirty="0"/>
              <a:t>There is no single “best” approach. The most effective strategy depends on your financial situation, priorities, and what helps you stay consistent.</a:t>
            </a:r>
          </a:p>
          <a:p>
            <a:pPr marL="0" indent="0">
              <a:buNone/>
            </a:pPr>
            <a:endParaRPr lang="en-GB" sz="1200" dirty="0"/>
          </a:p>
          <a:p>
            <a:pPr marL="0" indent="0">
              <a:buNone/>
            </a:pPr>
            <a:r>
              <a:rPr lang="en-GB" sz="1200" dirty="0"/>
              <a:t>In addition to repayment strategies, mid-career financial planning may include:</a:t>
            </a:r>
          </a:p>
          <a:p>
            <a:r>
              <a:rPr lang="en-GB" sz="1200" dirty="0"/>
              <a:t>setting realistic financial goals</a:t>
            </a:r>
          </a:p>
          <a:p>
            <a:r>
              <a:rPr lang="en-GB" sz="1200" dirty="0"/>
              <a:t>aligning spending with long-term priorities</a:t>
            </a:r>
          </a:p>
          <a:p>
            <a:r>
              <a:rPr lang="en-GB" sz="1200" dirty="0"/>
              <a:t>building financial buffers where possible.</a:t>
            </a:r>
          </a:p>
          <a:p>
            <a:endParaRPr lang="en-GB" sz="1200" dirty="0"/>
          </a:p>
        </p:txBody>
      </p:sp>
      <p:sp>
        <p:nvSpPr>
          <p:cNvPr id="57" name="Text Placeholder 7">
            <a:extLst>
              <a:ext uri="{FF2B5EF4-FFF2-40B4-BE49-F238E27FC236}">
                <a16:creationId xmlns:a16="http://schemas.microsoft.com/office/drawing/2014/main" id="{933353F5-3CC6-6300-F075-F28006D6A3B2}"/>
              </a:ext>
            </a:extLst>
          </p:cNvPr>
          <p:cNvSpPr txBox="1">
            <a:spLocks/>
          </p:cNvSpPr>
          <p:nvPr/>
        </p:nvSpPr>
        <p:spPr>
          <a:xfrm>
            <a:off x="1814670" y="5785987"/>
            <a:ext cx="4826617" cy="377109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Financial Decision-Making Within Relationships</a:t>
            </a:r>
          </a:p>
          <a:p>
            <a:pPr marL="0" indent="0">
              <a:buNone/>
            </a:pPr>
            <a:endParaRPr lang="en-GB" dirty="0"/>
          </a:p>
          <a:p>
            <a:pPr marL="0" lvl="0" indent="0">
              <a:buNone/>
            </a:pPr>
            <a:r>
              <a:rPr lang="en-GB" sz="1200" dirty="0">
                <a:solidFill>
                  <a:srgbClr val="F16024"/>
                </a:solidFill>
              </a:rPr>
              <a:t>During mid-career, financial decisions are often shared within households, making money management more complex. Responsibilities such as mortgages, childcare, family expenses, or long-term planning may require partners to make financial decisions together.</a:t>
            </a:r>
          </a:p>
          <a:p>
            <a:pPr marL="0" lvl="0" indent="0">
              <a:buNone/>
            </a:pPr>
            <a:endParaRPr lang="en-GB" sz="1200" dirty="0">
              <a:solidFill>
                <a:srgbClr val="F16024"/>
              </a:solidFill>
            </a:endParaRPr>
          </a:p>
          <a:p>
            <a:pPr marL="0" lvl="0" indent="0">
              <a:buNone/>
            </a:pPr>
            <a:r>
              <a:rPr lang="en-GB" sz="1200" dirty="0">
                <a:solidFill>
                  <a:srgbClr val="F16024"/>
                </a:solidFill>
              </a:rPr>
              <a:t>However, financial roles within relationships are not always equally shared. Research shows that women are often more involved in day-to-day budgeting and household spending, while long-term financial decisions—such as loans, investments, or debt—may be managed differently. This can sometimes lead to unequal access to financial information or reduced confidence in financial decision-making.</a:t>
            </a:r>
          </a:p>
          <a:p>
            <a:pPr marL="0" lvl="0" indent="0">
              <a:buNone/>
            </a:pPr>
            <a:endParaRPr lang="en-GB" sz="1200" dirty="0">
              <a:solidFill>
                <a:srgbClr val="F16024"/>
              </a:solidFill>
            </a:endParaRPr>
          </a:p>
          <a:p>
            <a:pPr marL="0" lvl="0" indent="0">
              <a:buNone/>
            </a:pPr>
            <a:r>
              <a:rPr lang="en-GB" sz="1200" dirty="0">
                <a:solidFill>
                  <a:srgbClr val="F16024"/>
                </a:solidFill>
              </a:rPr>
              <a:t>Managing debt effectively within relationships requires </a:t>
            </a:r>
            <a:r>
              <a:rPr lang="en-GB" sz="1200" b="1" dirty="0">
                <a:solidFill>
                  <a:srgbClr val="F16024"/>
                </a:solidFill>
              </a:rPr>
              <a:t>communication, transparency, and shared responsibility.</a:t>
            </a:r>
          </a:p>
          <a:p>
            <a:pPr marL="0" lvl="0" indent="0">
              <a:buNone/>
            </a:pPr>
            <a:endParaRPr lang="en-GB" sz="1200" b="1" dirty="0">
              <a:solidFill>
                <a:srgbClr val="F16024"/>
              </a:solidFill>
            </a:endParaRPr>
          </a:p>
          <a:p>
            <a:pPr marL="0" lvl="0" indent="0">
              <a:buNone/>
            </a:pPr>
            <a:r>
              <a:rPr lang="en-GB" sz="1200" b="1" dirty="0">
                <a:solidFill>
                  <a:srgbClr val="F16024"/>
                </a:solidFill>
              </a:rPr>
              <a:t>Key Considerations</a:t>
            </a:r>
          </a:p>
          <a:p>
            <a:pPr marL="0" lvl="0" indent="0">
              <a:buNone/>
            </a:pPr>
            <a:endParaRPr lang="en-GB" sz="1200" b="1" dirty="0">
              <a:solidFill>
                <a:srgbClr val="F16024"/>
              </a:solidFill>
            </a:endParaRPr>
          </a:p>
          <a:p>
            <a:r>
              <a:rPr lang="en-GB" sz="1200" dirty="0">
                <a:solidFill>
                  <a:srgbClr val="F16024"/>
                </a:solidFill>
              </a:rPr>
              <a:t>Be </a:t>
            </a:r>
            <a:r>
              <a:rPr lang="en-GB" sz="1200" b="1" dirty="0">
                <a:solidFill>
                  <a:srgbClr val="F16024"/>
                </a:solidFill>
              </a:rPr>
              <a:t>transparent</a:t>
            </a:r>
            <a:r>
              <a:rPr lang="en-GB" sz="1200" dirty="0">
                <a:solidFill>
                  <a:srgbClr val="F16024"/>
                </a:solidFill>
              </a:rPr>
              <a:t> about debts, expenses, and financial obligations.</a:t>
            </a:r>
          </a:p>
          <a:p>
            <a:r>
              <a:rPr lang="en-GB" sz="1200" b="1" dirty="0">
                <a:solidFill>
                  <a:srgbClr val="F16024"/>
                </a:solidFill>
              </a:rPr>
              <a:t>Plan major financial decisions together</a:t>
            </a:r>
            <a:r>
              <a:rPr lang="en-GB" sz="1200" dirty="0">
                <a:solidFill>
                  <a:srgbClr val="F16024"/>
                </a:solidFill>
              </a:rPr>
              <a:t>, especially borrowing or large purchases.</a:t>
            </a:r>
          </a:p>
          <a:p>
            <a:r>
              <a:rPr lang="en-GB" sz="1200" b="1" dirty="0">
                <a:solidFill>
                  <a:srgbClr val="F16024"/>
                </a:solidFill>
              </a:rPr>
              <a:t>Stay informed </a:t>
            </a:r>
            <a:r>
              <a:rPr lang="en-GB" sz="1200" dirty="0">
                <a:solidFill>
                  <a:srgbClr val="F16024"/>
                </a:solidFill>
              </a:rPr>
              <a:t>about shared finances and financial.</a:t>
            </a:r>
            <a:endParaRPr lang="en-US" dirty="0"/>
          </a:p>
        </p:txBody>
      </p:sp>
    </p:spTree>
    <p:extLst>
      <p:ext uri="{BB962C8B-B14F-4D97-AF65-F5344CB8AC3E}">
        <p14:creationId xmlns:p14="http://schemas.microsoft.com/office/powerpoint/2010/main" val="2516405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32B1-3438-47FD-1F95-15738734EE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6F5A89-0E46-42E3-4C7F-D15C864C38C4}"/>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664CE86F-B4AB-3491-B152-0E01F744D3C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24FA78D-415B-DCE1-7C6B-FE7F90803365}"/>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1A31E7DC-B6E7-53C3-C177-2E5CD81E4DE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E21CC76-85ED-473F-372F-312D5F9166A7}"/>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55D89BD-9886-6DC0-C67C-9EF7B341993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66FD25-FFB5-C208-C740-CB4D8C9FC0A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91678A88-051C-37A2-F942-28DA232C126B}"/>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6F2568-66C2-415F-D409-2720F6732C46}"/>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268DC4E-F4F6-5C8D-FAA1-6B5C9831E2B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DA1ECC8-1708-1239-C811-47E77CD81C5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19D390E-66AE-874D-7840-F62BBE10753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CF6A3D5-80E6-9232-6BAB-5C77558127D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B2FD50CD-35D0-ECE8-D98B-20177C31656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D103AE8-C08B-FC4E-89EE-24035A0A7EE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0918562-4548-0833-E097-EFA95FA9D3E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39D55C0-DA60-C51F-B764-D688ABDF195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1469FD7-7510-7BD9-D94D-B08D9701317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63086DE-9492-33F0-2B06-6CB995994E9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CDAC92B-6FC0-7408-1CC9-3C40152F24E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8DCCCBC5-2941-731F-272E-1B6249991D3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0CCD833-1749-41A1-6F80-1290972EFD0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1467BC6B-9EC6-8D65-70A5-7A8F848A9D6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A3C205C-15AC-F77D-3768-AB4908AB4AB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5ACA7B4-5895-E50F-E54D-B810DE988E0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FC810E0A-967E-E311-F018-26584F579D6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1F0DD31B-87F8-A109-8702-677D86520A2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7B2A24D-6F43-24CE-8D65-C9C01F383BE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99D774B3-48B3-5A9E-58B6-77EB11B5AB7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47DEA11-2E5A-830D-F972-8E1ADCD8A31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FFF291D-4EA6-44D1-B92C-4B53AE19BBC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3B346966-B0F9-50FF-F6E2-BB15F633EF72}"/>
              </a:ext>
            </a:extLst>
          </p:cNvPr>
          <p:cNvSpPr/>
          <p:nvPr/>
        </p:nvSpPr>
        <p:spPr>
          <a:xfrm>
            <a:off x="1641504" y="4269019"/>
            <a:ext cx="4873596" cy="366848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E94354FE-BA9C-6807-8157-9645843C5321}"/>
              </a:ext>
            </a:extLst>
          </p:cNvPr>
          <p:cNvSpPr txBox="1">
            <a:spLocks/>
          </p:cNvSpPr>
          <p:nvPr/>
        </p:nvSpPr>
        <p:spPr>
          <a:xfrm>
            <a:off x="1641504" y="1465141"/>
            <a:ext cx="5064096" cy="274175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Behavioural and Emotional Dimensions of Financial Pressure</a:t>
            </a:r>
          </a:p>
          <a:p>
            <a:pPr marL="0" indent="0">
              <a:buNone/>
            </a:pPr>
            <a:endParaRPr lang="en-GB" sz="1400" b="1" dirty="0">
              <a:solidFill>
                <a:srgbClr val="F16024"/>
              </a:solidFill>
            </a:endParaRPr>
          </a:p>
          <a:p>
            <a:pPr marL="0" indent="0">
              <a:buNone/>
            </a:pPr>
            <a:r>
              <a:rPr lang="en-GB" sz="1200" dirty="0"/>
              <a:t>Financial pressure during mid-career is not only a practical issue, but also an emotional one. Managing multiple responsibilities and financial obligations can lead to stress, anxiety, and a sense of being overwhelmed.</a:t>
            </a:r>
          </a:p>
          <a:p>
            <a:pPr marL="0" indent="0">
              <a:buNone/>
            </a:pPr>
            <a:endParaRPr lang="en-GB" sz="1200" dirty="0"/>
          </a:p>
          <a:p>
            <a:pPr marL="0" indent="0">
              <a:buNone/>
            </a:pPr>
            <a:r>
              <a:rPr lang="en-GB" sz="1200" dirty="0"/>
              <a:t>These emotional factors can influence financial behaviour. For example, individuals may avoid reviewing their financial situation, delay decision-making, or rely on credit as a short-term solution to relieve pressure. While these responses are understandable, they can contribute to long-term financial challenges.</a:t>
            </a:r>
          </a:p>
          <a:p>
            <a:pPr marL="0" indent="0">
              <a:buNone/>
            </a:pPr>
            <a:endParaRPr lang="en-GB" sz="1200" dirty="0"/>
          </a:p>
          <a:p>
            <a:pPr marL="0" indent="0">
              <a:buNone/>
            </a:pPr>
            <a:r>
              <a:rPr lang="en-GB" sz="1200" dirty="0"/>
              <a:t>Developing awareness of these patterns is an important step toward improving financial behaviour. Recognising the link between emotions and financial decisions allows for more conscious and deliberate action.</a:t>
            </a:r>
          </a:p>
        </p:txBody>
      </p:sp>
      <p:sp>
        <p:nvSpPr>
          <p:cNvPr id="57" name="Text Placeholder 7">
            <a:extLst>
              <a:ext uri="{FF2B5EF4-FFF2-40B4-BE49-F238E27FC236}">
                <a16:creationId xmlns:a16="http://schemas.microsoft.com/office/drawing/2014/main" id="{EBC5FA39-3983-F88B-2C78-12310BBE7B67}"/>
              </a:ext>
            </a:extLst>
          </p:cNvPr>
          <p:cNvSpPr txBox="1">
            <a:spLocks/>
          </p:cNvSpPr>
          <p:nvPr/>
        </p:nvSpPr>
        <p:spPr>
          <a:xfrm>
            <a:off x="1992385" y="4351143"/>
            <a:ext cx="4362333" cy="393839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400" b="1" dirty="0">
                <a:solidFill>
                  <a:srgbClr val="F16024"/>
                </a:solidFill>
              </a:rPr>
              <a:t>Preventing Long-Term Financial Vulnerability</a:t>
            </a:r>
          </a:p>
          <a:p>
            <a:pPr marL="0" indent="0">
              <a:buNone/>
            </a:pPr>
            <a:endParaRPr lang="en-GB" dirty="0"/>
          </a:p>
          <a:p>
            <a:pPr marL="0" lvl="0" indent="0">
              <a:buNone/>
            </a:pPr>
            <a:r>
              <a:rPr lang="en-GB" sz="1200" dirty="0">
                <a:solidFill>
                  <a:srgbClr val="F16024"/>
                </a:solidFill>
              </a:rPr>
              <a:t>One of the key risks at this stage is the gradual development of financial vulnerability. This may not be immediately visible, but can become significant over time, particularly if debt continues to grow or if income becomes unstable.</a:t>
            </a:r>
          </a:p>
          <a:p>
            <a:pPr marL="0" lvl="0" indent="0">
              <a:buNone/>
            </a:pPr>
            <a:endParaRPr lang="en-GB" sz="1200" dirty="0">
              <a:solidFill>
                <a:srgbClr val="F16024"/>
              </a:solidFill>
            </a:endParaRPr>
          </a:p>
          <a:p>
            <a:pPr marL="0" lvl="0" indent="0">
              <a:buNone/>
            </a:pPr>
            <a:r>
              <a:rPr lang="en-GB" sz="1200" dirty="0">
                <a:solidFill>
                  <a:srgbClr val="F16024"/>
                </a:solidFill>
              </a:rPr>
              <a:t>Preventive strategies include:</a:t>
            </a:r>
          </a:p>
          <a:p>
            <a:r>
              <a:rPr lang="en-GB" sz="1200" dirty="0">
                <a:solidFill>
                  <a:srgbClr val="F16024"/>
                </a:solidFill>
              </a:rPr>
              <a:t>regularly reviewing financial obligations</a:t>
            </a:r>
          </a:p>
          <a:p>
            <a:r>
              <a:rPr lang="en-GB" sz="1200" dirty="0">
                <a:solidFill>
                  <a:srgbClr val="F16024"/>
                </a:solidFill>
              </a:rPr>
              <a:t>maintaining a balance between spending, saving, and borrowing</a:t>
            </a:r>
          </a:p>
          <a:p>
            <a:r>
              <a:rPr lang="en-GB" sz="1200" dirty="0">
                <a:solidFill>
                  <a:srgbClr val="F16024"/>
                </a:solidFill>
              </a:rPr>
              <a:t>avoiding unnecessary high-interest debt</a:t>
            </a:r>
          </a:p>
          <a:p>
            <a:r>
              <a:rPr lang="en-GB" sz="1200" dirty="0">
                <a:solidFill>
                  <a:srgbClr val="F16024"/>
                </a:solidFill>
              </a:rPr>
              <a:t>planning for unexpected financial events</a:t>
            </a:r>
          </a:p>
          <a:p>
            <a:pPr marL="0" indent="0">
              <a:buNone/>
            </a:pPr>
            <a:endParaRPr lang="en-GB" sz="1200" dirty="0">
              <a:solidFill>
                <a:srgbClr val="F16024"/>
              </a:solidFill>
            </a:endParaRPr>
          </a:p>
          <a:p>
            <a:pPr marL="0" indent="0">
              <a:buNone/>
            </a:pPr>
            <a:r>
              <a:rPr lang="en-GB" sz="1200" dirty="0">
                <a:solidFill>
                  <a:srgbClr val="F16024"/>
                </a:solidFill>
              </a:rPr>
              <a:t>For women, these strategies are particularly important in light of potential career interruptions and lower long-term income. Proactive financial management can help reduce vulnerability and support long-term independence.</a:t>
            </a:r>
            <a:endParaRPr lang="en-GB" dirty="0"/>
          </a:p>
          <a:p>
            <a:pPr marL="0" indent="0">
              <a:buNone/>
            </a:pPr>
            <a:endParaRPr lang="en-US" dirty="0"/>
          </a:p>
        </p:txBody>
      </p:sp>
    </p:spTree>
    <p:extLst>
      <p:ext uri="{BB962C8B-B14F-4D97-AF65-F5344CB8AC3E}">
        <p14:creationId xmlns:p14="http://schemas.microsoft.com/office/powerpoint/2010/main" val="152836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4454-75C5-D880-53AB-AAE8060F59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43E179-17FC-6633-C6D2-36FC2A6C5BD7}"/>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D5B3C0CA-805B-18C3-A21D-C5E6A241C3F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1A70FFB-5A07-31F5-9EDD-AF0E483F69F1}"/>
              </a:ext>
            </a:extLst>
          </p:cNvPr>
          <p:cNvSpPr>
            <a:spLocks noGrp="1"/>
          </p:cNvSpPr>
          <p:nvPr>
            <p:ph type="body" sz="quarter" idx="61"/>
          </p:nvPr>
        </p:nvSpPr>
        <p:spPr/>
        <p:txBody>
          <a:bodyPr/>
          <a:lstStyle/>
          <a:p>
            <a:r>
              <a:rPr lang="en-US" dirty="0"/>
              <a:t>Women in Mid Career</a:t>
            </a:r>
          </a:p>
        </p:txBody>
      </p:sp>
      <p:cxnSp>
        <p:nvCxnSpPr>
          <p:cNvPr id="24" name="Straight Connector 23">
            <a:extLst>
              <a:ext uri="{FF2B5EF4-FFF2-40B4-BE49-F238E27FC236}">
                <a16:creationId xmlns:a16="http://schemas.microsoft.com/office/drawing/2014/main" id="{FEFDEB6B-92CC-D333-AE72-00A23EDB5D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FC987C4-56AF-C18E-FCF4-58FB94F8F58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19F249-EF27-F665-C3DB-A8610E01852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6DC1E012-CF95-7BE6-4B49-1C64BC62816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303F15-6526-13E5-F156-F78469A66FB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B8F5021-8DFC-CF4D-AD7A-590299C1415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2045573-AD2C-80E5-0F34-6F7CBA8F7F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22D91BDD-8104-FD29-9786-95E071A15D6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A0E29D-E2E7-4A91-A462-D0DB742A480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FF273F59-37F0-2DA3-B33F-5CB04D7CF4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4190D182-2CEA-1EF6-2B7A-ED151751459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9E0FD24A-652D-4416-BDA1-48A3315ADD0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4A05895-69A6-1954-10FA-01A929EC25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00046A59-2166-FB2E-9171-DAAED45866B5}"/>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A7D637B-9D36-174C-3298-D55ADEE888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69B84FC-75AA-8EBC-0AFC-42BD8A10AE4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1CD9638-CD18-521C-B4A9-9A74A79D3C8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75ABBE7-1363-48CC-A190-293362F5240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D4B94AD-EEFC-73F4-5541-5C009FB4FB2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66CD4A3-A995-F34F-4CC5-ADFB9B9593D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F80B5C8-9278-69FD-168D-99313284348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53DD926-EFE0-68F9-1852-A20679013E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C071F84-65BE-6E22-D760-F57759E6233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1A3E433-D0A6-9667-1644-F8E04D81E3EF}"/>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F577300-94DD-9246-9D02-193FB6F5472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6F153EC-9BF5-FDB6-6B95-9009F996FC5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C25E171F-5B35-E4FD-1D73-4C89A638DBD8}"/>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18C502E-9FBA-42F0-A9D9-ED95F712181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D7278C49-3E84-4009-07AB-7DC993AB81E5}"/>
              </a:ext>
            </a:extLst>
          </p:cNvPr>
          <p:cNvSpPr/>
          <p:nvPr/>
        </p:nvSpPr>
        <p:spPr>
          <a:xfrm>
            <a:off x="1526277" y="3832809"/>
            <a:ext cx="5370148" cy="514227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97D0166-D0E8-1FC5-2058-ECB4637EFB2A}"/>
              </a:ext>
            </a:extLst>
          </p:cNvPr>
          <p:cNvSpPr txBox="1">
            <a:spLocks/>
          </p:cNvSpPr>
          <p:nvPr/>
        </p:nvSpPr>
        <p:spPr>
          <a:xfrm>
            <a:off x="1569720" y="1346394"/>
            <a:ext cx="5087879" cy="2275134"/>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Conclusion</a:t>
            </a:r>
          </a:p>
          <a:p>
            <a:pPr marL="0" indent="0">
              <a:buNone/>
            </a:pPr>
            <a:endParaRPr lang="en-US" sz="1200" b="1" dirty="0"/>
          </a:p>
          <a:p>
            <a:pPr marL="0" indent="0">
              <a:buNone/>
            </a:pPr>
            <a:r>
              <a:rPr lang="en-GB" sz="1200" dirty="0"/>
              <a:t>The mid-career stage represents a turning point in financial life, where the complexity and scale of financial responsibilities require a more strategic and informed approach to credit and debt management.</a:t>
            </a:r>
          </a:p>
          <a:p>
            <a:pPr marL="0" indent="0">
              <a:buNone/>
            </a:pPr>
            <a:endParaRPr lang="en-GB" sz="1200" dirty="0"/>
          </a:p>
          <a:p>
            <a:pPr marL="0" indent="0">
              <a:buNone/>
            </a:pPr>
            <a:r>
              <a:rPr lang="en-GB" sz="1200" dirty="0"/>
              <a:t>While this period can be challenging, it also offers an opportunity to strengthen financial awareness, develop structured planning habits, and build long-term stability. By understanding the nature of debt, prioritising effectively, and recognising the broader context in which financial decisions are made, women can take greater control of their financial situation.</a:t>
            </a:r>
          </a:p>
          <a:p>
            <a:pPr marL="0" indent="0">
              <a:buNone/>
            </a:pPr>
            <a:endParaRPr lang="en-GB" sz="1200" dirty="0"/>
          </a:p>
          <a:p>
            <a:pPr marL="0" indent="0">
              <a:buNone/>
            </a:pPr>
            <a:r>
              <a:rPr lang="en-GB" sz="1200" dirty="0"/>
              <a:t>Ultimately, managing debt at this stage is not only about meeting current obligations, but about shaping future security, independence, and resilience.</a:t>
            </a:r>
          </a:p>
        </p:txBody>
      </p:sp>
      <p:grpSp>
        <p:nvGrpSpPr>
          <p:cNvPr id="12" name="Group 11">
            <a:extLst>
              <a:ext uri="{FF2B5EF4-FFF2-40B4-BE49-F238E27FC236}">
                <a16:creationId xmlns:a16="http://schemas.microsoft.com/office/drawing/2014/main" id="{A1D07D1C-2773-46DF-293C-8E6EED0EE583}"/>
              </a:ext>
            </a:extLst>
          </p:cNvPr>
          <p:cNvGrpSpPr/>
          <p:nvPr/>
        </p:nvGrpSpPr>
        <p:grpSpPr>
          <a:xfrm>
            <a:off x="1178405" y="3721576"/>
            <a:ext cx="926198" cy="406400"/>
            <a:chOff x="1997756" y="3611831"/>
            <a:chExt cx="926198" cy="406400"/>
          </a:xfrm>
        </p:grpSpPr>
        <p:grpSp>
          <p:nvGrpSpPr>
            <p:cNvPr id="13" name="Group 12">
              <a:extLst>
                <a:ext uri="{FF2B5EF4-FFF2-40B4-BE49-F238E27FC236}">
                  <a16:creationId xmlns:a16="http://schemas.microsoft.com/office/drawing/2014/main" id="{F7EE1EF7-2625-FAE8-143F-40758515566B}"/>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89127973-4C19-8939-8402-A68DE0D9AA8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A0628F6-53FD-9FE6-DF24-50E8746EDB4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4DA3181D-5BE5-BF8B-A7A9-34E9D970BDC3}"/>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53" name="Oval 52">
                <a:extLst>
                  <a:ext uri="{FF2B5EF4-FFF2-40B4-BE49-F238E27FC236}">
                    <a16:creationId xmlns:a16="http://schemas.microsoft.com/office/drawing/2014/main" id="{9F145F7A-B475-8C0D-1799-14DB217210E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168305F4-48C3-72BD-1401-8A1BA709402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9C93F962-34DA-6CD1-1CF2-7EAF9408C64B}"/>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77C50980-F0FA-8A53-1E73-9819A1AE17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EB0B7AAE-B4C5-5861-6FD8-206D3DDF601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7D25781-CB2A-D183-71A3-A485FF0985E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9B89EAB6-A378-264D-3427-15ED6BE07D5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811A0169-A7FB-5A5B-B544-02116B1B8C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DCA869A5-CA0C-3E7F-D2AF-B7584DB66E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8F17F9C6-3A9C-92F2-531C-993F24F446B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B9A9B5C-3839-F142-CAD0-6BA6D65259D5}"/>
              </a:ext>
            </a:extLst>
          </p:cNvPr>
          <p:cNvSpPr txBox="1">
            <a:spLocks/>
          </p:cNvSpPr>
          <p:nvPr/>
        </p:nvSpPr>
        <p:spPr>
          <a:xfrm>
            <a:off x="1854955" y="4127976"/>
            <a:ext cx="4802644" cy="656348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r>
              <a:rPr lang="en-GB" sz="1400" b="1" dirty="0">
                <a:solidFill>
                  <a:srgbClr val="F16024"/>
                </a:solidFill>
              </a:rPr>
              <a:t>Practical Tips for Managing Credit and Debt in Mid-career:</a:t>
            </a:r>
          </a:p>
          <a:p>
            <a:pPr marL="0" lvl="0" indent="0">
              <a:buNone/>
            </a:pPr>
            <a:endParaRPr lang="en-GB" b="1" dirty="0"/>
          </a:p>
          <a:p>
            <a:pPr marL="0" lvl="0" indent="0">
              <a:buNone/>
            </a:pPr>
            <a:r>
              <a:rPr lang="en-GB" b="1" dirty="0"/>
              <a:t>Tip 1: Keep a Financial Overview</a:t>
            </a:r>
          </a:p>
          <a:p>
            <a:pPr marL="0" lvl="0" indent="0">
              <a:buNone/>
            </a:pPr>
            <a:r>
              <a:rPr lang="en-GB" dirty="0"/>
              <a:t>As financial responsibilities grow, it becomes important to regularly review your </a:t>
            </a:r>
            <a:r>
              <a:rPr lang="en-GB" b="1" dirty="0"/>
              <a:t>debts, expenses, repayments, and financial commitments</a:t>
            </a:r>
            <a:r>
              <a:rPr lang="en-GB" dirty="0"/>
              <a:t>. Staying organised can help you make informed decisions and avoid financial stress.</a:t>
            </a:r>
          </a:p>
          <a:p>
            <a:pPr marL="0" lvl="0" indent="0">
              <a:buNone/>
            </a:pPr>
            <a:endParaRPr lang="en-GB" b="1" dirty="0"/>
          </a:p>
          <a:p>
            <a:pPr marL="0" lvl="0" indent="0">
              <a:buNone/>
            </a:pPr>
            <a:r>
              <a:rPr lang="en-GB" b="1" dirty="0"/>
              <a:t>Tip 2: Manage Debt Strategically</a:t>
            </a:r>
          </a:p>
          <a:p>
            <a:pPr marL="0" lvl="0" indent="0">
              <a:buNone/>
            </a:pPr>
            <a:r>
              <a:rPr lang="en-GB" dirty="0"/>
              <a:t>Not all debt has the same impact. Prioritise </a:t>
            </a:r>
            <a:r>
              <a:rPr lang="en-GB" b="1" dirty="0"/>
              <a:t>high-interest debt</a:t>
            </a:r>
            <a:r>
              <a:rPr lang="en-GB" dirty="0"/>
              <a:t> or choose a repayment strategy that works for you, such as the </a:t>
            </a:r>
            <a:r>
              <a:rPr lang="en-GB" b="1" dirty="0"/>
              <a:t>snowball or avalanche method</a:t>
            </a:r>
            <a:r>
              <a:rPr lang="en-GB" dirty="0"/>
              <a:t>, to reduce debt more effectively.</a:t>
            </a:r>
          </a:p>
          <a:p>
            <a:pPr marL="0" lvl="0" indent="0">
              <a:buNone/>
            </a:pPr>
            <a:endParaRPr lang="en-GB" b="1" dirty="0"/>
          </a:p>
          <a:p>
            <a:pPr marL="0" lvl="0" indent="0">
              <a:buNone/>
            </a:pPr>
            <a:r>
              <a:rPr lang="en-GB" b="1" dirty="0"/>
              <a:t>Tip 3: Align Borrowing with Long-Term Goals</a:t>
            </a:r>
          </a:p>
          <a:p>
            <a:pPr marL="0" lvl="0" indent="0">
              <a:buNone/>
            </a:pPr>
            <a:r>
              <a:rPr lang="en-GB" dirty="0"/>
              <a:t>Before taking on new debt, consider whether it supports important priorities such as </a:t>
            </a:r>
            <a:r>
              <a:rPr lang="en-GB" b="1" dirty="0"/>
              <a:t>housing, family needs, education, or future financial security</a:t>
            </a:r>
            <a:r>
              <a:rPr lang="en-GB" dirty="0"/>
              <a:t>.</a:t>
            </a:r>
          </a:p>
          <a:p>
            <a:pPr marL="0" lvl="0" indent="0">
              <a:buNone/>
            </a:pPr>
            <a:endParaRPr lang="en-GB" dirty="0"/>
          </a:p>
          <a:p>
            <a:pPr marL="0" lvl="0" indent="0">
              <a:buNone/>
            </a:pPr>
            <a:r>
              <a:rPr lang="en-GB" b="1" dirty="0"/>
              <a:t>Tip 4: Communicate Openly about Finances</a:t>
            </a:r>
          </a:p>
          <a:p>
            <a:pPr marL="0" lvl="0" indent="0">
              <a:buNone/>
            </a:pPr>
            <a:r>
              <a:rPr lang="en-GB" dirty="0"/>
              <a:t>If finances are shared, open communication about </a:t>
            </a:r>
            <a:r>
              <a:rPr lang="en-GB" b="1" dirty="0"/>
              <a:t>debts, expenses, and financial goals </a:t>
            </a:r>
            <a:r>
              <a:rPr lang="en-GB" dirty="0"/>
              <a:t>can strengthen trust and support better decision-making.</a:t>
            </a:r>
          </a:p>
          <a:p>
            <a:pPr marL="0" lvl="0" indent="0">
              <a:buNone/>
            </a:pPr>
            <a:endParaRPr lang="en-GB" b="1" dirty="0"/>
          </a:p>
          <a:p>
            <a:pPr marL="0" lvl="0" indent="0">
              <a:buNone/>
            </a:pPr>
            <a:r>
              <a:rPr lang="en-GB" b="1" dirty="0"/>
              <a:t>Tip 5: Build Financial Resilience </a:t>
            </a:r>
          </a:p>
          <a:p>
            <a:pPr marL="0" lvl="0" indent="0">
              <a:buNone/>
            </a:pPr>
            <a:r>
              <a:rPr lang="en-GB" dirty="0"/>
              <a:t>Unexpected expenses are common during mid-career. Building even a small financial buffer can reduce reliance on credit during stressful periods.</a:t>
            </a:r>
          </a:p>
          <a:p>
            <a:pPr marL="0" lvl="0" indent="0">
              <a:buNone/>
            </a:pPr>
            <a:endParaRPr lang="en-GB" dirty="0"/>
          </a:p>
          <a:p>
            <a:pPr marL="0" lvl="0" indent="0">
              <a:buNone/>
            </a:pPr>
            <a:r>
              <a:rPr lang="en-GB" b="1" dirty="0"/>
              <a:t>Tip 6: Pause Before Emotional Spending</a:t>
            </a:r>
          </a:p>
          <a:p>
            <a:pPr marL="0" lvl="0" indent="0">
              <a:buNone/>
            </a:pPr>
            <a:r>
              <a:rPr lang="en-GB" dirty="0"/>
              <a:t>Stress, pressure, or major life changes can influence financial decisions. Taking time to reflect before borrowing or spending can support more intentional choices.</a:t>
            </a:r>
            <a:endParaRPr lang="en-US" dirty="0"/>
          </a:p>
        </p:txBody>
      </p:sp>
    </p:spTree>
    <p:extLst>
      <p:ext uri="{BB962C8B-B14F-4D97-AF65-F5344CB8AC3E}">
        <p14:creationId xmlns:p14="http://schemas.microsoft.com/office/powerpoint/2010/main" val="653957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579479" y="1638181"/>
            <a:ext cx="5284924" cy="6758216"/>
          </a:xfrm>
        </p:spPr>
        <p:txBody>
          <a:bodyPr/>
          <a:lstStyle/>
          <a:p>
            <a:pPr>
              <a:buNone/>
            </a:pPr>
            <a:r>
              <a:rPr lang="en-US" sz="1400" b="1" dirty="0">
                <a:solidFill>
                  <a:srgbClr val="F16024"/>
                </a:solidFill>
              </a:rPr>
              <a:t>Activities</a:t>
            </a:r>
            <a:endParaRPr lang="en-GB" sz="1200" b="1" dirty="0">
              <a:solidFill>
                <a:srgbClr val="F16024"/>
              </a:solidFill>
              <a:cs typeface="Times New Roman" panose="02020603050405020304" pitchFamily="18" charset="0"/>
            </a:endParaRPr>
          </a:p>
          <a:p>
            <a:pPr>
              <a:buNone/>
            </a:pPr>
            <a:endParaRPr lang="en-GB" sz="1200" b="1"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b="1" dirty="0"/>
              <a:t>Activity 1: Scenario Analysis – Managing Multiple Financial Responsibilities</a:t>
            </a:r>
          </a:p>
          <a:p>
            <a:pPr marL="0" indent="0">
              <a:buNone/>
            </a:pPr>
            <a:endParaRPr lang="en-GB" dirty="0">
              <a:solidFill>
                <a:srgbClr val="F16024"/>
              </a:solidFill>
            </a:endParaRPr>
          </a:p>
          <a:p>
            <a:pPr marL="0" indent="0">
              <a:buNone/>
            </a:pPr>
            <a:r>
              <a:rPr lang="en-GB" b="1" dirty="0">
                <a:solidFill>
                  <a:srgbClr val="F16024"/>
                </a:solidFill>
              </a:rPr>
              <a:t>Scenario: “Everything is Under Control… or Is It</a:t>
            </a:r>
            <a:r>
              <a:rPr lang="en-GB" b="1" dirty="0"/>
              <a:t>?”</a:t>
            </a:r>
          </a:p>
          <a:p>
            <a:pPr marL="0" indent="0">
              <a:buNone/>
            </a:pPr>
            <a:endParaRPr lang="en-GB" dirty="0"/>
          </a:p>
          <a:p>
            <a:pPr marL="0" indent="0">
              <a:buNone/>
            </a:pPr>
            <a:r>
              <a:rPr lang="en-GB" dirty="0"/>
              <a:t>Sofia is 38, works full-time, and lives with her partner and two children. Together, they manage a mortgage, a car loan, and credit card payments, while also supporting an elderly parent.</a:t>
            </a:r>
          </a:p>
          <a:p>
            <a:pPr marL="0" indent="0">
              <a:buNone/>
            </a:pPr>
            <a:endParaRPr lang="en-GB" dirty="0"/>
          </a:p>
          <a:p>
            <a:pPr marL="0" indent="0">
              <a:buNone/>
            </a:pPr>
            <a:r>
              <a:rPr lang="en-GB" dirty="0"/>
              <a:t>Although bills are being paid on time, Sofia has started to feel uneasy. Unexpected expenses, such as school and medical costs, have increased their reliance on credit, and she realises they have not reviewed their finances properly for a long time.</a:t>
            </a:r>
          </a:p>
          <a:p>
            <a:pPr marL="0" indent="0">
              <a:buNone/>
            </a:pPr>
            <a:endParaRPr lang="en-GB" b="1" dirty="0"/>
          </a:p>
          <a:p>
            <a:pPr marL="0" indent="0">
              <a:buNone/>
            </a:pPr>
            <a:r>
              <a:rPr lang="en-GB" b="1" dirty="0"/>
              <a:t>Pause &amp; Reflect</a:t>
            </a:r>
          </a:p>
          <a:p>
            <a:pPr marL="0" indent="0">
              <a:buNone/>
            </a:pPr>
            <a:r>
              <a:rPr lang="en-GB" dirty="0"/>
              <a:t>Consider Sofia’s situation:</a:t>
            </a:r>
          </a:p>
          <a:p>
            <a:r>
              <a:rPr lang="en-GB" dirty="0"/>
              <a:t>What financial risks might she be overlooking?</a:t>
            </a:r>
          </a:p>
          <a:p>
            <a:r>
              <a:rPr lang="en-GB" dirty="0"/>
              <a:t>Why can regular payments still hide financial pressure?</a:t>
            </a:r>
          </a:p>
          <a:p>
            <a:r>
              <a:rPr lang="en-GB" dirty="0"/>
              <a:t>How could a lack of financial overview affect long-term stability?</a:t>
            </a:r>
          </a:p>
          <a:p>
            <a:pPr marL="0" indent="0">
              <a:buNone/>
            </a:pPr>
            <a:endParaRPr lang="en-GB" dirty="0"/>
          </a:p>
          <a:p>
            <a:pPr marL="0" indent="0">
              <a:buNone/>
            </a:pPr>
            <a:r>
              <a:rPr lang="en-GB" b="1" dirty="0"/>
              <a:t>Practical Application</a:t>
            </a:r>
          </a:p>
          <a:p>
            <a:pPr marL="0" indent="0">
              <a:buNone/>
            </a:pPr>
            <a:r>
              <a:rPr lang="en-GB" dirty="0"/>
              <a:t>Now reflect on your own situation:</a:t>
            </a:r>
          </a:p>
          <a:p>
            <a:r>
              <a:rPr lang="en-GB" dirty="0"/>
              <a:t>Do you have a clear overview of all your financial obligations?</a:t>
            </a:r>
          </a:p>
          <a:p>
            <a:r>
              <a:rPr lang="en-GB" dirty="0"/>
              <a:t>Are there any debts or expenses you have not reviewed recently?</a:t>
            </a:r>
          </a:p>
          <a:p>
            <a:r>
              <a:rPr lang="en-GB" dirty="0"/>
              <a:t>Do you feel confident about your long-term financial position?</a:t>
            </a:r>
          </a:p>
          <a:p>
            <a:endParaRPr lang="en-GB" dirty="0"/>
          </a:p>
          <a:p>
            <a:pPr marL="0" marR="0" lvl="0" indent="0" algn="ctr"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1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Use the Personal Debt Overview Template to map Sofia’s financial commitments or reflect on your own situation.</a:t>
            </a:r>
          </a:p>
          <a:p>
            <a:endParaRPr lang="en-GB" dirty="0"/>
          </a:p>
          <a:p>
            <a:pPr marL="0" indent="0">
              <a:buNone/>
            </a:pPr>
            <a:endParaRPr lang="en-GB" dirty="0"/>
          </a:p>
          <a:p>
            <a:pPr marL="0" indent="0">
              <a:buNone/>
            </a:pPr>
            <a:r>
              <a:rPr lang="en-GB" b="1" dirty="0"/>
              <a:t>Action-Oriented Guidance</a:t>
            </a:r>
          </a:p>
          <a:p>
            <a:pPr marL="0" indent="0">
              <a:buNone/>
            </a:pPr>
            <a:endParaRPr lang="en-GB" b="1" dirty="0"/>
          </a:p>
          <a:p>
            <a:pPr marL="0" indent="0">
              <a:buNone/>
            </a:pPr>
            <a:r>
              <a:rPr lang="en-GB" dirty="0"/>
              <a:t>To improve financial control in similar situations:</a:t>
            </a:r>
          </a:p>
          <a:p>
            <a:r>
              <a:rPr lang="en-GB" b="1" dirty="0"/>
              <a:t>Create a complete financial overview</a:t>
            </a:r>
            <a:r>
              <a:rPr lang="en-GB" dirty="0"/>
              <a:t>: List all debts, interest rates, repayment timelines, and total amounts owed.</a:t>
            </a:r>
          </a:p>
          <a:p>
            <a:r>
              <a:rPr lang="en-GB" b="1" dirty="0"/>
              <a:t>Review your financial situation regularly</a:t>
            </a:r>
            <a:r>
              <a:rPr lang="en-GB" dirty="0"/>
              <a:t>: Set a specific time (e.g. monthly or quarterly) to reassess your finances.</a:t>
            </a:r>
          </a:p>
          <a:p>
            <a:r>
              <a:rPr lang="en-GB" b="1" dirty="0"/>
              <a:t>Identify areas of hidden financial pressure</a:t>
            </a:r>
            <a:r>
              <a:rPr lang="en-GB" dirty="0"/>
              <a:t>: Look beyond monthly payments and consider total debt and long-term impact.</a:t>
            </a:r>
          </a:p>
          <a:p>
            <a:r>
              <a:rPr lang="en-GB" b="1" dirty="0"/>
              <a:t>Reduce reliance on credit for unexpected expenses</a:t>
            </a:r>
            <a:r>
              <a:rPr lang="en-GB" dirty="0"/>
              <a:t>: Where possible, begin building a financial buffer to manage future costs.</a:t>
            </a:r>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946F-9C62-AA87-64A9-32A65B98F4F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AEE5831-E63F-85C6-AD49-04A563C80BB9}"/>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45230E2D-17F3-E280-EAF8-5226AA04AD9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473135E-7BE5-9A68-D141-05C8270D59D5}"/>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94494320-F0E4-6405-8D4C-A395A635534F}"/>
              </a:ext>
            </a:extLst>
          </p:cNvPr>
          <p:cNvSpPr>
            <a:spLocks noGrp="1"/>
          </p:cNvSpPr>
          <p:nvPr>
            <p:ph type="body" sz="quarter" idx="64"/>
          </p:nvPr>
        </p:nvSpPr>
        <p:spPr>
          <a:xfrm>
            <a:off x="1299721" y="1631472"/>
            <a:ext cx="5570979" cy="7315476"/>
          </a:xfrm>
        </p:spPr>
        <p:txBody>
          <a:bodyPr/>
          <a:lstStyle/>
          <a:p>
            <a:pPr marL="0" indent="0">
              <a:buNone/>
            </a:pPr>
            <a:r>
              <a:rPr lang="en-GB" sz="1200" b="1" dirty="0"/>
              <a:t>Activity 2: Scenario-Based Planning – Balancing Debt, Emotions, and Long-Term Goals</a:t>
            </a:r>
          </a:p>
          <a:p>
            <a:pPr marL="0" indent="0">
              <a:buNone/>
            </a:pPr>
            <a:endParaRPr lang="en-GB" sz="1200" dirty="0"/>
          </a:p>
          <a:p>
            <a:pPr marL="0" indent="0">
              <a:buNone/>
            </a:pPr>
            <a:r>
              <a:rPr lang="en-GB" sz="1200" b="1" dirty="0">
                <a:solidFill>
                  <a:srgbClr val="F16024"/>
                </a:solidFill>
              </a:rPr>
              <a:t>Scenario: “Trying to Keep Everything Together</a:t>
            </a:r>
            <a:r>
              <a:rPr lang="en-GB" sz="1200" dirty="0"/>
              <a:t>”</a:t>
            </a:r>
          </a:p>
          <a:p>
            <a:pPr marL="0" indent="0">
              <a:buNone/>
            </a:pPr>
            <a:endParaRPr lang="en-GB" sz="1200" dirty="0"/>
          </a:p>
          <a:p>
            <a:pPr marL="0" indent="0">
              <a:buNone/>
            </a:pPr>
            <a:r>
              <a:rPr lang="en-GB" sz="1200" dirty="0"/>
              <a:t>Elena is 42 and manages household expenses, a mortgage, and a personal loan. Recently, rising costs and family expenses have increased financial pressure. During stressful periods, she sometimes relies on credit cards to cover short-term needs.</a:t>
            </a:r>
          </a:p>
          <a:p>
            <a:pPr marL="0" indent="0">
              <a:buNone/>
            </a:pPr>
            <a:endParaRPr lang="en-GB" sz="1200" dirty="0"/>
          </a:p>
          <a:p>
            <a:pPr marL="0" indent="0">
              <a:buNone/>
            </a:pPr>
            <a:r>
              <a:rPr lang="en-GB" sz="1200" dirty="0"/>
              <a:t>Although Elena wants to improve her situation, she feels overwhelmed and unsure where to start.</a:t>
            </a:r>
          </a:p>
          <a:p>
            <a:pPr marL="0" indent="0">
              <a:buNone/>
            </a:pPr>
            <a:endParaRPr lang="en-GB" sz="1200" b="1" dirty="0"/>
          </a:p>
          <a:p>
            <a:pPr marL="0" indent="0">
              <a:buNone/>
            </a:pPr>
            <a:r>
              <a:rPr lang="en-GB" sz="1200" b="1" dirty="0"/>
              <a:t>Pause &amp; Reflect</a:t>
            </a:r>
          </a:p>
          <a:p>
            <a:pPr marL="0" indent="0">
              <a:buNone/>
            </a:pPr>
            <a:r>
              <a:rPr lang="en-GB" sz="1200" dirty="0"/>
              <a:t>Think about Elena’s situation:</a:t>
            </a:r>
          </a:p>
          <a:p>
            <a:r>
              <a:rPr lang="en-GB" sz="1200" dirty="0"/>
              <a:t>What factors are increasing her financial stress?</a:t>
            </a:r>
          </a:p>
          <a:p>
            <a:r>
              <a:rPr lang="en-GB" sz="1200" dirty="0"/>
              <a:t>How might emotions or stress influence her financial decisions?</a:t>
            </a:r>
          </a:p>
          <a:p>
            <a:r>
              <a:rPr lang="en-GB" sz="1200" dirty="0"/>
              <a:t>What could be her first step toward greater financial stability?</a:t>
            </a:r>
          </a:p>
          <a:p>
            <a:pPr marL="0" indent="0">
              <a:buNone/>
            </a:pPr>
            <a:endParaRPr lang="en-GB" sz="1200" dirty="0"/>
          </a:p>
          <a:p>
            <a:pPr marL="0" indent="0">
              <a:buNone/>
            </a:pPr>
            <a:endParaRPr lang="en-GB" sz="1200" dirty="0"/>
          </a:p>
          <a:p>
            <a:pPr marL="0" indent="0">
              <a:buNone/>
            </a:pPr>
            <a:r>
              <a:rPr lang="en-GB" sz="1200" b="1" dirty="0"/>
              <a:t>Practical Application</a:t>
            </a:r>
          </a:p>
          <a:p>
            <a:pPr marL="0" indent="0">
              <a:buNone/>
            </a:pPr>
            <a:r>
              <a:rPr lang="en-GB" sz="1200" dirty="0"/>
              <a:t>Now consider your own situation:</a:t>
            </a:r>
          </a:p>
          <a:p>
            <a:r>
              <a:rPr lang="en-GB" sz="1200" dirty="0"/>
              <a:t>Are your financial decisions sometimes influenced by stress or urgency?</a:t>
            </a:r>
          </a:p>
          <a:p>
            <a:r>
              <a:rPr lang="en-GB" sz="1200" dirty="0"/>
              <a:t>Do you have a clear plan for managing and reducing your debt?</a:t>
            </a:r>
          </a:p>
          <a:p>
            <a:r>
              <a:rPr lang="en-GB" sz="1200" dirty="0"/>
              <a:t>Are your current financial habits aligned with your long-term goals?</a:t>
            </a:r>
          </a:p>
          <a:p>
            <a:pPr algn="ctr"/>
            <a:endParaRPr lang="en-GB" sz="1200" b="1" dirty="0">
              <a:solidFill>
                <a:srgbClr val="F16024"/>
              </a:solidFill>
            </a:endParaRPr>
          </a:p>
          <a:p>
            <a:pPr marL="0" indent="0" algn="ctr">
              <a:buNone/>
            </a:pPr>
            <a:r>
              <a:rPr lang="en-GB" sz="1200" b="1" dirty="0">
                <a:solidFill>
                  <a:srgbClr val="F16024"/>
                </a:solidFill>
              </a:rPr>
              <a:t>Complete the Debt Action Plan Template to help Elena, or yourself, identify priorities and next steps.</a:t>
            </a:r>
          </a:p>
          <a:p>
            <a:pPr marL="0" indent="0">
              <a:buNone/>
            </a:pPr>
            <a:endParaRPr lang="en-GB" sz="1200" dirty="0"/>
          </a:p>
          <a:p>
            <a:pPr marL="0" indent="0">
              <a:buNone/>
            </a:pPr>
            <a:r>
              <a:rPr lang="en-GB" sz="1200" b="1" dirty="0"/>
              <a:t>Action-Oriented Guidance</a:t>
            </a:r>
          </a:p>
          <a:p>
            <a:pPr marL="0" indent="0">
              <a:buNone/>
            </a:pPr>
            <a:endParaRPr lang="en-GB" sz="1200" b="1" dirty="0"/>
          </a:p>
          <a:p>
            <a:pPr marL="0" indent="0">
              <a:buNone/>
            </a:pPr>
            <a:r>
              <a:rPr lang="en-GB" sz="1200" dirty="0"/>
              <a:t>To move toward greater financial stability:</a:t>
            </a:r>
          </a:p>
          <a:p>
            <a:r>
              <a:rPr lang="en-GB" sz="1200" b="1" dirty="0"/>
              <a:t>Develop a structured and realistic financial plan</a:t>
            </a:r>
            <a:r>
              <a:rPr lang="en-GB" sz="1200" dirty="0"/>
              <a:t>: Define clear priorities and align spending with your income and goals.</a:t>
            </a:r>
          </a:p>
          <a:p>
            <a:r>
              <a:rPr lang="en-GB" sz="1200" b="1" dirty="0"/>
              <a:t>Identify and manage behavioural patterns</a:t>
            </a:r>
            <a:r>
              <a:rPr lang="en-GB" sz="1200" dirty="0"/>
              <a:t>: Recognise situations where you are more likely to rely on credit and explore alternatives.</a:t>
            </a:r>
          </a:p>
          <a:p>
            <a:r>
              <a:rPr lang="en-GB" sz="1200" b="1" dirty="0"/>
              <a:t>Set achievable financial goals</a:t>
            </a:r>
            <a:r>
              <a:rPr lang="en-GB" sz="1200" dirty="0"/>
              <a:t>: Focus on small, consistent improvements rather than drastic changes.</a:t>
            </a:r>
          </a:p>
          <a:p>
            <a:r>
              <a:rPr lang="en-GB" sz="1200" b="1" dirty="0"/>
              <a:t>Strengthen financial resilience</a:t>
            </a:r>
            <a:r>
              <a:rPr lang="en-GB" sz="1200" dirty="0"/>
              <a:t>: Gradually build savings to reduce dependence on borrowing.</a:t>
            </a:r>
          </a:p>
          <a:p>
            <a:r>
              <a:rPr lang="en-GB" sz="1200" b="1" dirty="0"/>
              <a:t>Ensure alignment with long-term objectives</a:t>
            </a:r>
            <a:r>
              <a:rPr lang="en-GB" sz="1200" dirty="0"/>
              <a:t>: Consider how current financial decisions affect future stability.</a:t>
            </a:r>
          </a:p>
          <a:p>
            <a:pPr marL="0" indent="0">
              <a:buNone/>
            </a:pPr>
            <a:endParaRPr lang="en-GB" sz="1200" b="1" dirty="0"/>
          </a:p>
        </p:txBody>
      </p:sp>
      <p:grpSp>
        <p:nvGrpSpPr>
          <p:cNvPr id="87" name="Graphic 2">
            <a:extLst>
              <a:ext uri="{FF2B5EF4-FFF2-40B4-BE49-F238E27FC236}">
                <a16:creationId xmlns:a16="http://schemas.microsoft.com/office/drawing/2014/main" id="{23DA6E0A-C3B2-514E-8AE3-A6B3D0EA7B2A}"/>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F3A99F5E-B94A-44EA-11FC-A347F50ECD3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66D73FA-F23C-C433-CAA1-EB2D5602472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EA44E18-BDB2-BDBB-2AD6-2EED20F6C0A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7C88C00-9970-5844-01E6-F0821207367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12CB7CE9-16EF-C439-E024-2FBEB9B6DAD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C4F5E25D-45C2-8B89-517C-2A751207E03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7D6C86C-D386-7E14-B127-877857DCB75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4ACBFDA6-B2CC-E4D7-0D0F-2297F4ED1B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85E9FB5-3851-F35D-4FDB-B9B69539FAB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6D0D037-2F60-663D-6831-EF27911A4B2F}"/>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3A1DD4-7A80-955C-0E4B-5F579399808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0FF3437-0CF9-9725-99AA-C9F8680497E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F83B303-DE38-C534-CA3C-B9DE3EB00E2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9CFB314-15AB-D73B-F78F-F769E9B18F5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9F84F551-8CFC-CA8F-7BAB-00BABFA2D07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6936C85-AA11-7136-BADF-0DC217DCD8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E2D50E-D661-4675-3B5C-820924E2C1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96D995A-D1C3-780E-E9D7-778E97DF6C8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735DCB36-3664-D8E3-3C9C-C7D01267370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2E533B9-EF15-9363-7BFA-9F3E2DD7A3F9}"/>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83CA42E-760C-3240-AEF7-F796B10668D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8D55AAD6-799E-BDAB-47FD-1B40C5018BF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5F02675F-F436-EA86-E527-D3749D8BBCB6}"/>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54C38E35-827D-DB5C-6F00-BD3163597CB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E144C1B-767B-0718-B813-3ED5F06DAEA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E7C741D-3557-5221-654A-B1249F633EAF}"/>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2A5B701-6737-D1AB-273D-EA43CCB4E06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710A4BB-4538-8B87-2323-61B43EFE20E5}"/>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B3FB415-7D24-A205-F30F-8E3AB845C85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2B2F6653-EFAF-A41C-5B4E-640B4B76C4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4DB3F02-B622-F5D0-E509-2A07CD1BE3B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3334E47-17C3-A0DC-87B6-C610E956950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006DD5A-967F-8A28-DAA2-566F1DFEA5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F7CE52-68E5-5C35-F9BA-DB09DF0E876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DD34270-44C3-F2D4-752B-962251EAC2B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9967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33B9-E1DE-98D5-42E1-A5CB5196F2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A851DB-0918-9425-E3CA-A13E7DD6D0A7}"/>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DD5F9F37-B14B-BE5B-182F-86CE678E3DDC}"/>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57F8FDB-77DD-5D3B-2F36-3E484453DAD8}"/>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F829FC07-C11E-C99A-63F4-77630F333B59}"/>
              </a:ext>
            </a:extLst>
          </p:cNvPr>
          <p:cNvSpPr>
            <a:spLocks noGrp="1"/>
          </p:cNvSpPr>
          <p:nvPr>
            <p:ph type="body" sz="quarter" idx="64"/>
          </p:nvPr>
        </p:nvSpPr>
        <p:spPr>
          <a:xfrm>
            <a:off x="1396331" y="1638180"/>
            <a:ext cx="5669280" cy="7480419"/>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4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4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Reflection: Managing Credit and Debt in Mid Career</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4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400"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During mid-career, financial responsibilities often become more complex. This reflection activity is designed to help you review your financial situation, identify possible risks, and consider practical steps toward greater financial stability.</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400" b="1" dirty="0">
              <a:solidFill>
                <a:srgbClr val="ED7D31"/>
              </a:solidFill>
              <a:ea typeface="Calibri" panose="020F0502020204030204" pitchFamily="34" charset="0"/>
            </a:endParaRPr>
          </a:p>
          <a:p>
            <a:pPr marL="0" indent="0">
              <a:buNone/>
            </a:pPr>
            <a:r>
              <a:rPr lang="en-GB" sz="1400" b="1" dirty="0">
                <a:solidFill>
                  <a:srgbClr val="ED7D31"/>
                </a:solidFill>
                <a:ea typeface="Calibri" panose="020F0502020204030204" pitchFamily="34" charset="0"/>
              </a:rPr>
              <a:t>Reflective Questions: </a:t>
            </a:r>
          </a:p>
          <a:p>
            <a:pPr marL="0" indent="0">
              <a:buNone/>
            </a:pPr>
            <a:endParaRPr lang="en-GB" sz="1400" b="1" dirty="0">
              <a:solidFill>
                <a:srgbClr val="ED7D31"/>
              </a:solidFill>
            </a:endParaRPr>
          </a:p>
          <a:p>
            <a:pPr marL="0" indent="0">
              <a:lnSpc>
                <a:spcPct val="100000"/>
              </a:lnSpc>
              <a:buNone/>
            </a:pPr>
            <a:r>
              <a:rPr lang="en-GB" sz="1400" b="1" dirty="0"/>
              <a:t>Understanding Your Financial Situation</a:t>
            </a:r>
          </a:p>
          <a:p>
            <a:pPr>
              <a:lnSpc>
                <a:spcPct val="100000"/>
              </a:lnSpc>
            </a:pPr>
            <a:r>
              <a:rPr lang="en-GB" sz="1400" dirty="0"/>
              <a:t>Do I have a clear overview of my debts, expenses, and financial commitments?</a:t>
            </a:r>
          </a:p>
          <a:p>
            <a:pPr>
              <a:lnSpc>
                <a:spcPct val="100000"/>
              </a:lnSpc>
            </a:pPr>
            <a:r>
              <a:rPr lang="en-GB" sz="1400" dirty="0"/>
              <a:t>Am I fully aware of how much I owe and the repayment conditions of my debts?</a:t>
            </a:r>
          </a:p>
          <a:p>
            <a:pPr>
              <a:lnSpc>
                <a:spcPct val="100000"/>
              </a:lnSpc>
            </a:pPr>
            <a:r>
              <a:rPr lang="en-GB" sz="1400" dirty="0"/>
              <a:t>Which financial responsibility currently requires the most attention?</a:t>
            </a:r>
          </a:p>
          <a:p>
            <a:pPr marL="228600" indent="-228600">
              <a:lnSpc>
                <a:spcPct val="100000"/>
              </a:lnSpc>
              <a:buFont typeface="+mj-lt"/>
              <a:buAutoNum type="arabicPeriod"/>
            </a:pPr>
            <a:endParaRPr lang="en-GB" sz="1400" b="1" dirty="0"/>
          </a:p>
          <a:p>
            <a:pPr marL="0" indent="0">
              <a:lnSpc>
                <a:spcPct val="100000"/>
              </a:lnSpc>
              <a:buNone/>
            </a:pPr>
            <a:r>
              <a:rPr lang="en-GB" sz="1400" b="1" dirty="0"/>
              <a:t>Financial Habits and Decision-Making</a:t>
            </a:r>
          </a:p>
          <a:p>
            <a:pPr>
              <a:lnSpc>
                <a:spcPct val="100000"/>
              </a:lnSpc>
            </a:pPr>
            <a:r>
              <a:rPr lang="en-GB" sz="1400" dirty="0"/>
              <a:t>Do stress, urgency, or emotions influence my spending or borrowing decisions?</a:t>
            </a:r>
          </a:p>
          <a:p>
            <a:pPr>
              <a:lnSpc>
                <a:spcPct val="100000"/>
              </a:lnSpc>
            </a:pPr>
            <a:r>
              <a:rPr lang="en-GB" sz="1400" dirty="0"/>
              <a:t>Are my financial decisions aligned with my long-term goals (e.g. family needs, stability, retirement)?</a:t>
            </a:r>
          </a:p>
          <a:p>
            <a:pPr>
              <a:lnSpc>
                <a:spcPct val="100000"/>
              </a:lnSpc>
            </a:pPr>
            <a:r>
              <a:rPr lang="en-GB" sz="1400" dirty="0"/>
              <a:t>Do I regularly review my finances and adjust plans when needed?</a:t>
            </a:r>
          </a:p>
          <a:p>
            <a:pPr marL="228600" indent="-228600">
              <a:lnSpc>
                <a:spcPct val="100000"/>
              </a:lnSpc>
              <a:buFont typeface="+mj-lt"/>
              <a:buAutoNum type="arabicPeriod"/>
            </a:pPr>
            <a:endParaRPr lang="en-GB" sz="1400" b="1" dirty="0"/>
          </a:p>
          <a:p>
            <a:pPr marL="0" indent="0">
              <a:lnSpc>
                <a:spcPct val="100000"/>
              </a:lnSpc>
              <a:buNone/>
            </a:pPr>
            <a:r>
              <a:rPr lang="en-GB" sz="1400" b="1" dirty="0"/>
              <a:t>Debt Management and Financial Stability</a:t>
            </a:r>
          </a:p>
          <a:p>
            <a:pPr>
              <a:lnSpc>
                <a:spcPct val="100000"/>
              </a:lnSpc>
            </a:pPr>
            <a:r>
              <a:rPr lang="en-GB" sz="1400" dirty="0"/>
              <a:t>Do I have a realistic strategy for managing or reducing debt?</a:t>
            </a:r>
          </a:p>
          <a:p>
            <a:pPr>
              <a:lnSpc>
                <a:spcPct val="100000"/>
              </a:lnSpc>
            </a:pPr>
            <a:r>
              <a:rPr lang="en-GB" sz="1400" dirty="0"/>
              <a:t>Am I taking steps to build financial resilience, such as saving or reducing unnecessary spending?</a:t>
            </a:r>
          </a:p>
          <a:p>
            <a:pPr marL="228600" indent="-228600">
              <a:lnSpc>
                <a:spcPct val="100000"/>
              </a:lnSpc>
              <a:buFont typeface="+mj-lt"/>
              <a:buAutoNum type="arabicPeriod"/>
            </a:pPr>
            <a:endParaRPr lang="en-GB" sz="1400" dirty="0"/>
          </a:p>
          <a:p>
            <a:pPr marL="0" indent="0">
              <a:lnSpc>
                <a:spcPct val="100000"/>
              </a:lnSpc>
              <a:buNone/>
            </a:pPr>
            <a:r>
              <a:rPr lang="en-GB" sz="1400" b="1" dirty="0"/>
              <a:t>Shared Financial Responsibilities</a:t>
            </a:r>
          </a:p>
          <a:p>
            <a:pPr>
              <a:lnSpc>
                <a:spcPct val="100000"/>
              </a:lnSpc>
            </a:pPr>
            <a:r>
              <a:rPr lang="en-GB" sz="1400" dirty="0"/>
              <a:t>If finances are shared, do I feel informed and involved in financial decisions?</a:t>
            </a:r>
          </a:p>
          <a:p>
            <a:pPr marL="228600" indent="-228600">
              <a:lnSpc>
                <a:spcPct val="100000"/>
              </a:lnSpc>
              <a:buFont typeface="+mj-lt"/>
              <a:buAutoNum type="arabicPeriod"/>
            </a:pPr>
            <a:endParaRPr lang="en-GB" sz="1400" dirty="0"/>
          </a:p>
          <a:p>
            <a:pPr marL="0" indent="0">
              <a:lnSpc>
                <a:spcPct val="100000"/>
              </a:lnSpc>
              <a:buNone/>
            </a:pPr>
            <a:r>
              <a:rPr lang="en-GB" sz="1400" b="1" dirty="0"/>
              <a:t>Moving Forward</a:t>
            </a:r>
          </a:p>
          <a:p>
            <a:pPr>
              <a:lnSpc>
                <a:spcPct val="100000"/>
              </a:lnSpc>
            </a:pPr>
            <a:r>
              <a:rPr lang="en-GB" sz="1400" dirty="0"/>
              <a:t>What is one realistic financial action I can take this month to improve my situation</a:t>
            </a:r>
            <a:r>
              <a:rPr lang="en-GB" sz="1200" dirty="0"/>
              <a:t>?</a:t>
            </a:r>
          </a:p>
        </p:txBody>
      </p:sp>
      <p:grpSp>
        <p:nvGrpSpPr>
          <p:cNvPr id="87" name="Graphic 2">
            <a:extLst>
              <a:ext uri="{FF2B5EF4-FFF2-40B4-BE49-F238E27FC236}">
                <a16:creationId xmlns:a16="http://schemas.microsoft.com/office/drawing/2014/main" id="{33E66A9B-9292-1E3C-73FE-A0146A74C3A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D1430A-64A9-4B75-E96E-E46DACED98F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A42989B-7764-4E9B-D064-21C7A42324F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7E00621-3CAB-E18B-6491-1F36984EFE3D}"/>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27FC6F09-BF1D-FF24-5897-C76BB40776C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F0C5B202-45E0-AA43-CFAB-58F4F2F8C8B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B7D7DE5E-6A2D-E384-98CD-A52D0554F53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C8FEDA2A-014C-DBE5-3BD0-F55019DFA84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EC1CD3D-18E6-B860-B229-149ADAA82F7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B19D5BB4-448D-3F96-02FA-AC1CA43C868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599CE8B-C89C-F887-DDAD-D2F9A662EC0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2F91625-8F31-8EC8-AF88-8DECAE280B7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9C5B50F-9BC5-D1B0-53EC-1BD7D30B4C3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634090E6-A22F-32ED-2FFD-1FBCAB95FD27}"/>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044E40FA-3740-E0D2-AEFE-9568EA88A1D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7F40353-AC45-E0C1-759F-98187D73FB7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C6EAD90-B1D2-F8A9-C0E7-7E33B666D2A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460DCA8-1179-EC5D-B3C1-65784467A5D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FDA6FAB-DE6D-105F-9C7E-B8A4623A19D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2CD4C0-1221-FA64-8EDE-65F98437F167}"/>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D915FD6-709B-6CED-BD9B-C382B5FB2B0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86EE9741-A7F8-AD79-836D-60006C8F078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C84734F-E597-C8C0-E456-AC5F34C8D8F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C60951-D08F-74DD-1FDA-146F0604E67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FDE7BF7-D760-C4EE-E958-231D0FDFC0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7E957A1-7A9C-F871-EEC1-5A6E320CA9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77BD6E89-FAD7-9D42-03F6-16099DC1EC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9E80F63-9381-D4A7-8B77-1848CA1CAE8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5E0CCDF-7BAD-0E30-57B5-2EEABC5388D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86EFD930-296A-B18C-A335-7D5E882E362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AC0533B9-4398-C38D-1F6A-DF4DAA40DE3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9AE8C2F-4AB9-402C-B0EB-4F1073ED39E5}"/>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DD240FD-E63D-927E-0B36-148AD0578E1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B36458E-73C5-CB6C-53A7-ED543B847D7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F0A27F45-B86A-D062-3679-A016766D226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83D0D2D-9120-B72A-9270-4D371162BAFD}"/>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4119851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C2A6-A769-2B9B-8FFC-600A7081A8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8F144C-9ABC-20B2-806F-87CBB3C71205}"/>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3FAA9419-88B6-4E28-65FF-2032EC724F4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0C930455-5BAC-2F88-BB75-DD62B185BC15}"/>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23799056-5637-9E41-4CF5-81F1CAE35BAA}"/>
              </a:ext>
            </a:extLst>
          </p:cNvPr>
          <p:cNvSpPr>
            <a:spLocks noGrp="1"/>
          </p:cNvSpPr>
          <p:nvPr>
            <p:ph type="body" sz="quarter" idx="64"/>
          </p:nvPr>
        </p:nvSpPr>
        <p:spPr>
          <a:xfrm>
            <a:off x="1299722" y="1375699"/>
            <a:ext cx="5164578" cy="1291299"/>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assessment:</a:t>
            </a: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Quiz: True/false on Credit, Debt, and Financial Responsibility.</a:t>
            </a: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Managing finances in mid-career often involves shared responsibilities, long-term planning, and multiple financial commitments. This short reflection quiz helps you consider your financial habits and decision-making patterns.</a:t>
            </a:r>
          </a:p>
        </p:txBody>
      </p:sp>
      <p:cxnSp>
        <p:nvCxnSpPr>
          <p:cNvPr id="3" name="Straight Connector 2">
            <a:extLst>
              <a:ext uri="{FF2B5EF4-FFF2-40B4-BE49-F238E27FC236}">
                <a16:creationId xmlns:a16="http://schemas.microsoft.com/office/drawing/2014/main" id="{DF045EE2-5B90-F41E-CA82-5A5201F401D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ACD241E0-3926-103A-C41C-5F93B2BAD6FA}"/>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70BE379-8616-07CC-E515-989B36CF75F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6B35C5B-48DD-7670-F1F2-542C48CEB2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6E1F624-5B82-F7B7-F24C-35F200AC110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6F8E245-2D2C-C4DB-132D-FFFE871E046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E9463A2-0B82-224D-499B-20D89C29C4C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9DF4662-0B63-F9BF-8442-A32E3B4BD7B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1ECA231-3B8E-617C-547F-CAAE46062E9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3E53A3A7-C7A7-B26F-3601-F920D42891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228AECF-6DFE-2E37-7EBF-0002C98ADD8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CDF07BC4-26C5-8A6E-D774-5652658542E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A9AB14A0-1ABF-F103-F5F4-94D67559FF7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C14F9F9-661F-351F-2405-8CA75047067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E84DC4C-5431-17F5-D292-CF9F5E8F4ED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1D1F054-7900-AD13-18B3-B772BEE4AF5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2C251904-3EE6-9082-5B3C-AD3EBDC9606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17CA7C8-BC64-6E0A-1AEE-EF5C4D8669DB}"/>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4BA882D-6483-B0F4-B3B1-3A07B3BCAA2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787A96D-3BA3-1750-BAD1-2B5A7490A0D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B9CC1A1-626A-892E-C320-67DA54B85F0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FF44AC7-8E61-FD23-BA7C-0807CB675B8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CD7C93F7-ACDB-E192-C908-BC7074C2B1F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8AA9EDBF-8FE5-AD84-4996-3D3E8CDCE1D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F49FAC30-691C-9C30-4E9A-708DD10089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D634807-8233-02ED-A661-0B6A3A5B0DC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16A806A-ED99-3297-C88C-8F0374B1B18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E50A9E47-7CF1-3E3B-2ECF-9954CFC8212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Text Placeholder 7">
            <a:extLst>
              <a:ext uri="{FF2B5EF4-FFF2-40B4-BE49-F238E27FC236}">
                <a16:creationId xmlns:a16="http://schemas.microsoft.com/office/drawing/2014/main" id="{7C6AA92C-DDD0-C079-0EB1-1B7302215EFA}"/>
              </a:ext>
            </a:extLst>
          </p:cNvPr>
          <p:cNvSpPr txBox="1">
            <a:spLocks/>
          </p:cNvSpPr>
          <p:nvPr/>
        </p:nvSpPr>
        <p:spPr>
          <a:xfrm>
            <a:off x="1220504" y="2846711"/>
            <a:ext cx="2865880" cy="49983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defRPr/>
            </a:pPr>
            <a:endParaRPr lang="en-GB" sz="1200" dirty="0"/>
          </a:p>
          <a:p>
            <a:pPr marL="0" indent="0">
              <a:buFont typeface="Arial" panose="020B0604020202020204" pitchFamily="34" charset="0"/>
              <a:buNone/>
              <a:defRPr/>
            </a:pPr>
            <a:r>
              <a:rPr lang="en-GB" sz="1200" b="1" dirty="0"/>
              <a:t>Part A: Separate Answers (You &amp; Your Partner)</a:t>
            </a:r>
          </a:p>
          <a:p>
            <a:pPr marL="0" indent="0">
              <a:buFont typeface="Arial" panose="020B0604020202020204" pitchFamily="34" charset="0"/>
              <a:buNone/>
              <a:defRPr/>
            </a:pPr>
            <a:endParaRPr lang="en-GB" sz="1200" b="1" dirty="0"/>
          </a:p>
          <a:p>
            <a:pPr marL="0" indent="0">
              <a:buFont typeface="Arial" panose="020B0604020202020204" pitchFamily="34" charset="0"/>
              <a:buNone/>
              <a:defRPr/>
            </a:pPr>
            <a:r>
              <a:rPr lang="en-GB" sz="1200" u="sng" dirty="0"/>
              <a:t>Circle: True or False</a:t>
            </a:r>
          </a:p>
          <a:p>
            <a:pPr marL="0" indent="0">
              <a:buFont typeface="Arial" panose="020B0604020202020204" pitchFamily="34" charset="0"/>
              <a:buNone/>
              <a:defRPr/>
            </a:pPr>
            <a:endParaRPr lang="en-GB" sz="1200" dirty="0"/>
          </a:p>
          <a:p>
            <a:pPr>
              <a:defRPr/>
            </a:pPr>
            <a:r>
              <a:rPr lang="en-GB" sz="1200" b="1" dirty="0"/>
              <a:t>I understand my debts, including repayments and interest rates.</a:t>
            </a:r>
          </a:p>
          <a:p>
            <a:pPr marL="0" indent="0">
              <a:buNone/>
              <a:defRPr/>
            </a:pPr>
            <a:r>
              <a:rPr lang="en-GB" sz="1200" dirty="0"/>
              <a:t>You: True / False</a:t>
            </a:r>
          </a:p>
          <a:p>
            <a:pPr marL="0" indent="0">
              <a:buNone/>
              <a:defRPr/>
            </a:pPr>
            <a:r>
              <a:rPr lang="en-GB" sz="1200" dirty="0"/>
              <a:t>Your Partner: True / False</a:t>
            </a:r>
          </a:p>
          <a:p>
            <a:pPr marL="0" indent="0">
              <a:buNone/>
              <a:defRPr/>
            </a:pPr>
            <a:endParaRPr lang="en-GB" sz="1200" dirty="0"/>
          </a:p>
          <a:p>
            <a:pPr>
              <a:defRPr/>
            </a:pPr>
            <a:r>
              <a:rPr lang="en-GB" sz="1200" b="1" dirty="0"/>
              <a:t>I feel confident managing borrowing and debt decisions.</a:t>
            </a:r>
          </a:p>
          <a:p>
            <a:pPr marL="0" indent="0">
              <a:buNone/>
              <a:defRPr/>
            </a:pPr>
            <a:r>
              <a:rPr lang="en-GB" sz="1200" dirty="0"/>
              <a:t>You: True / False</a:t>
            </a:r>
          </a:p>
          <a:p>
            <a:pPr marL="0" indent="0">
              <a:buNone/>
              <a:defRPr/>
            </a:pPr>
            <a:r>
              <a:rPr lang="en-GB" sz="1200" dirty="0"/>
              <a:t>Your Partner: True / False</a:t>
            </a:r>
          </a:p>
          <a:p>
            <a:pPr marL="0" indent="0">
              <a:buNone/>
              <a:defRPr/>
            </a:pPr>
            <a:endParaRPr lang="en-GB" sz="1200" dirty="0"/>
          </a:p>
          <a:p>
            <a:pPr>
              <a:defRPr/>
            </a:pPr>
            <a:r>
              <a:rPr lang="en-GB" sz="1200" b="1" dirty="0"/>
              <a:t>I sometimes rely on credit to manage unexpected or regular expenses.</a:t>
            </a:r>
          </a:p>
          <a:p>
            <a:pPr marL="0" indent="0">
              <a:buNone/>
              <a:defRPr/>
            </a:pPr>
            <a:r>
              <a:rPr lang="en-GB" sz="1200" dirty="0"/>
              <a:t>You: True / False</a:t>
            </a:r>
          </a:p>
          <a:p>
            <a:pPr marL="0" indent="0">
              <a:buNone/>
              <a:defRPr/>
            </a:pPr>
            <a:r>
              <a:rPr lang="en-GB" sz="1200" dirty="0"/>
              <a:t>Your Partner: True / False</a:t>
            </a:r>
          </a:p>
          <a:p>
            <a:pPr marL="0" indent="0">
              <a:buNone/>
              <a:defRPr/>
            </a:pPr>
            <a:endParaRPr lang="en-GB" sz="1200" dirty="0"/>
          </a:p>
          <a:p>
            <a:pPr>
              <a:defRPr/>
            </a:pPr>
            <a:r>
              <a:rPr lang="en-GB" sz="1200" b="1" dirty="0"/>
              <a:t>I try to reduce debt whenever possible</a:t>
            </a:r>
            <a:r>
              <a:rPr lang="en-GB" sz="1200" dirty="0"/>
              <a:t>.</a:t>
            </a:r>
          </a:p>
          <a:p>
            <a:pPr marL="0" indent="0">
              <a:buNone/>
              <a:defRPr/>
            </a:pPr>
            <a:r>
              <a:rPr lang="en-GB" sz="1200" dirty="0"/>
              <a:t>You: True / False</a:t>
            </a:r>
          </a:p>
          <a:p>
            <a:pPr marL="0" indent="0">
              <a:buNone/>
              <a:defRPr/>
            </a:pPr>
            <a:r>
              <a:rPr lang="en-GB" sz="1200" dirty="0"/>
              <a:t>Your Partner: True / False</a:t>
            </a:r>
          </a:p>
          <a:p>
            <a:pPr marL="0" indent="0">
              <a:buNone/>
              <a:defRPr/>
            </a:pPr>
            <a:endParaRPr lang="en-GB" sz="1200" dirty="0"/>
          </a:p>
          <a:p>
            <a:pPr>
              <a:defRPr/>
            </a:pPr>
            <a:r>
              <a:rPr lang="en-GB" sz="1200" b="1" dirty="0"/>
              <a:t>I consider how today’s financial decisions affect my future stability.</a:t>
            </a:r>
          </a:p>
          <a:p>
            <a:pPr marL="0" indent="0">
              <a:buNone/>
              <a:defRPr/>
            </a:pPr>
            <a:r>
              <a:rPr lang="en-GB" sz="1200" dirty="0"/>
              <a:t>You: True / False</a:t>
            </a:r>
          </a:p>
          <a:p>
            <a:pPr marL="0" indent="0">
              <a:buNone/>
              <a:defRPr/>
            </a:pPr>
            <a:r>
              <a:rPr lang="en-GB" sz="1200" dirty="0"/>
              <a:t>Your Partner: True / False</a:t>
            </a:r>
          </a:p>
        </p:txBody>
      </p:sp>
      <p:sp>
        <p:nvSpPr>
          <p:cNvPr id="10" name="Text Placeholder 7">
            <a:extLst>
              <a:ext uri="{FF2B5EF4-FFF2-40B4-BE49-F238E27FC236}">
                <a16:creationId xmlns:a16="http://schemas.microsoft.com/office/drawing/2014/main" id="{51747A38-AC6E-7F1B-F781-131E29ACB102}"/>
              </a:ext>
            </a:extLst>
          </p:cNvPr>
          <p:cNvSpPr txBox="1">
            <a:spLocks/>
          </p:cNvSpPr>
          <p:nvPr/>
        </p:nvSpPr>
        <p:spPr>
          <a:xfrm>
            <a:off x="4220274" y="3088011"/>
            <a:ext cx="2865880" cy="499839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defRPr/>
            </a:pPr>
            <a:endParaRPr lang="en-GB" sz="1200" dirty="0"/>
          </a:p>
          <a:p>
            <a:pPr marL="0" indent="0">
              <a:buFont typeface="Arial" panose="020B0604020202020204" pitchFamily="34" charset="0"/>
              <a:buNone/>
              <a:defRPr/>
            </a:pPr>
            <a:r>
              <a:rPr lang="en-GB" sz="1200" b="1" dirty="0"/>
              <a:t>Part B: Shared Reflection</a:t>
            </a:r>
          </a:p>
          <a:p>
            <a:pPr marL="0" indent="0">
              <a:buFont typeface="Arial" panose="020B0604020202020204" pitchFamily="34" charset="0"/>
              <a:buNone/>
              <a:defRPr/>
            </a:pPr>
            <a:endParaRPr lang="en-GB" sz="1200" b="1" dirty="0"/>
          </a:p>
          <a:p>
            <a:pPr marL="0" indent="0">
              <a:buFont typeface="Arial" panose="020B0604020202020204" pitchFamily="34" charset="0"/>
              <a:buNone/>
              <a:defRPr/>
            </a:pPr>
            <a:endParaRPr lang="en-GB" sz="1200" u="sng" dirty="0"/>
          </a:p>
          <a:p>
            <a:pPr marL="0" indent="0">
              <a:buFont typeface="Arial" panose="020B0604020202020204" pitchFamily="34" charset="0"/>
              <a:buNone/>
              <a:defRPr/>
            </a:pPr>
            <a:r>
              <a:rPr lang="en-GB" sz="1200" u="sng" dirty="0"/>
              <a:t>Circle: True or False</a:t>
            </a:r>
          </a:p>
          <a:p>
            <a:pPr marL="0" indent="0">
              <a:buFont typeface="Arial" panose="020B0604020202020204" pitchFamily="34" charset="0"/>
              <a:buNone/>
              <a:defRPr/>
            </a:pPr>
            <a:endParaRPr lang="en-GB" sz="1200" b="1" dirty="0"/>
          </a:p>
          <a:p>
            <a:pPr>
              <a:defRPr/>
            </a:pPr>
            <a:r>
              <a:rPr lang="en-GB" sz="1200" b="1" dirty="0"/>
              <a:t>We openly discuss finances, including debts and expenses.</a:t>
            </a:r>
          </a:p>
          <a:p>
            <a:pPr marL="0" indent="0">
              <a:buNone/>
              <a:defRPr/>
            </a:pPr>
            <a:r>
              <a:rPr lang="en-GB" sz="1200" dirty="0"/>
              <a:t>☐ True ☐ False</a:t>
            </a:r>
          </a:p>
          <a:p>
            <a:pPr marL="0" indent="0">
              <a:buNone/>
              <a:defRPr/>
            </a:pPr>
            <a:endParaRPr lang="en-GB" sz="1200" b="1" dirty="0"/>
          </a:p>
          <a:p>
            <a:pPr>
              <a:defRPr/>
            </a:pPr>
            <a:r>
              <a:rPr lang="en-GB" sz="1200" b="1" dirty="0"/>
              <a:t>We share an understanding of our financial priorities.</a:t>
            </a:r>
          </a:p>
          <a:p>
            <a:pPr marL="0" indent="0">
              <a:buNone/>
              <a:defRPr/>
            </a:pPr>
            <a:r>
              <a:rPr lang="en-GB" sz="1200" dirty="0"/>
              <a:t>☐ True ☐ False</a:t>
            </a:r>
          </a:p>
          <a:p>
            <a:pPr marL="0" indent="0">
              <a:buNone/>
              <a:defRPr/>
            </a:pPr>
            <a:endParaRPr lang="en-GB" sz="1200" b="1" dirty="0"/>
          </a:p>
          <a:p>
            <a:pPr>
              <a:defRPr/>
            </a:pPr>
            <a:r>
              <a:rPr lang="en-GB" sz="1200" b="1" dirty="0"/>
              <a:t>We have a plan for managing or reducing debt.</a:t>
            </a:r>
          </a:p>
          <a:p>
            <a:pPr marL="0" indent="0">
              <a:buNone/>
              <a:defRPr/>
            </a:pPr>
            <a:r>
              <a:rPr lang="en-GB" sz="1200" dirty="0"/>
              <a:t>☐ True ☐ False</a:t>
            </a:r>
          </a:p>
          <a:p>
            <a:pPr marL="0" indent="0">
              <a:buNone/>
              <a:defRPr/>
            </a:pPr>
            <a:endParaRPr lang="en-GB" sz="1200" b="1" dirty="0"/>
          </a:p>
          <a:p>
            <a:pPr>
              <a:defRPr/>
            </a:pPr>
            <a:r>
              <a:rPr lang="en-GB" sz="1200" b="1" dirty="0"/>
              <a:t>We manage financial stress without relying too much on credit.</a:t>
            </a:r>
          </a:p>
          <a:p>
            <a:pPr marL="0" indent="0">
              <a:buNone/>
              <a:defRPr/>
            </a:pPr>
            <a:r>
              <a:rPr lang="en-GB" sz="1200" dirty="0"/>
              <a:t>☐ True ☐ False</a:t>
            </a:r>
          </a:p>
          <a:p>
            <a:pPr marL="0" indent="0">
              <a:buNone/>
              <a:defRPr/>
            </a:pPr>
            <a:endParaRPr lang="en-GB" sz="1200" b="1" dirty="0"/>
          </a:p>
          <a:p>
            <a:pPr>
              <a:defRPr/>
            </a:pPr>
            <a:r>
              <a:rPr lang="en-GB" sz="1200" b="1" dirty="0"/>
              <a:t>Our financial decisions support our long-term goals.</a:t>
            </a:r>
            <a:endParaRPr lang="en-GB" sz="1200" dirty="0"/>
          </a:p>
          <a:p>
            <a:pPr marL="0" indent="0">
              <a:buNone/>
              <a:defRPr/>
            </a:pPr>
            <a:r>
              <a:rPr lang="en-GB" sz="1200" dirty="0"/>
              <a:t>☐ True ☐ False</a:t>
            </a:r>
          </a:p>
        </p:txBody>
      </p:sp>
    </p:spTree>
    <p:extLst>
      <p:ext uri="{BB962C8B-B14F-4D97-AF65-F5344CB8AC3E}">
        <p14:creationId xmlns:p14="http://schemas.microsoft.com/office/powerpoint/2010/main" val="801370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D524-77DE-4BF7-C483-716C8F30217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583AF1-FB31-2A7A-083B-68C98B800A8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57D91DE-6E56-12D0-7AB4-40749409929A}"/>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4DD62EF-1F15-0D1B-348B-A066A30823D8}"/>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BC8C1B95-8635-E64D-313E-CEB5EC46C4B9}"/>
              </a:ext>
            </a:extLst>
          </p:cNvPr>
          <p:cNvSpPr>
            <a:spLocks noGrp="1"/>
          </p:cNvSpPr>
          <p:nvPr>
            <p:ph type="body" sz="quarter" idx="64"/>
          </p:nvPr>
        </p:nvSpPr>
        <p:spPr>
          <a:xfrm>
            <a:off x="1579479" y="1597682"/>
            <a:ext cx="5284924" cy="8028770"/>
          </a:xfrm>
        </p:spPr>
        <p:txBody>
          <a:bodyPr/>
          <a:lstStyle/>
          <a:p>
            <a:pPr marL="0" indent="0">
              <a:buNone/>
              <a:defRPr/>
            </a:pPr>
            <a:r>
              <a:rPr lang="en-GB" sz="1200" dirty="0"/>
              <a:t>• Debt management tools and financial planning resources</a:t>
            </a:r>
          </a:p>
          <a:p>
            <a:pPr marL="0" indent="0">
              <a:buNone/>
              <a:defRPr/>
            </a:pPr>
            <a:endParaRPr lang="en-GB" sz="1200" dirty="0"/>
          </a:p>
          <a:p>
            <a:pPr marL="0" indent="0">
              <a:buNone/>
              <a:defRPr/>
            </a:pPr>
            <a:r>
              <a:rPr lang="en-GB" sz="1200" b="1" dirty="0"/>
              <a:t>Debt Repayment Calculator – </a:t>
            </a:r>
            <a:r>
              <a:rPr lang="en-GB" sz="1200" b="1" dirty="0" err="1"/>
              <a:t>GetSmarterAboutMoney</a:t>
            </a:r>
            <a:endParaRPr lang="en-GB" sz="1200" b="1" dirty="0"/>
          </a:p>
          <a:p>
            <a:pPr marL="0" indent="0">
              <a:buNone/>
              <a:defRPr/>
            </a:pPr>
            <a:r>
              <a:rPr lang="en-GB" sz="1200" dirty="0"/>
              <a:t>This calculator allows learners to enter up to 8 debts, including credit cards, loans, lines of credit, and mortgages. It shows repayment order, monthly payment plans, estimated repayment time, and the total interest paid.</a:t>
            </a:r>
          </a:p>
          <a:p>
            <a:pPr marL="0" indent="0">
              <a:buNone/>
              <a:defRPr/>
            </a:pPr>
            <a:r>
              <a:rPr lang="en-GB" sz="1200" dirty="0">
                <a:hlinkClick r:id="rId2"/>
              </a:rPr>
              <a:t>https://www.getsmarteraboutmoney.ca/calculators/pay-off-credit-cards-and-debt-calculator/</a:t>
            </a:r>
            <a:r>
              <a:rPr lang="en-GB" sz="1200" dirty="0"/>
              <a:t> </a:t>
            </a:r>
          </a:p>
          <a:p>
            <a:pPr marL="0" indent="0">
              <a:buNone/>
              <a:defRPr/>
            </a:pPr>
            <a:endParaRPr lang="en-GB" sz="1200" dirty="0"/>
          </a:p>
          <a:p>
            <a:pPr marL="0" indent="0">
              <a:buNone/>
              <a:defRPr/>
            </a:pPr>
            <a:r>
              <a:rPr lang="en-GB" sz="1200" b="1" dirty="0"/>
              <a:t>Loan and Credit Calculator – European Consumer Centres (ECC-Net)</a:t>
            </a:r>
          </a:p>
          <a:p>
            <a:pPr marL="0" indent="0">
              <a:buNone/>
              <a:defRPr/>
            </a:pPr>
            <a:r>
              <a:rPr lang="en-GB" sz="1200" dirty="0"/>
              <a:t>This resource allows you to compare different loan options and understand the real cost of borrowing across EU countries. It supports more informed decision-making when managing or restructuring debt.  </a:t>
            </a:r>
            <a:r>
              <a:rPr lang="en-GB" sz="1200" dirty="0">
                <a:hlinkClick r:id="rId3"/>
              </a:rPr>
              <a:t>https://www.eccnet.eu</a:t>
            </a:r>
            <a:endParaRPr lang="en-GB" sz="1200" dirty="0"/>
          </a:p>
          <a:p>
            <a:pPr marL="0" indent="0">
              <a:buNone/>
              <a:defRPr/>
            </a:pPr>
            <a:endParaRPr lang="en-GB" sz="1200" b="1" dirty="0"/>
          </a:p>
          <a:p>
            <a:pPr marL="0" indent="0">
              <a:buNone/>
              <a:defRPr/>
            </a:pPr>
            <a:r>
              <a:rPr lang="en-GB" sz="1200" b="1" dirty="0"/>
              <a:t>Household Budget Planner – </a:t>
            </a:r>
            <a:r>
              <a:rPr lang="en-GB" sz="1200" b="1" dirty="0" err="1"/>
              <a:t>MoneyHelper</a:t>
            </a:r>
            <a:endParaRPr lang="en-GB" sz="1200" b="1" dirty="0"/>
          </a:p>
          <a:p>
            <a:pPr marL="0" indent="0">
              <a:buNone/>
              <a:defRPr/>
            </a:pPr>
            <a:r>
              <a:rPr lang="en-GB" sz="1200" dirty="0"/>
              <a:t>A structured budgeting tool that helps you track income, expenses, and debt repayments, supporting better financial organisation and long-term planning. </a:t>
            </a:r>
            <a:r>
              <a:rPr lang="en-GB" sz="1200" dirty="0">
                <a:hlinkClick r:id="rId4"/>
              </a:rPr>
              <a:t>https://www.moneyhelper.org.uk/en/everyday-money/budgeting/budget-planner</a:t>
            </a:r>
            <a:endParaRPr lang="en-GB" sz="1200" dirty="0"/>
          </a:p>
          <a:p>
            <a:pPr marL="0" indent="0">
              <a:buNone/>
              <a:defRPr/>
            </a:pPr>
            <a:endParaRPr lang="en-GB" sz="1200" dirty="0"/>
          </a:p>
          <a:p>
            <a:pPr marL="0" indent="0">
              <a:buNone/>
              <a:defRPr/>
            </a:pPr>
            <a:r>
              <a:rPr lang="en-GB" sz="1200" dirty="0"/>
              <a:t>• Guides on managing debt and financial responsibilities</a:t>
            </a:r>
          </a:p>
          <a:p>
            <a:pPr marL="0" indent="0">
              <a:buNone/>
              <a:defRPr/>
            </a:pPr>
            <a:endParaRPr lang="en-GB" sz="1200" b="1" dirty="0"/>
          </a:p>
          <a:p>
            <a:pPr marL="0" indent="0">
              <a:buNone/>
              <a:defRPr/>
            </a:pPr>
            <a:r>
              <a:rPr lang="en-GB" sz="1200" b="1" dirty="0"/>
              <a:t>Managing Debt Effectively – European Commission (Your Europe)</a:t>
            </a:r>
          </a:p>
          <a:p>
            <a:pPr marL="0" indent="0">
              <a:buNone/>
              <a:defRPr/>
            </a:pPr>
            <a:r>
              <a:rPr lang="en-GB" sz="1200" dirty="0"/>
              <a:t>This guide explains consumer rights and responsibilities related to loans and credit within the EU, helping individuals make informed and protected financial decisions.</a:t>
            </a:r>
          </a:p>
          <a:p>
            <a:pPr marL="0" indent="0">
              <a:buNone/>
              <a:defRPr/>
            </a:pPr>
            <a:r>
              <a:rPr lang="en-GB" sz="1200" dirty="0">
                <a:hlinkClick r:id="rId5"/>
              </a:rPr>
              <a:t>https://europa.eu/youreurope/citizens/consumers/financial-products-and-services/loans-credit/index_en.htm</a:t>
            </a:r>
            <a:endParaRPr lang="en-GB" sz="1200" dirty="0"/>
          </a:p>
          <a:p>
            <a:pPr marL="0" indent="0">
              <a:buNone/>
              <a:defRPr/>
            </a:pPr>
            <a:endParaRPr lang="en-GB" sz="1200" dirty="0"/>
          </a:p>
          <a:p>
            <a:pPr marL="0" indent="0">
              <a:buNone/>
              <a:defRPr/>
            </a:pPr>
            <a:r>
              <a:rPr lang="en-GB" sz="1200" b="1" dirty="0"/>
              <a:t>Debt Management Strategies – Investopedia</a:t>
            </a:r>
          </a:p>
          <a:p>
            <a:pPr marL="0" indent="0">
              <a:buNone/>
              <a:defRPr/>
            </a:pPr>
            <a:r>
              <a:rPr lang="en-GB" sz="1200" dirty="0"/>
              <a:t>This resource provides a clear explanation of different repayment strategies, including the snowball and avalanche methods, helping individuals choose the most suitable approach for their situation. </a:t>
            </a:r>
            <a:r>
              <a:rPr lang="en-GB" sz="1200" dirty="0">
                <a:hlinkClick r:id="rId6"/>
              </a:rPr>
              <a:t>https://www.investopedia.com</a:t>
            </a:r>
            <a:endParaRPr lang="en-GB" sz="1200" dirty="0"/>
          </a:p>
          <a:p>
            <a:pPr marL="0" indent="0">
              <a:buNone/>
              <a:defRPr/>
            </a:pPr>
            <a:endParaRPr lang="en-GB" sz="1200" dirty="0"/>
          </a:p>
          <a:p>
            <a:pPr marL="0" indent="0">
              <a:buNone/>
              <a:defRPr/>
            </a:pPr>
            <a:r>
              <a:rPr lang="en-GB" sz="1200" b="1" dirty="0"/>
              <a:t>Understanding Financial Stress and Debt – Mind (UK)</a:t>
            </a:r>
          </a:p>
          <a:p>
            <a:pPr marL="0" indent="0">
              <a:buNone/>
              <a:defRPr/>
            </a:pPr>
            <a:r>
              <a:rPr lang="en-GB" sz="1200" dirty="0"/>
              <a:t>This guide explores the connection between financial pressure and emotional well-being, offering practical advice on managing stress related to debt and financial responsibilities. </a:t>
            </a:r>
            <a:r>
              <a:rPr lang="en-GB" sz="1200" dirty="0">
                <a:hlinkClick r:id="rId7"/>
              </a:rPr>
              <a:t>https://www.mind.org.uk</a:t>
            </a:r>
            <a:endParaRPr lang="en-GB" sz="1200" dirty="0"/>
          </a:p>
          <a:p>
            <a:pPr marL="0" indent="0">
              <a:buNone/>
              <a:defRPr/>
            </a:pPr>
            <a:endParaRPr lang="en-GB" sz="1200" dirty="0"/>
          </a:p>
          <a:p>
            <a:pPr marL="0" indent="0">
              <a:buNone/>
              <a:defRPr/>
            </a:pPr>
            <a:r>
              <a:rPr lang="en-GB" sz="1200" dirty="0"/>
              <a:t>• Resources on shared finances and financial decision-making</a:t>
            </a:r>
          </a:p>
          <a:p>
            <a:pPr marL="0" indent="0">
              <a:buNone/>
              <a:defRPr/>
            </a:pPr>
            <a:endParaRPr lang="en-GB" sz="1200" b="1" dirty="0"/>
          </a:p>
          <a:p>
            <a:pPr marL="0" indent="0">
              <a:buNone/>
              <a:defRPr/>
            </a:pPr>
            <a:r>
              <a:rPr lang="en-GB" sz="1200" b="1" dirty="0"/>
              <a:t>Managing Money as a Couple – Fidelity</a:t>
            </a:r>
          </a:p>
          <a:p>
            <a:pPr marL="0" indent="0">
              <a:buNone/>
              <a:defRPr/>
            </a:pPr>
            <a:r>
              <a:rPr lang="en-GB" sz="1200" dirty="0"/>
              <a:t>This guide helps couples navigate shared finances, including budgeting, debt management, financial goals, and healthy money communication within relationships. </a:t>
            </a:r>
            <a:r>
              <a:rPr lang="en-GB" sz="1200" dirty="0">
                <a:hlinkClick r:id="rId8"/>
              </a:rPr>
              <a:t>https://www.fidelity.com/learning-center/overview</a:t>
            </a:r>
            <a:r>
              <a:rPr lang="en-GB" sz="1200" dirty="0"/>
              <a:t> </a:t>
            </a:r>
          </a:p>
          <a:p>
            <a:pPr marL="0" indent="0">
              <a:buNone/>
              <a:defRPr/>
            </a:pPr>
            <a:endParaRPr lang="en-GB" sz="1200" b="1" dirty="0"/>
          </a:p>
          <a:p>
            <a:pPr marL="0" indent="0">
              <a:buNone/>
              <a:defRPr/>
            </a:pPr>
            <a:r>
              <a:rPr lang="en-GB" sz="1200" b="1" dirty="0"/>
              <a:t>Talking About Money in Relationships – Morgan Stanley</a:t>
            </a:r>
          </a:p>
          <a:p>
            <a:pPr marL="0" indent="0">
              <a:buNone/>
              <a:defRPr/>
            </a:pPr>
            <a:r>
              <a:rPr lang="en-GB" sz="1200" dirty="0"/>
              <a:t>This resource offers practical conversation starters and key questions couples can discuss to better understand each other’s financial attitudes, habits, and long-term priorities. </a:t>
            </a:r>
          </a:p>
          <a:p>
            <a:pPr marL="0" indent="0">
              <a:buNone/>
              <a:defRPr/>
            </a:pPr>
            <a:r>
              <a:rPr lang="en-GB" sz="1200" dirty="0">
                <a:hlinkClick r:id="rId9"/>
              </a:rPr>
              <a:t>https://www.morganstanley.com/articles/talking-about-money-in-relationships</a:t>
            </a:r>
            <a:r>
              <a:rPr lang="en-GB" sz="1200" dirty="0"/>
              <a:t>? </a:t>
            </a:r>
          </a:p>
        </p:txBody>
      </p:sp>
      <p:cxnSp>
        <p:nvCxnSpPr>
          <p:cNvPr id="3" name="Straight Connector 2">
            <a:extLst>
              <a:ext uri="{FF2B5EF4-FFF2-40B4-BE49-F238E27FC236}">
                <a16:creationId xmlns:a16="http://schemas.microsoft.com/office/drawing/2014/main" id="{B834DB69-FCC7-5777-09F0-AAB9AA1BF06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D9D24F82-9F81-A374-65BA-BC5E1ABBE23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F4A58E-F44E-AF7B-4CBC-A1E62A801EE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5D9E0ED-D3C3-241B-53EB-DDF080CB3C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3A824AD-0E9B-3B52-74B0-F0EFC6A45251}"/>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5105A4D-CA1A-807A-7B98-DA91CDFB629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D3199BE-A9AB-E724-199F-C7EF35921CE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B23FE84-A486-67A7-906D-60D21BA3223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8574EE8-E042-1D37-7C0A-00277C96F27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9332374-2736-E004-3CCA-318513BCF80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D2F2299-E0F3-AF5C-29CB-24AA28FDCA0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D477956-B09A-A3B0-B6E6-D5F564AF6F4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369E2C63-289A-C3B1-AFB4-CF31500665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C632862E-4EAF-256E-2FA7-8C4383B76391}"/>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2C1A4CA-652D-235F-28C6-0455F1E2497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2864A9F1-9086-7227-1CF7-BF3AC46CBE9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70B1639-1147-C242-AE92-9CBEE95446E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21E6D184-B6F5-4491-C43C-A199C91AEED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0BE5084-F910-2974-126D-79E2783C060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9AA93CA-FAB7-B5B6-054E-DBF99D3DA23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29B30AB-5E1D-2332-16BD-8700C7E038C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21FE224-5299-742F-2011-DB687BD587D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2D0DC2-B2B6-425A-6142-0AE07EA8EB2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6F654483-6361-4D86-150D-7B05AC13CDA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512F6873-0B49-0C69-3CCF-57FB204A826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56DB626-4D3C-4559-8FAA-88A81092F65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53B239E-3894-8BBD-8AD1-BCD270F6C0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F317F76-3E0B-9A6B-76FA-9C723976758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09416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9F1-B870-DECA-9D74-DC39802FE6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A1ED6FC-EC44-C665-1A21-55DF2E2CE98B}"/>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DF703C11-1B33-A71B-A3E5-48A496FF9FD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006C814-8602-32E6-C35D-960791711B87}"/>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8753913F-DCAE-92E5-184E-A382C0657619}"/>
              </a:ext>
            </a:extLst>
          </p:cNvPr>
          <p:cNvSpPr>
            <a:spLocks noGrp="1"/>
          </p:cNvSpPr>
          <p:nvPr>
            <p:ph type="body" sz="quarter" idx="64"/>
          </p:nvPr>
        </p:nvSpPr>
        <p:spPr>
          <a:xfrm>
            <a:off x="1704812" y="1545216"/>
            <a:ext cx="5055217" cy="7196013"/>
          </a:xfrm>
        </p:spPr>
        <p:txBody>
          <a:bodyPr/>
          <a:lstStyle/>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 Articles and insights on women, debt, and financial stability</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Women, Money, and Financial Independence – European Institute for Gender Equality (EIGE)</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This resource explores how gender inequalities affect women’s financial security, wealth accumulation, and resilience across different life stages. It highlights the importance of financial independence, planning, and informed decision-making.</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hlinkClick r:id="rId2"/>
              </a:rPr>
              <a:t>https://eige.europa.eu/publications-resources/publications/financial-independence-and-gender-equality-joining-dots-between-income-wealth-and-power</a:t>
            </a:r>
            <a:r>
              <a:rPr lang="en-GB" sz="1200" dirty="0"/>
              <a:t>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The Gender Gap in Financial Security – European Institute for Gender Equality (EIGE)</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This resource provides insights into how gender inequalities affect financial stability, income, and long-term security, particularly relevant for mid-career women.</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hlinkClick r:id="rId3"/>
              </a:rPr>
              <a:t>https://eige.europa.eu</a:t>
            </a: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 Podcasts and videos on financial behaviour and decision-making</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How to Get Out of Debt Faster – Educational Video</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This video explains practical strategies for reducing debt, prioritising repayments, and avoiding common financial mistakes. </a:t>
            </a:r>
            <a:r>
              <a:rPr lang="en-GB" sz="1200" dirty="0">
                <a:hlinkClick r:id="rId4"/>
              </a:rPr>
              <a:t>https://www.youtube.com/watch?v=R3ZJKN_5M44</a:t>
            </a: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Women &amp; Money Podcast – Financial Planning and Debt Management</a:t>
            </a:r>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dirty="0"/>
              <a:t>This podcast explores real-life financial challenges, including managing debt, balancing responsibilities, and making confident financial decisions. </a:t>
            </a:r>
            <a:r>
              <a:rPr lang="en-GB" sz="1200" dirty="0">
                <a:hlinkClick r:id="rId5"/>
              </a:rPr>
              <a:t>https://www.suzeorman.com/podcast</a:t>
            </a: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p:txBody>
      </p:sp>
      <p:grpSp>
        <p:nvGrpSpPr>
          <p:cNvPr id="87" name="Graphic 2">
            <a:extLst>
              <a:ext uri="{FF2B5EF4-FFF2-40B4-BE49-F238E27FC236}">
                <a16:creationId xmlns:a16="http://schemas.microsoft.com/office/drawing/2014/main" id="{36702283-5613-3363-CE7F-6A5551ADA32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F7CCAD2-AF83-8A43-1583-58F21B055B3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0EB29E1-44D8-2B2F-E200-5DD5E1D7DC3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5BDC246-DFB1-BBF1-B889-2BA87868ED0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A1D3829-19DE-35C0-41CF-1EB9353CACE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EE00311-D4D9-4F3B-18E3-303E191DD4AA}"/>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D505D0EB-9D3E-8A2E-FB98-CEC7DE53C07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A3086FD9-3D7F-5638-7F32-DB0ED6759B1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5B86DAE-B90B-897D-B8B4-AD59F443372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AB48A31-EFEE-C651-4633-38F184450CE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3AF50A-7962-32ED-B9C5-E59E7DCE724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98D4906-4822-DB26-C93B-E50925FE205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F6E8A8FF-A878-DFEE-8A69-6D71634736B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7EDFF928-71CC-EE6B-F5B2-FFB3739ABF9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4810BC81-7694-C3E8-3766-A1466AC6AE6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357CFA1-C267-E6B6-DE82-1217BA49C671}"/>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DDACF47-959A-7D05-3465-13CD3B1610E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489DB5-AF38-8F12-E7A9-816013D384C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686BC85-3017-7549-C727-F5BC091459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B645D40-3910-26D2-B6A2-AADDB3A1DC4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D501FCC-A77A-A085-B82B-D9F564BE851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6EBD2DC7-6176-1AE8-9827-51745817B43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FAEF9C-1B4B-90C9-DB95-0046E407D0D8}"/>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0390596-0986-548C-240A-5CEC0FAA178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C2B9214-EC70-62EE-9431-F8880AA0EE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765EED1-EBDB-7B8F-E981-04BC770F46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C292E04-DBA6-576C-F366-46A3332F229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FFB46F48-586F-4FF2-E364-18A32CF0654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B9CEF17E-A664-05F7-9A18-5643589B4E63}"/>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8ABBBE7-9F52-7DA7-00C6-5116247DCCF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DBD51BC8-5176-3446-AEF7-646E93F239D2}"/>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5B62D44-B303-5A8C-0DAD-2E4B6CB0C89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398AC62-816E-40E0-DE20-DD446B7512E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CEF7250-9835-440A-72C0-3C624FD9FE6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EB51F3C-D586-D296-B5F2-B42A77813C4E}"/>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E3C0510-E0A1-8E74-57D7-13272D2DDD3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9" name="Picture 8">
            <a:extLst>
              <a:ext uri="{FF2B5EF4-FFF2-40B4-BE49-F238E27FC236}">
                <a16:creationId xmlns:a16="http://schemas.microsoft.com/office/drawing/2014/main" id="{89C3E410-EF06-0BAA-CA09-62719E6DC3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5016" y="6374366"/>
            <a:ext cx="4574807" cy="30525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41832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3277692"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LATE CAREER </a:t>
            </a:r>
          </a:p>
        </p:txBody>
      </p:sp>
    </p:spTree>
    <p:extLst>
      <p:ext uri="{BB962C8B-B14F-4D97-AF65-F5344CB8AC3E}">
        <p14:creationId xmlns:p14="http://schemas.microsoft.com/office/powerpoint/2010/main" val="1399275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8BC4110-E4F0-D7F7-73C1-8046CEC4A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6425" y="1324105"/>
            <a:ext cx="3779837" cy="25198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a:xfrm>
            <a:off x="1175323" y="1512600"/>
            <a:ext cx="2559169" cy="4465766"/>
          </a:xfrm>
        </p:spPr>
        <p:txBody>
          <a:bodyPr/>
          <a:lstStyle/>
          <a:p>
            <a:pPr marL="0" indent="0">
              <a:buNone/>
            </a:pPr>
            <a:r>
              <a:rPr lang="en-US" sz="1400" b="1" dirty="0">
                <a:solidFill>
                  <a:srgbClr val="D38CBC"/>
                </a:solidFill>
              </a:rPr>
              <a:t>Introduction</a:t>
            </a:r>
          </a:p>
          <a:p>
            <a:pPr marL="0" indent="0">
              <a:buNone/>
            </a:pPr>
            <a:endParaRPr lang="en-US" sz="1400" b="1" dirty="0"/>
          </a:p>
          <a:p>
            <a:pPr marL="0" indent="0">
              <a:buNone/>
            </a:pPr>
            <a:r>
              <a:rPr lang="en-GB" sz="1200" dirty="0"/>
              <a:t>The late-career stage represents a critical transition period in women’s financial lives, where the focus shifts from income generation and debt accumulation toward financial security, stability, and preparation for retirement. At this stage, decisions related to credit and debt take on new significance, as they directly affect long-term well-being, independence, and quality of life.</a:t>
            </a:r>
          </a:p>
          <a:p>
            <a:pPr marL="0" indent="0">
              <a:buNone/>
            </a:pPr>
            <a:endParaRPr lang="en-GB" sz="1200" dirty="0"/>
          </a:p>
          <a:p>
            <a:pPr marL="0" indent="0">
              <a:buNone/>
            </a:pPr>
            <a:r>
              <a:rPr lang="en-GB" sz="1200" dirty="0"/>
              <a:t>While earlier stages of life may involve taking on debt for education, housing, or family needs, late career is often characterised by the need to reduce or eliminate financial liabilities. However, many women enter this stage with existing financial obligations, including mortgages, loans, or accumulated debt. These obligations can be more difficult to manage due to reduced earning capacity, career interruptions, or lower lifetime income.</a:t>
            </a: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Text Placeholder 7">
            <a:extLst>
              <a:ext uri="{FF2B5EF4-FFF2-40B4-BE49-F238E27FC236}">
                <a16:creationId xmlns:a16="http://schemas.microsoft.com/office/drawing/2014/main" id="{0AA43D3F-FCEA-8277-4189-1CF220644A31}"/>
              </a:ext>
            </a:extLst>
          </p:cNvPr>
          <p:cNvSpPr txBox="1">
            <a:spLocks/>
          </p:cNvSpPr>
          <p:nvPr/>
        </p:nvSpPr>
        <p:spPr>
          <a:xfrm>
            <a:off x="3946418" y="3821706"/>
            <a:ext cx="3406882" cy="264123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sz="1400" b="1" dirty="0">
              <a:solidFill>
                <a:srgbClr val="D38CBC"/>
              </a:solidFill>
            </a:endParaRPr>
          </a:p>
          <a:p>
            <a:pPr marL="0" indent="0">
              <a:buFont typeface="Arial" panose="020B0604020202020204" pitchFamily="34" charset="0"/>
              <a:buNone/>
            </a:pPr>
            <a:r>
              <a:rPr lang="en-GB" sz="1200" dirty="0"/>
              <a:t>From a gender perspective, late career is a stage where structural inequalities become particularly visible. Women are more likely to have experienced career breaks, part-time employment, and lower earnings over their lifetime, resulting in reduced savings and pension contributions. As a result, they may face greater financial vulnerability and increased reliance on limited resources.</a:t>
            </a:r>
          </a:p>
          <a:p>
            <a:pPr marL="0" indent="0">
              <a:buFont typeface="Arial" panose="020B0604020202020204" pitchFamily="34" charset="0"/>
              <a:buNone/>
            </a:pPr>
            <a:endParaRPr lang="en-GB" sz="1200" dirty="0"/>
          </a:p>
          <a:p>
            <a:pPr marL="0" indent="0">
              <a:buFont typeface="Arial" panose="020B0604020202020204" pitchFamily="34" charset="0"/>
              <a:buNone/>
            </a:pPr>
            <a:r>
              <a:rPr lang="en-GB" sz="1200" dirty="0"/>
              <a:t>In this context, managing credit and debt is not only about financial organisation, but also about ensuring dignity, independence, and resilience in later life. Understanding how to navigate financial obligations during this stage is essential for maintaining control and reducing risk.</a:t>
            </a:r>
            <a:endParaRPr lang="en-US" sz="1200" dirty="0"/>
          </a:p>
          <a:p>
            <a:pPr marL="0" indent="0">
              <a:buFont typeface="Arial" panose="020B0604020202020204" pitchFamily="34" charset="0"/>
              <a:buNone/>
            </a:pPr>
            <a:endParaRPr lang="en-GB" sz="1200" dirty="0"/>
          </a:p>
        </p:txBody>
      </p:sp>
      <p:sp>
        <p:nvSpPr>
          <p:cNvPr id="9" name="Rounded Rectangle 67">
            <a:extLst>
              <a:ext uri="{FF2B5EF4-FFF2-40B4-BE49-F238E27FC236}">
                <a16:creationId xmlns:a16="http://schemas.microsoft.com/office/drawing/2014/main" id="{440E3D8D-AE79-E67A-BD4B-CA512D1FB4F1}"/>
              </a:ext>
            </a:extLst>
          </p:cNvPr>
          <p:cNvSpPr/>
          <p:nvPr/>
        </p:nvSpPr>
        <p:spPr>
          <a:xfrm>
            <a:off x="1300706" y="6460333"/>
            <a:ext cx="5798594" cy="2456069"/>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151F61AA-2067-5721-D1E9-57B05A13AACF}"/>
              </a:ext>
            </a:extLst>
          </p:cNvPr>
          <p:cNvSpPr txBox="1">
            <a:spLocks/>
          </p:cNvSpPr>
          <p:nvPr/>
        </p:nvSpPr>
        <p:spPr>
          <a:xfrm>
            <a:off x="1567544" y="6599506"/>
            <a:ext cx="4691426" cy="220159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r>
              <a:rPr lang="en-GB" sz="1400" b="1" dirty="0">
                <a:solidFill>
                  <a:srgbClr val="D38CBC"/>
                </a:solidFill>
              </a:rPr>
              <a:t>Learning Objectives:</a:t>
            </a:r>
          </a:p>
          <a:p>
            <a:pPr marL="0" indent="0">
              <a:buNone/>
            </a:pPr>
            <a:endParaRPr lang="en-GB" sz="1200" dirty="0"/>
          </a:p>
          <a:p>
            <a:r>
              <a:rPr lang="en-GB" sz="1200" dirty="0"/>
              <a:t>Understand the role and impact of debt in late-career financial planning.</a:t>
            </a:r>
          </a:p>
          <a:p>
            <a:endParaRPr lang="en-GB" sz="1200" dirty="0"/>
          </a:p>
          <a:p>
            <a:r>
              <a:rPr lang="en-GB" sz="1200" dirty="0"/>
              <a:t>Recognise the risks associated with carrying debt into retirement.</a:t>
            </a:r>
          </a:p>
          <a:p>
            <a:endParaRPr lang="en-GB" sz="1200" dirty="0"/>
          </a:p>
          <a:p>
            <a:r>
              <a:rPr lang="en-GB" sz="1200" dirty="0"/>
              <a:t>Learn strategies for reducing financial obligations and improving stability.</a:t>
            </a:r>
          </a:p>
          <a:p>
            <a:endParaRPr lang="en-GB" sz="1200" dirty="0"/>
          </a:p>
          <a:p>
            <a:r>
              <a:rPr lang="en-GB" sz="1200" dirty="0"/>
              <a:t>Develop awareness of financial vulnerability and how to prevent it.</a:t>
            </a:r>
          </a:p>
          <a:p>
            <a:endParaRPr lang="en-GB" sz="1200" dirty="0"/>
          </a:p>
          <a:p>
            <a:r>
              <a:rPr lang="en-GB" sz="1200" dirty="0"/>
              <a:t>Strengthen confidence in planning for long-term financial security.</a:t>
            </a:r>
          </a:p>
        </p:txBody>
      </p:sp>
    </p:spTree>
    <p:extLst>
      <p:ext uri="{BB962C8B-B14F-4D97-AF65-F5344CB8AC3E}">
        <p14:creationId xmlns:p14="http://schemas.microsoft.com/office/powerpoint/2010/main" val="3668951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A74-97A7-8956-2E61-1FD6C41B702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1785F4-C4F8-F364-4B41-1CA7AA235AA2}"/>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B0B150A0-C236-7439-C01D-C54F8DEEB05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8E62BF1-7CE3-C60E-8C12-79DE027125D6}"/>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FBFD9356-8E0E-BC98-915B-45F5B24CA988}"/>
              </a:ext>
            </a:extLst>
          </p:cNvPr>
          <p:cNvSpPr>
            <a:spLocks noGrp="1"/>
          </p:cNvSpPr>
          <p:nvPr>
            <p:ph type="body" sz="quarter" idx="64"/>
          </p:nvPr>
        </p:nvSpPr>
        <p:spPr>
          <a:xfrm>
            <a:off x="1704813" y="1469909"/>
            <a:ext cx="5238427" cy="2960951"/>
          </a:xfrm>
        </p:spPr>
        <p:txBody>
          <a:bodyPr/>
          <a:lstStyle/>
          <a:p>
            <a:pPr marL="0" indent="0">
              <a:buNone/>
            </a:pPr>
            <a:r>
              <a:rPr lang="en-GB" sz="1400" b="1" dirty="0">
                <a:solidFill>
                  <a:srgbClr val="D38CBC"/>
                </a:solidFill>
              </a:rPr>
              <a:t>Debt and Financial Obligations in Late Career</a:t>
            </a:r>
          </a:p>
          <a:p>
            <a:pPr marL="0" indent="0">
              <a:buNone/>
            </a:pPr>
            <a:endParaRPr lang="en-US" sz="1400" b="1" dirty="0"/>
          </a:p>
          <a:p>
            <a:pPr marL="0" indent="0">
              <a:buNone/>
            </a:pPr>
            <a:r>
              <a:rPr lang="en-GB" sz="1200" dirty="0"/>
              <a:t>At this stage, financial obligations are often the result of decisions made earlier in life. Mortgages, long-term loans, or accumulated credit may still be present, even as individuals approach retirement.</a:t>
            </a:r>
          </a:p>
          <a:p>
            <a:pPr marL="0" indent="0">
              <a:buNone/>
            </a:pPr>
            <a:endParaRPr lang="en-GB" sz="1200" dirty="0"/>
          </a:p>
          <a:p>
            <a:pPr marL="0" indent="0">
              <a:buNone/>
            </a:pPr>
            <a:r>
              <a:rPr lang="en-GB" sz="1200" dirty="0"/>
              <a:t>Carrying debt into late career can significantly affect financial stability. Unlike earlier stages, there is less opportunity to increase income or recover from financial setbacks. Fixed or reduced income, combined with ongoing financial obligations, can create pressure and limit financial flexibility.</a:t>
            </a:r>
          </a:p>
          <a:p>
            <a:pPr marL="0" indent="0">
              <a:buNone/>
            </a:pPr>
            <a:endParaRPr lang="en-GB" sz="1200" dirty="0"/>
          </a:p>
          <a:p>
            <a:pPr marL="0" indent="0">
              <a:buNone/>
            </a:pPr>
            <a:r>
              <a:rPr lang="en-GB" sz="1200" dirty="0"/>
              <a:t>In some cases, individuals may also face new forms of financial responsibility, such as supporting adult children or covering healthcare-related expenses. These additional demands can further complicate financial planning and increase reliance on available resources.</a:t>
            </a:r>
          </a:p>
          <a:p>
            <a:pPr marL="0" indent="0">
              <a:buNone/>
            </a:pPr>
            <a:endParaRPr lang="en-GB" sz="1200" dirty="0"/>
          </a:p>
          <a:p>
            <a:pPr marL="0" indent="0">
              <a:buNone/>
            </a:pPr>
            <a:r>
              <a:rPr lang="en-GB" sz="1200" dirty="0"/>
              <a:t>Understanding the nature and extent of financial obligations is therefore essential for making informed decisions about repayment, restructuring, or reduction.</a:t>
            </a:r>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1300D1BD-2DD6-C518-30E5-79CA83F36C0D}"/>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C95D294-F2EE-B8E0-76CD-109E585A296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6D4C632-174D-D445-855E-EB1792CD508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DCFC914-073E-29B0-5513-8729DA388A8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098C9D-25BC-08B7-3BB0-F3E113ED09B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AE64EA5-526E-EC3F-4781-EFAB9D0C19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FA07C7FC-8B4F-41DF-E71C-CEBEB8CB127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39352FB4-59DE-37C1-6757-025204148CA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8AAF7013-7849-D44E-08FC-4BD4597B646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8072286-3263-2C3E-89FC-F575F3F3361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349E232-3A73-590C-4488-3E3957F743F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D8107B-0F98-2298-B9E2-97AB12F29733}"/>
              </a:ext>
            </a:extLst>
          </p:cNvPr>
          <p:cNvSpPr/>
          <p:nvPr/>
        </p:nvSpPr>
        <p:spPr>
          <a:xfrm>
            <a:off x="1704812" y="4502361"/>
            <a:ext cx="5238428" cy="38960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35472AF0-FC25-A7BF-34AC-98EF522BA477}"/>
              </a:ext>
            </a:extLst>
          </p:cNvPr>
          <p:cNvSpPr txBox="1">
            <a:spLocks/>
          </p:cNvSpPr>
          <p:nvPr/>
        </p:nvSpPr>
        <p:spPr>
          <a:xfrm>
            <a:off x="1967414" y="4848724"/>
            <a:ext cx="4716850" cy="337173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Reducing Debt and Strengthening Financial Stability</a:t>
            </a:r>
          </a:p>
          <a:p>
            <a:pPr marL="0" indent="0">
              <a:buNone/>
            </a:pPr>
            <a:endParaRPr lang="en-GB" sz="1200" dirty="0"/>
          </a:p>
          <a:p>
            <a:pPr marL="0" lvl="0" indent="0">
              <a:buClr>
                <a:srgbClr val="D38CBC"/>
              </a:buClr>
              <a:buNone/>
            </a:pPr>
            <a:r>
              <a:rPr lang="en-GB" sz="1200" dirty="0"/>
              <a:t>One of the key priorities in late career is reducing financial obligations as much as possible. This involves taking a proactive and strategic approach to debt management.</a:t>
            </a:r>
          </a:p>
          <a:p>
            <a:pPr marL="0" lvl="0" indent="0">
              <a:buClr>
                <a:srgbClr val="D38CBC"/>
              </a:buClr>
              <a:buNone/>
            </a:pPr>
            <a:endParaRPr lang="en-GB" sz="1200" dirty="0"/>
          </a:p>
          <a:p>
            <a:pPr marL="0" lvl="0" indent="0">
              <a:buClr>
                <a:srgbClr val="D38CBC"/>
              </a:buClr>
              <a:buNone/>
            </a:pPr>
            <a:r>
              <a:rPr lang="en-GB" sz="1200" dirty="0"/>
              <a:t>Reducing debt at this stage is not only about minimising financial pressure, but also about increasing independence and security. Lower financial obligations provide greater flexibility, allowing individuals to adapt to changes in income or unexpected expenses.</a:t>
            </a:r>
          </a:p>
          <a:p>
            <a:pPr marL="0" lvl="0" indent="0">
              <a:buClr>
                <a:srgbClr val="D38CBC"/>
              </a:buClr>
              <a:buNone/>
            </a:pPr>
            <a:endParaRPr lang="en-GB" sz="1200" dirty="0"/>
          </a:p>
          <a:p>
            <a:pPr marL="0" lvl="0" indent="0">
              <a:buClr>
                <a:srgbClr val="D38CBC"/>
              </a:buClr>
              <a:buNone/>
            </a:pPr>
            <a:r>
              <a:rPr lang="en-GB" sz="1200" dirty="0"/>
              <a:t>Strategies may include:</a:t>
            </a:r>
          </a:p>
          <a:p>
            <a:pPr>
              <a:buClr>
                <a:srgbClr val="D38CBC"/>
              </a:buClr>
            </a:pPr>
            <a:r>
              <a:rPr lang="en-GB" sz="1200" dirty="0"/>
              <a:t>prioritising repayment of remaining debts</a:t>
            </a:r>
          </a:p>
          <a:p>
            <a:pPr>
              <a:buClr>
                <a:srgbClr val="D38CBC"/>
              </a:buClr>
            </a:pPr>
            <a:r>
              <a:rPr lang="en-GB" sz="1200" dirty="0"/>
              <a:t>avoiding new high-interest borrowing</a:t>
            </a:r>
          </a:p>
          <a:p>
            <a:pPr>
              <a:buClr>
                <a:srgbClr val="D38CBC"/>
              </a:buClr>
            </a:pPr>
            <a:r>
              <a:rPr lang="en-GB" sz="1200" dirty="0"/>
              <a:t>restructuring existing financial obligations where possible.</a:t>
            </a:r>
          </a:p>
          <a:p>
            <a:pPr>
              <a:buClr>
                <a:srgbClr val="D38CBC"/>
              </a:buClr>
            </a:pPr>
            <a:endParaRPr lang="en-GB" sz="1200" dirty="0"/>
          </a:p>
          <a:p>
            <a:pPr marL="0" indent="0">
              <a:buClr>
                <a:srgbClr val="D38CBC"/>
              </a:buClr>
              <a:buNone/>
            </a:pPr>
            <a:r>
              <a:rPr lang="en-GB" sz="1200" dirty="0"/>
              <a:t>At the same time, it is important to balance debt reduction with maintaining essential financial resources, such as savings or emergency funds. A balanced approach ensures that reducing debt does not create new financial vulnerability.</a:t>
            </a:r>
          </a:p>
        </p:txBody>
      </p:sp>
    </p:spTree>
    <p:extLst>
      <p:ext uri="{BB962C8B-B14F-4D97-AF65-F5344CB8AC3E}">
        <p14:creationId xmlns:p14="http://schemas.microsoft.com/office/powerpoint/2010/main" val="1621172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25FA-E42E-A9C1-1E0C-F34940D748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5AC833-99EC-77DE-C461-034BB06A2B96}"/>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EDF238DD-A355-F081-59D7-54258AF3E8A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5A9CEAB-531B-49FB-2F59-B448F6CEFD59}"/>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66A5E11F-8467-DD2A-1ECB-26D05FDD45F1}"/>
              </a:ext>
            </a:extLst>
          </p:cNvPr>
          <p:cNvSpPr>
            <a:spLocks noGrp="1"/>
          </p:cNvSpPr>
          <p:nvPr>
            <p:ph type="body" sz="quarter" idx="64"/>
          </p:nvPr>
        </p:nvSpPr>
        <p:spPr>
          <a:xfrm>
            <a:off x="1704813" y="1534331"/>
            <a:ext cx="5238428" cy="2807459"/>
          </a:xfrm>
        </p:spPr>
        <p:txBody>
          <a:bodyPr/>
          <a:lstStyle/>
          <a:p>
            <a:pPr marL="0" indent="0">
              <a:buNone/>
            </a:pPr>
            <a:r>
              <a:rPr lang="en-GB" sz="1400" b="1" dirty="0">
                <a:solidFill>
                  <a:srgbClr val="D38CBC"/>
                </a:solidFill>
              </a:rPr>
              <a:t>Financial Vulnerability and Risk Awareness</a:t>
            </a:r>
          </a:p>
          <a:p>
            <a:pPr marL="0" indent="0">
              <a:buNone/>
            </a:pPr>
            <a:endParaRPr lang="en-US" sz="1400" b="1" dirty="0"/>
          </a:p>
          <a:p>
            <a:pPr marL="0" indent="0">
              <a:buNone/>
            </a:pPr>
            <a:r>
              <a:rPr lang="en-GB" sz="1200" dirty="0"/>
              <a:t>Late career can be associated with increased financial vulnerability, particularly for women. Reduced income, limited savings, and longer life expectancy can create financial challenges that require careful planning and awareness.</a:t>
            </a:r>
          </a:p>
          <a:p>
            <a:pPr marL="0" indent="0">
              <a:buNone/>
            </a:pPr>
            <a:endParaRPr lang="en-GB" sz="1200" dirty="0"/>
          </a:p>
          <a:p>
            <a:pPr marL="0" indent="0">
              <a:buNone/>
            </a:pPr>
            <a:r>
              <a:rPr lang="en-GB" sz="1200" dirty="0"/>
              <a:t>Debt can amplify this vulnerability. Even relatively small financial obligations can have a significant impact when income is limited. In addition, individuals may be more exposed to financial risks, such as unexpected medical expenses or changes in living conditions.</a:t>
            </a:r>
          </a:p>
          <a:p>
            <a:pPr marL="0" indent="0">
              <a:buNone/>
            </a:pPr>
            <a:endParaRPr lang="en-GB" sz="1200" dirty="0"/>
          </a:p>
          <a:p>
            <a:pPr marL="0" indent="0">
              <a:buNone/>
            </a:pPr>
            <a:r>
              <a:rPr lang="en-GB" sz="1200" dirty="0"/>
              <a:t>Another important consideration is financial exploitation or pressure. In some cases, individuals may be encouraged or pressured to take on debt on behalf of others, such as family members. Understanding these risks and maintaining control over financial decisions is essential.</a:t>
            </a:r>
          </a:p>
          <a:p>
            <a:pPr marL="0" indent="0">
              <a:buNone/>
            </a:pPr>
            <a:endParaRPr lang="en-GB" sz="1200" dirty="0"/>
          </a:p>
          <a:p>
            <a:pPr marL="0" indent="0">
              <a:buNone/>
            </a:pPr>
            <a:r>
              <a:rPr lang="en-GB" sz="1200" dirty="0"/>
              <a:t>Developing awareness of these challenges allows individuals to take preventive action and protect their financial well-being.</a:t>
            </a:r>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F8010827-8622-9103-1703-29F05074D2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34428D0-1F0E-A3A2-14ED-D1A4C62F289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CE6FDFF7-8DEF-C837-E4FC-A87CEC64DBC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C1D4420-4BF2-0030-7172-C12D58E7BDC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202641A-868F-1C78-8BD0-7BAA6F09E26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B2BC375-3BE6-81B2-3DF4-850179C38DF9}"/>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EE237BD-51B5-0206-711B-C466233DD9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2EA34BDB-0CCF-A486-C8C6-11D03E77D49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6F9B627-F0C6-6552-525C-5915A17E389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68A1852D-AA6F-4548-7C1B-579991F13D6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F7EAC60-A98D-CEEE-3E88-5615B163F6D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4EC36880-800C-F752-1F47-83A293B43FB9}"/>
              </a:ext>
            </a:extLst>
          </p:cNvPr>
          <p:cNvSpPr/>
          <p:nvPr/>
        </p:nvSpPr>
        <p:spPr>
          <a:xfrm>
            <a:off x="1704812" y="4768091"/>
            <a:ext cx="5238428" cy="378704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A342CDE8-47AD-D3AA-75A0-D0F88AD3301C}"/>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Financial Decision-Making and Independence</a:t>
            </a:r>
          </a:p>
          <a:p>
            <a:pPr marL="0" lvl="0" indent="0">
              <a:buClr>
                <a:srgbClr val="D38CBC"/>
              </a:buClr>
              <a:buNone/>
            </a:pPr>
            <a:endParaRPr lang="en-GB" sz="1200" dirty="0"/>
          </a:p>
          <a:p>
            <a:pPr marL="0" lvl="0" indent="0">
              <a:buClr>
                <a:srgbClr val="D38CBC"/>
              </a:buClr>
              <a:buNone/>
            </a:pPr>
            <a:r>
              <a:rPr lang="en-GB" sz="1200" dirty="0"/>
              <a:t>Maintaining financial independence is a key aspect of well-being in late career. This includes having access to financial information, understanding one’s financial situation, and being actively involved in decision-making.</a:t>
            </a:r>
          </a:p>
          <a:p>
            <a:pPr marL="0" lvl="0" indent="0">
              <a:buClr>
                <a:srgbClr val="D38CBC"/>
              </a:buClr>
              <a:buNone/>
            </a:pPr>
            <a:endParaRPr lang="en-GB" sz="1200" dirty="0"/>
          </a:p>
          <a:p>
            <a:pPr marL="0" lvl="0" indent="0">
              <a:buClr>
                <a:srgbClr val="D38CBC"/>
              </a:buClr>
              <a:buNone/>
            </a:pPr>
            <a:r>
              <a:rPr lang="en-GB" sz="1200" dirty="0"/>
              <a:t>Even in shared financial contexts, it is important to ensure that knowledge and control are not concentrated in one person. Equal access to financial information and participation in decision-making supports autonomy and reduces vulnerability.</a:t>
            </a:r>
          </a:p>
          <a:p>
            <a:pPr marL="0" lvl="0" indent="0">
              <a:buClr>
                <a:srgbClr val="D38CBC"/>
              </a:buClr>
              <a:buNone/>
            </a:pPr>
            <a:endParaRPr lang="en-GB" sz="1200" dirty="0"/>
          </a:p>
          <a:p>
            <a:pPr marL="0" lvl="0" indent="0">
              <a:buClr>
                <a:srgbClr val="D38CBC"/>
              </a:buClr>
              <a:buNone/>
            </a:pPr>
            <a:r>
              <a:rPr lang="en-GB" sz="1200" dirty="0"/>
              <a:t>Confidence in financial decision-making is particularly important at this stage. Understanding financial products, asking questions, and seeking support when needed can help individuals make informed and secure choices.</a:t>
            </a:r>
          </a:p>
        </p:txBody>
      </p:sp>
    </p:spTree>
    <p:extLst>
      <p:ext uri="{BB962C8B-B14F-4D97-AF65-F5344CB8AC3E}">
        <p14:creationId xmlns:p14="http://schemas.microsoft.com/office/powerpoint/2010/main" val="3575810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3FB-A9D2-0827-41B8-962C5D52B51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E92863-6D3B-A236-6098-33198674D47D}"/>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F80AF1EB-68EE-BBBA-A3C3-4CAF59733ED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0D08C0B-3F3B-C1F4-CC5A-182E5304C06F}"/>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FFFE9A16-9F5B-2B0D-714C-5072DADEC809}"/>
              </a:ext>
            </a:extLst>
          </p:cNvPr>
          <p:cNvSpPr>
            <a:spLocks noGrp="1"/>
          </p:cNvSpPr>
          <p:nvPr>
            <p:ph type="body" sz="quarter" idx="64"/>
          </p:nvPr>
        </p:nvSpPr>
        <p:spPr>
          <a:xfrm>
            <a:off x="1704813" y="1534331"/>
            <a:ext cx="5238428" cy="2807459"/>
          </a:xfrm>
        </p:spPr>
        <p:txBody>
          <a:bodyPr/>
          <a:lstStyle/>
          <a:p>
            <a:pPr marL="0" indent="0">
              <a:buNone/>
            </a:pPr>
            <a:r>
              <a:rPr lang="en-GB" sz="1400" b="1" dirty="0">
                <a:solidFill>
                  <a:srgbClr val="D38CBC"/>
                </a:solidFill>
              </a:rPr>
              <a:t>Planning for Long-Term Security</a:t>
            </a:r>
          </a:p>
          <a:p>
            <a:pPr marL="0" indent="0">
              <a:buNone/>
            </a:pPr>
            <a:endParaRPr lang="en-US" sz="1400" b="1" dirty="0"/>
          </a:p>
          <a:p>
            <a:pPr marL="0" indent="0">
              <a:buNone/>
            </a:pPr>
            <a:r>
              <a:rPr lang="en-GB" sz="1200" dirty="0"/>
              <a:t>Late career is a time to focus on long-term financial planning and sustainability. This includes ensuring that financial resources are sufficient to support future needs and maintain quality of life.</a:t>
            </a:r>
          </a:p>
          <a:p>
            <a:pPr marL="0" indent="0">
              <a:buNone/>
            </a:pPr>
            <a:endParaRPr lang="en-GB" sz="1200" dirty="0"/>
          </a:p>
          <a:p>
            <a:pPr marL="0" indent="0">
              <a:buNone/>
            </a:pPr>
            <a:r>
              <a:rPr lang="en-GB" sz="1200" dirty="0"/>
              <a:t>Planning should consider:</a:t>
            </a:r>
          </a:p>
          <a:p>
            <a:r>
              <a:rPr lang="en-GB" sz="1200" dirty="0"/>
              <a:t>expected income and expenses in retirement</a:t>
            </a:r>
          </a:p>
          <a:p>
            <a:r>
              <a:rPr lang="en-GB" sz="1200" dirty="0"/>
              <a:t>potential risks and uncertainties</a:t>
            </a:r>
          </a:p>
          <a:p>
            <a:r>
              <a:rPr lang="en-GB" sz="1200" dirty="0"/>
              <a:t>strategies for maintaining financial independence.</a:t>
            </a:r>
          </a:p>
          <a:p>
            <a:pPr marL="0" indent="0">
              <a:buNone/>
            </a:pPr>
            <a:endParaRPr lang="en-GB" sz="1200" dirty="0"/>
          </a:p>
          <a:p>
            <a:pPr marL="0" indent="0">
              <a:buNone/>
            </a:pPr>
            <a:r>
              <a:rPr lang="en-GB" sz="1200" dirty="0"/>
              <a:t>Managing credit and debt is a central part of this process. Reducing financial obligations increases stability and allows for more predictable financial planning.</a:t>
            </a:r>
          </a:p>
          <a:p>
            <a:pPr marL="0" indent="0">
              <a:buNone/>
            </a:pPr>
            <a:endParaRPr lang="en-GB" sz="1200" dirty="0"/>
          </a:p>
          <a:p>
            <a:pPr marL="0" indent="0">
              <a:buNone/>
            </a:pPr>
            <a:r>
              <a:rPr lang="en-GB" sz="1200" dirty="0"/>
              <a:t>Importantly, planning is not only about financial calculations, but also about peace of mind. Having a clear plan can reduce anxiety and increase confidence in the future.</a:t>
            </a:r>
          </a:p>
          <a:p>
            <a:pPr marL="0" indent="0">
              <a:buNone/>
            </a:pPr>
            <a:endParaRPr lang="en-GB" sz="1200" dirty="0"/>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E134EB9D-1C09-AFBA-B624-7D635D866A7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FB2C435-7D1C-2C23-B8A3-2710256246C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94C531-91F7-4097-A03D-EF3847F1B89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75E4567-A4CA-5E7A-7225-135F295CE6D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9DEFE1F0-8649-CB6E-E27F-491782C63C4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BB234B8-47E1-CAC5-B235-165ADF63DBD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D6589A0C-19DE-2DFC-00CF-39B50CDAFAA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F29EFFC3-BAA1-3468-3F78-1BF49669782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2E27873-CC20-5AA7-EAE2-4B25D2CDFFF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B2726F8-2E4A-3D31-51C3-1C0B63E18DF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2DFF58D-8CD0-79A4-47C6-218AE5FE690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6074EA-C0B8-87C3-799A-58F116D32ED8}"/>
              </a:ext>
            </a:extLst>
          </p:cNvPr>
          <p:cNvSpPr/>
          <p:nvPr/>
        </p:nvSpPr>
        <p:spPr>
          <a:xfrm>
            <a:off x="1704812" y="4768091"/>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F9F9E013-7488-BA4C-0239-64845819DED6}"/>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Conclusion</a:t>
            </a:r>
          </a:p>
          <a:p>
            <a:pPr marL="0" indent="0">
              <a:buNone/>
            </a:pPr>
            <a:endParaRPr lang="en-GB" sz="1200" dirty="0"/>
          </a:p>
          <a:p>
            <a:pPr marL="0" lvl="0" indent="0">
              <a:buClr>
                <a:srgbClr val="D38CBC"/>
              </a:buClr>
              <a:buNone/>
            </a:pPr>
            <a:r>
              <a:rPr lang="en-GB" sz="1200" b="1" dirty="0">
                <a:solidFill>
                  <a:srgbClr val="D38CBC"/>
                </a:solidFill>
              </a:rPr>
              <a:t>The late-career stage represents a crucial period for securing financial stability and independence. Managing credit and debt at this stage requires a careful balance between reducing financial obligations and maintaining essential resources.</a:t>
            </a:r>
          </a:p>
          <a:p>
            <a:pPr marL="0" lvl="0" indent="0">
              <a:buClr>
                <a:srgbClr val="D38CBC"/>
              </a:buClr>
              <a:buNone/>
            </a:pPr>
            <a:endParaRPr lang="en-GB" sz="1200" b="1" dirty="0">
              <a:solidFill>
                <a:srgbClr val="D38CBC"/>
              </a:solidFill>
            </a:endParaRPr>
          </a:p>
          <a:p>
            <a:pPr marL="0" lvl="0" indent="0">
              <a:buClr>
                <a:srgbClr val="D38CBC"/>
              </a:buClr>
              <a:buNone/>
            </a:pPr>
            <a:r>
              <a:rPr lang="en-GB" sz="1200" b="1" dirty="0">
                <a:solidFill>
                  <a:srgbClr val="D38CBC"/>
                </a:solidFill>
              </a:rPr>
              <a:t>While challenges may arise due to structural inequalities and changing financial circumstances, this stage also offers an opportunity to strengthen financial awareness, take control of financial decisions, and plan for a secure future.</a:t>
            </a:r>
          </a:p>
          <a:p>
            <a:pPr marL="0" lvl="0" indent="0">
              <a:buClr>
                <a:srgbClr val="D38CBC"/>
              </a:buClr>
              <a:buNone/>
            </a:pPr>
            <a:endParaRPr lang="en-GB" sz="1200" b="1" dirty="0">
              <a:solidFill>
                <a:srgbClr val="D38CBC"/>
              </a:solidFill>
            </a:endParaRPr>
          </a:p>
          <a:p>
            <a:pPr marL="0" lvl="0" indent="0">
              <a:buClr>
                <a:srgbClr val="D38CBC"/>
              </a:buClr>
              <a:buNone/>
            </a:pPr>
            <a:r>
              <a:rPr lang="en-GB" sz="1200" b="1" dirty="0">
                <a:solidFill>
                  <a:srgbClr val="D38CBC"/>
                </a:solidFill>
              </a:rPr>
              <a:t>Ultimately, effective debt management in late career is not only about financial outcomes, but about ensuring dignity, autonomy, and well-being in later life.</a:t>
            </a:r>
            <a:endParaRPr lang="en-GB" sz="1200" b="1" dirty="0"/>
          </a:p>
          <a:p>
            <a:pPr marL="0" lvl="0" indent="0">
              <a:buClr>
                <a:srgbClr val="D38CBC"/>
              </a:buClr>
              <a:buNone/>
            </a:pPr>
            <a:endParaRPr lang="en-GB" sz="1200" dirty="0"/>
          </a:p>
          <a:p>
            <a:pPr lvl="0">
              <a:buClr>
                <a:srgbClr val="D38CBC"/>
              </a:buClr>
            </a:pPr>
            <a:endParaRPr lang="en-GB" sz="1200" dirty="0"/>
          </a:p>
        </p:txBody>
      </p:sp>
    </p:spTree>
    <p:extLst>
      <p:ext uri="{BB962C8B-B14F-4D97-AF65-F5344CB8AC3E}">
        <p14:creationId xmlns:p14="http://schemas.microsoft.com/office/powerpoint/2010/main" val="1379569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50B3-266C-A6FE-3548-B569B708D1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C3F124-95CB-AA62-54A0-112A101F7B3E}"/>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D732AAC5-5B15-5492-4DCB-C4BF3F46641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8B3BAB6-4CAD-A7CC-1537-1C2B96E5AB32}"/>
              </a:ext>
            </a:extLst>
          </p:cNvPr>
          <p:cNvSpPr>
            <a:spLocks noGrp="1"/>
          </p:cNvSpPr>
          <p:nvPr>
            <p:ph type="body" sz="quarter" idx="61"/>
          </p:nvPr>
        </p:nvSpPr>
        <p:spPr/>
        <p:txBody>
          <a:bodyPr/>
          <a:lstStyle/>
          <a:p>
            <a:r>
              <a:rPr lang="en-US" dirty="0"/>
              <a:t>Women in Late Career</a:t>
            </a:r>
          </a:p>
        </p:txBody>
      </p:sp>
      <p:cxnSp>
        <p:nvCxnSpPr>
          <p:cNvPr id="19" name="Straight Connector 18">
            <a:extLst>
              <a:ext uri="{FF2B5EF4-FFF2-40B4-BE49-F238E27FC236}">
                <a16:creationId xmlns:a16="http://schemas.microsoft.com/office/drawing/2014/main" id="{ADF2103C-CEB8-8E5D-850F-B602A72D8CE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0FA232B-427D-7E9A-DB49-529834326E74}"/>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A786EAF-3BD3-E762-71BD-EDA57B20572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0EB3EFC2-55FE-FE5D-ED0D-80C1474F0AE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46868D9-5A69-7D55-E671-CF92D5F3D9E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8BD3B1DD-8A67-8EB4-F4E5-C5B42AAC8AD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5782C955-92D6-D180-4C9A-D608AFE6081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B9C09800-FE29-CA64-2F79-4F00740B923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8EEBC1A-0986-8124-23DB-B5A00D5822C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71815EDB-61F2-5982-F6FD-303CCCD08B2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99B1310-F4B7-197D-1342-676469222DE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071F37AF-58ED-B3B8-348A-5A2E76267557}"/>
              </a:ext>
            </a:extLst>
          </p:cNvPr>
          <p:cNvSpPr/>
          <p:nvPr/>
        </p:nvSpPr>
        <p:spPr>
          <a:xfrm>
            <a:off x="1644384" y="1754405"/>
            <a:ext cx="5345352" cy="563699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7AAA3ED5-ABE9-E8AA-B862-6ED65A576679}"/>
              </a:ext>
            </a:extLst>
          </p:cNvPr>
          <p:cNvSpPr txBox="1">
            <a:spLocks/>
          </p:cNvSpPr>
          <p:nvPr/>
        </p:nvSpPr>
        <p:spPr>
          <a:xfrm>
            <a:off x="1917977" y="2244199"/>
            <a:ext cx="4908074" cy="48882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Practical Tips for Managing Credit and Debt in Late Career</a:t>
            </a:r>
          </a:p>
          <a:p>
            <a:pPr marL="0" indent="0">
              <a:buNone/>
            </a:pPr>
            <a:endParaRPr lang="en-GB" sz="1400" b="1" dirty="0">
              <a:solidFill>
                <a:srgbClr val="D38CBC"/>
              </a:solidFill>
            </a:endParaRPr>
          </a:p>
          <a:p>
            <a:pPr marL="0" indent="0">
              <a:buNone/>
            </a:pPr>
            <a:endParaRPr lang="en-GB" sz="1400" b="1" dirty="0"/>
          </a:p>
          <a:p>
            <a:pPr marL="0" lvl="0" indent="0">
              <a:buClr>
                <a:srgbClr val="D38CBC"/>
              </a:buClr>
              <a:buNone/>
            </a:pPr>
            <a:r>
              <a:rPr lang="en-GB" sz="1400" b="1" dirty="0"/>
              <a:t>Tip 1: Reduce Debt Before Retirement</a:t>
            </a:r>
          </a:p>
          <a:p>
            <a:pPr marL="0" lvl="0" indent="0">
              <a:buClr>
                <a:srgbClr val="D38CBC"/>
              </a:buClr>
              <a:buNone/>
            </a:pPr>
            <a:r>
              <a:rPr lang="en-GB" sz="1400" dirty="0"/>
              <a:t>Reducing or clearing debt before retirement can improve financial stability and reduce stress when income becomes more fixed or limited.</a:t>
            </a:r>
          </a:p>
          <a:p>
            <a:pPr marL="0" lvl="0" indent="0">
              <a:buClr>
                <a:srgbClr val="D38CBC"/>
              </a:buClr>
              <a:buNone/>
            </a:pPr>
            <a:endParaRPr lang="en-GB" sz="1400" b="1" dirty="0"/>
          </a:p>
          <a:p>
            <a:pPr marL="0" lvl="0" indent="0">
              <a:buClr>
                <a:srgbClr val="D38CBC"/>
              </a:buClr>
              <a:buNone/>
            </a:pPr>
            <a:r>
              <a:rPr lang="en-GB" sz="1400" b="1" dirty="0"/>
              <a:t>Tip 2: Think Carefully Before Taking New Debt</a:t>
            </a:r>
          </a:p>
          <a:p>
            <a:pPr marL="0" lvl="0" indent="0">
              <a:buClr>
                <a:srgbClr val="D38CBC"/>
              </a:buClr>
              <a:buNone/>
            </a:pPr>
            <a:r>
              <a:rPr lang="en-GB" sz="1400" dirty="0"/>
              <a:t>Avoid unnecessary high-interest borrowing. Before taking on new debt, consider whether it is affordable and supports your long-term financial needs.</a:t>
            </a:r>
          </a:p>
          <a:p>
            <a:pPr marL="0" lvl="0" indent="0">
              <a:buClr>
                <a:srgbClr val="D38CBC"/>
              </a:buClr>
              <a:buNone/>
            </a:pPr>
            <a:endParaRPr lang="en-GB" sz="1400" b="1" dirty="0"/>
          </a:p>
          <a:p>
            <a:pPr marL="0" lvl="0" indent="0">
              <a:buClr>
                <a:srgbClr val="D38CBC"/>
              </a:buClr>
              <a:buNone/>
            </a:pPr>
            <a:r>
              <a:rPr lang="en-GB" sz="1400" b="1" dirty="0"/>
              <a:t>Tip 3: Balance Debt Repayment with Savings</a:t>
            </a:r>
          </a:p>
          <a:p>
            <a:pPr marL="0" lvl="0" indent="0">
              <a:buClr>
                <a:srgbClr val="D38CBC"/>
              </a:buClr>
              <a:buNone/>
            </a:pPr>
            <a:r>
              <a:rPr lang="en-GB" sz="1400" dirty="0"/>
              <a:t>Paying off debt is important, but maintaining emergency savings can help prevent future reliance on credit.</a:t>
            </a:r>
          </a:p>
          <a:p>
            <a:pPr marL="0" lvl="0" indent="0">
              <a:buClr>
                <a:srgbClr val="D38CBC"/>
              </a:buClr>
              <a:buNone/>
            </a:pPr>
            <a:endParaRPr lang="en-GB" sz="1400" b="1" dirty="0"/>
          </a:p>
          <a:p>
            <a:pPr marL="0" lvl="0" indent="0">
              <a:buClr>
                <a:srgbClr val="D38CBC"/>
              </a:buClr>
              <a:buNone/>
            </a:pPr>
            <a:r>
              <a:rPr lang="en-GB" sz="1400" b="1" dirty="0"/>
              <a:t>Tip 4: Stay Informed and Involved in Financial Decisions</a:t>
            </a:r>
          </a:p>
          <a:p>
            <a:pPr marL="0" lvl="0" indent="0">
              <a:buClr>
                <a:srgbClr val="D38CBC"/>
              </a:buClr>
              <a:buNone/>
            </a:pPr>
            <a:r>
              <a:rPr lang="en-GB" sz="1400" dirty="0"/>
              <a:t>Whether finances are shared or individual, staying informed helps protect your independence and supports better decision-making.</a:t>
            </a:r>
          </a:p>
          <a:p>
            <a:pPr marL="0" lvl="0" indent="0">
              <a:buClr>
                <a:srgbClr val="D38CBC"/>
              </a:buClr>
              <a:buNone/>
            </a:pPr>
            <a:endParaRPr lang="en-GB" sz="1400" b="1" dirty="0"/>
          </a:p>
          <a:p>
            <a:pPr marL="0" lvl="0" indent="0">
              <a:buClr>
                <a:srgbClr val="D38CBC"/>
              </a:buClr>
              <a:buNone/>
            </a:pPr>
            <a:r>
              <a:rPr lang="en-GB" sz="1400" b="1" dirty="0"/>
              <a:t>Tip 5: Be Aware of Financial Pressure or Exploitation</a:t>
            </a:r>
          </a:p>
          <a:p>
            <a:pPr marL="0" lvl="0" indent="0">
              <a:buClr>
                <a:srgbClr val="D38CBC"/>
              </a:buClr>
              <a:buNone/>
            </a:pPr>
            <a:r>
              <a:rPr lang="en-GB" sz="1400" dirty="0"/>
              <a:t>Be cautious of pressure to provide financial support or take on debt for others. Prioritising your own financial security is important.</a:t>
            </a:r>
          </a:p>
          <a:p>
            <a:pPr marL="0" lvl="0" indent="0">
              <a:buClr>
                <a:srgbClr val="D38CBC"/>
              </a:buClr>
              <a:buNone/>
            </a:pPr>
            <a:endParaRPr lang="en-GB" sz="1400" b="1" dirty="0"/>
          </a:p>
          <a:p>
            <a:pPr marL="0" lvl="0" indent="0">
              <a:buClr>
                <a:srgbClr val="D38CBC"/>
              </a:buClr>
              <a:buNone/>
            </a:pPr>
            <a:r>
              <a:rPr lang="en-GB" sz="1400" b="1" dirty="0"/>
              <a:t>Tip 6: Focus on Long-Term Financial Stability</a:t>
            </a:r>
          </a:p>
          <a:p>
            <a:pPr marL="0" lvl="0" indent="0">
              <a:buClr>
                <a:srgbClr val="D38CBC"/>
              </a:buClr>
              <a:buNone/>
            </a:pPr>
            <a:r>
              <a:rPr lang="en-GB" sz="1400" dirty="0"/>
              <a:t>Consider how today’s financial decisions may affect your future independence, wellbeing, and quality of life.</a:t>
            </a:r>
          </a:p>
        </p:txBody>
      </p:sp>
      <p:grpSp>
        <p:nvGrpSpPr>
          <p:cNvPr id="3" name="Group 2">
            <a:extLst>
              <a:ext uri="{FF2B5EF4-FFF2-40B4-BE49-F238E27FC236}">
                <a16:creationId xmlns:a16="http://schemas.microsoft.com/office/drawing/2014/main" id="{021A3491-12ED-3491-FBF6-3BFFA901B095}"/>
              </a:ext>
            </a:extLst>
          </p:cNvPr>
          <p:cNvGrpSpPr/>
          <p:nvPr/>
        </p:nvGrpSpPr>
        <p:grpSpPr>
          <a:xfrm>
            <a:off x="1259273" y="1592559"/>
            <a:ext cx="926198" cy="406400"/>
            <a:chOff x="1997756" y="3611831"/>
            <a:chExt cx="926198" cy="406400"/>
          </a:xfrm>
        </p:grpSpPr>
        <p:grpSp>
          <p:nvGrpSpPr>
            <p:cNvPr id="6" name="Group 5">
              <a:extLst>
                <a:ext uri="{FF2B5EF4-FFF2-40B4-BE49-F238E27FC236}">
                  <a16:creationId xmlns:a16="http://schemas.microsoft.com/office/drawing/2014/main" id="{F8652B87-D714-E21B-37C3-8BB921A613A8}"/>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7162CC4-84E3-442D-3A41-AF83801F08D3}"/>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5A2DA49-C783-F4D7-3A7D-F909FDEF171C}"/>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57856ABB-81B2-5294-D5F8-DA742F7BDC2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7" name="Oval 26">
                <a:extLst>
                  <a:ext uri="{FF2B5EF4-FFF2-40B4-BE49-F238E27FC236}">
                    <a16:creationId xmlns:a16="http://schemas.microsoft.com/office/drawing/2014/main" id="{82A64C68-2CAB-6ED2-99A3-462E358BA6B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0E6241C-E93B-AA05-6842-8734966ADF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924B20AA-8C54-479E-78C0-1A8F8616FA4E}"/>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BB939797-EBB0-8F9E-3238-552E901BA465}"/>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3129FE42-6692-BAD8-6D2D-E3ACF09BCBD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E4A28FA5-13B5-9586-7AC6-6F306C7875F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94B791FE-FE0A-10FC-D69D-AFACF78BC34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E3E4C94-EBD8-177F-4D3A-E5562D8E4127}"/>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202CED78-7640-2DB7-6C42-ECB0DFBF7D8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C7A7FD81-A477-7A30-A7E6-F085C4BEB83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1249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11B42-EBCB-57FF-E491-55028662B4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83D1CA2-156F-8D18-9968-F5594F518A2A}"/>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9DD23285-DDC7-5E75-CFBF-ADFE9059BC0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F773BCE-29F8-1BB4-E24D-84AB328D9D97}"/>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125BF-166F-CECD-A84E-8B7A7151B873}"/>
              </a:ext>
            </a:extLst>
          </p:cNvPr>
          <p:cNvSpPr>
            <a:spLocks noGrp="1"/>
          </p:cNvSpPr>
          <p:nvPr>
            <p:ph type="body" sz="quarter" idx="64"/>
          </p:nvPr>
        </p:nvSpPr>
        <p:spPr>
          <a:xfrm>
            <a:off x="1164479" y="1651754"/>
            <a:ext cx="5934821" cy="7098539"/>
          </a:xfrm>
        </p:spPr>
        <p:txBody>
          <a:bodyPr/>
          <a:lstStyle/>
          <a:p>
            <a:pPr marL="0" indent="0">
              <a:buNone/>
            </a:pPr>
            <a:r>
              <a:rPr lang="en-GB" sz="1400" b="1" dirty="0">
                <a:solidFill>
                  <a:srgbClr val="D38CBC"/>
                </a:solidFill>
              </a:rPr>
              <a:t>Activities</a:t>
            </a:r>
          </a:p>
          <a:p>
            <a:pPr marL="0" indent="0">
              <a:buNone/>
            </a:pPr>
            <a:endParaRPr lang="en-GB" sz="1400" b="1" dirty="0">
              <a:solidFill>
                <a:srgbClr val="D38CBC"/>
              </a:solidFill>
            </a:endParaRPr>
          </a:p>
          <a:p>
            <a:pPr marL="0" indent="0">
              <a:buNone/>
            </a:pPr>
            <a:r>
              <a:rPr lang="en-GB" sz="1400" b="1" dirty="0"/>
              <a:t>Activity 1: Scenario Analysis – Entering Retirement with Debt</a:t>
            </a:r>
          </a:p>
          <a:p>
            <a:pPr marL="0" indent="0">
              <a:buNone/>
            </a:pPr>
            <a:endParaRPr lang="en-GB" sz="1400" b="1" dirty="0">
              <a:solidFill>
                <a:srgbClr val="D38CBC"/>
              </a:solidFill>
            </a:endParaRPr>
          </a:p>
          <a:p>
            <a:pPr marL="0" indent="0">
              <a:buNone/>
            </a:pPr>
            <a:r>
              <a:rPr lang="en-GB" sz="1400" b="1" dirty="0">
                <a:solidFill>
                  <a:srgbClr val="D38CBC"/>
                </a:solidFill>
              </a:rPr>
              <a:t>Scenario: “Almost There, But Not Fully Secure</a:t>
            </a:r>
            <a:r>
              <a:rPr lang="en-GB" sz="1400" dirty="0"/>
              <a:t>”</a:t>
            </a:r>
          </a:p>
          <a:p>
            <a:pPr marL="0" indent="0">
              <a:buNone/>
            </a:pPr>
            <a:endParaRPr lang="en-GB" sz="1400" dirty="0"/>
          </a:p>
          <a:p>
            <a:pPr marL="0" indent="0">
              <a:buNone/>
            </a:pPr>
            <a:r>
              <a:rPr lang="en-GB" sz="1400" dirty="0"/>
              <a:t>Anna is 59 and planning to retire within the next few years. She owns a home but still has an outstanding mortgage. In addition, she carries a small amount of credit card debt that she has been managing for several years.</a:t>
            </a:r>
          </a:p>
          <a:p>
            <a:pPr marL="0" indent="0">
              <a:buNone/>
            </a:pPr>
            <a:endParaRPr lang="en-GB" sz="1400" dirty="0"/>
          </a:p>
          <a:p>
            <a:pPr marL="0" indent="0">
              <a:buNone/>
            </a:pPr>
            <a:r>
              <a:rPr lang="en-GB" sz="1400" dirty="0"/>
              <a:t>Although Anna has some savings, she is concerned that her monthly income will decrease after retirement. She is unsure whether she should focus on paying off her remaining debt as quickly as possible or maintain her savings for future security.</a:t>
            </a:r>
          </a:p>
          <a:p>
            <a:pPr marL="0" indent="0">
              <a:buNone/>
            </a:pPr>
            <a:endParaRPr lang="en-GB" sz="1400" dirty="0"/>
          </a:p>
          <a:p>
            <a:pPr marL="0" indent="0">
              <a:buNone/>
            </a:pPr>
            <a:r>
              <a:rPr lang="en-GB" sz="1400" dirty="0"/>
              <a:t>Anna feels uncertain about her financial future and worries that she may not be fully prepared.</a:t>
            </a:r>
          </a:p>
          <a:p>
            <a:pPr marL="0" indent="0">
              <a:buNone/>
            </a:pPr>
            <a:endParaRPr lang="en-GB" sz="1400" b="1" dirty="0"/>
          </a:p>
          <a:p>
            <a:pPr marL="0" indent="0">
              <a:buNone/>
            </a:pPr>
            <a:r>
              <a:rPr lang="en-GB" sz="1400" b="1" dirty="0"/>
              <a:t>Reflection and Analysis</a:t>
            </a:r>
          </a:p>
          <a:p>
            <a:pPr marL="0" indent="0">
              <a:buNone/>
            </a:pPr>
            <a:endParaRPr lang="en-GB" sz="1400" b="1" dirty="0"/>
          </a:p>
          <a:p>
            <a:r>
              <a:rPr lang="en-GB" sz="1400" dirty="0"/>
              <a:t>What are the key financial challenges Anna is facing?</a:t>
            </a:r>
          </a:p>
          <a:p>
            <a:r>
              <a:rPr lang="en-GB" sz="1400" dirty="0"/>
              <a:t>What risks are associated with entering retirement with debt?</a:t>
            </a:r>
          </a:p>
          <a:p>
            <a:r>
              <a:rPr lang="en-GB" sz="1400" dirty="0"/>
              <a:t>What factors should Anna consider when deciding how to manage her finances?</a:t>
            </a:r>
          </a:p>
          <a:p>
            <a:pPr marL="0" indent="0">
              <a:buNone/>
            </a:pPr>
            <a:endParaRPr lang="en-GB" sz="1400" b="1" dirty="0"/>
          </a:p>
          <a:p>
            <a:pPr marL="0" indent="0">
              <a:buNone/>
            </a:pPr>
            <a:r>
              <a:rPr lang="en-GB" sz="1400" b="1" dirty="0"/>
              <a:t>Understanding the Situation</a:t>
            </a:r>
          </a:p>
          <a:p>
            <a:pPr marL="0" indent="0">
              <a:buNone/>
            </a:pPr>
            <a:endParaRPr lang="en-GB" sz="1400" b="1" dirty="0"/>
          </a:p>
          <a:p>
            <a:pPr marL="0" indent="0">
              <a:buNone/>
            </a:pPr>
            <a:r>
              <a:rPr lang="en-GB" sz="1400" dirty="0"/>
              <a:t>Anna’s situation highlights a common late-career dilemma: balancing debt repayment with financial security. While reducing debt is important, using all available savings to repay obligations may leave individuals vulnerable to unexpected expenses.</a:t>
            </a:r>
          </a:p>
          <a:p>
            <a:pPr marL="0" indent="0">
              <a:buNone/>
            </a:pPr>
            <a:endParaRPr lang="en-GB" sz="1400" dirty="0"/>
          </a:p>
          <a:p>
            <a:pPr marL="0" indent="0">
              <a:buNone/>
            </a:pPr>
            <a:r>
              <a:rPr lang="en-GB" sz="1400" dirty="0"/>
              <a:t>This scenario emphasises the importance of a balanced and informed approach.</a:t>
            </a:r>
          </a:p>
          <a:p>
            <a:pPr marL="0" indent="0">
              <a:buNone/>
            </a:pPr>
            <a:endParaRPr lang="en-GB" sz="1400" dirty="0"/>
          </a:p>
          <a:p>
            <a:pPr marL="0" indent="0">
              <a:buNone/>
            </a:pPr>
            <a:r>
              <a:rPr lang="en-GB" sz="1400" b="1" dirty="0"/>
              <a:t>Action-Oriented Guidance</a:t>
            </a:r>
          </a:p>
          <a:p>
            <a:pPr marL="0" indent="0">
              <a:buNone/>
            </a:pPr>
            <a:endParaRPr lang="en-GB" sz="1400" b="1" dirty="0"/>
          </a:p>
          <a:p>
            <a:r>
              <a:rPr lang="en-GB" sz="1400" dirty="0"/>
              <a:t>Review all financial obligations and repayment conditions.</a:t>
            </a:r>
          </a:p>
          <a:p>
            <a:r>
              <a:rPr lang="en-GB" sz="1400" dirty="0"/>
              <a:t>Assess how debt will affect future income and expenses.</a:t>
            </a:r>
          </a:p>
          <a:p>
            <a:r>
              <a:rPr lang="en-GB" sz="1400" dirty="0"/>
              <a:t>Balance debt reduction with maintaining financial reserves.</a:t>
            </a:r>
          </a:p>
          <a:p>
            <a:r>
              <a:rPr lang="en-GB" sz="1400" dirty="0"/>
              <a:t>Seek professional advice if needed.</a:t>
            </a:r>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4CE85B03-664A-38BF-CD11-DD9B680731D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43088E21-047E-8028-15CF-D40DE35B3FA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9EEE89C-E761-4E95-9517-8CC0E477E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07FCA8-B486-0301-A282-257B65966A8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D7AB06D-9053-F09F-0855-87A18A68533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31D8149-E101-0CE8-92E6-AA2CABD4C9E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F2A824B-D655-0F5E-7001-1581BD00DA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3AEBFCE-0C6E-7971-E0CC-8A0C5B2268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38D2CAF-E425-E5F5-8015-8AED308719C3}"/>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7DD2735-EE5E-A1CD-CF45-EA5D53B83B1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1CE682D7-9436-8134-EDEA-934C87D737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2A18E6D8-2C97-3BEA-3892-9C84539299C0}"/>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8019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6191-9923-9954-FE31-E82CA072DFA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4F5703-50FC-8653-0E97-3ED86FD48D1D}"/>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FF4371AB-17BC-28D5-BAF5-910862F20E6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BCC946A-6B90-4934-9DAD-45E5121AF991}"/>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BEFC88BE-BB3B-5FC2-F835-AA3CB2ED6244}"/>
              </a:ext>
            </a:extLst>
          </p:cNvPr>
          <p:cNvSpPr>
            <a:spLocks noGrp="1"/>
          </p:cNvSpPr>
          <p:nvPr>
            <p:ph type="body" sz="quarter" idx="64"/>
          </p:nvPr>
        </p:nvSpPr>
        <p:spPr>
          <a:xfrm>
            <a:off x="1431482" y="1765615"/>
            <a:ext cx="5510204" cy="6058000"/>
          </a:xfrm>
        </p:spPr>
        <p:txBody>
          <a:bodyPr/>
          <a:lstStyle/>
          <a:p>
            <a:pPr marL="0" indent="0">
              <a:buNone/>
            </a:pPr>
            <a:r>
              <a:rPr lang="en-GB" sz="1400" b="1" dirty="0"/>
              <a:t>Activity 2: Scenario-Based Reflection – Financial Independence and Decision-Making</a:t>
            </a:r>
          </a:p>
          <a:p>
            <a:pPr marL="0" indent="0">
              <a:buNone/>
            </a:pPr>
            <a:endParaRPr lang="en-GB" sz="1400" dirty="0"/>
          </a:p>
          <a:p>
            <a:pPr marL="0" indent="0">
              <a:buNone/>
            </a:pPr>
            <a:r>
              <a:rPr lang="en-GB" sz="1400" b="1" dirty="0">
                <a:solidFill>
                  <a:srgbClr val="D38CBC"/>
                </a:solidFill>
              </a:rPr>
              <a:t>Scenario: “Letting Others Decide”</a:t>
            </a:r>
          </a:p>
          <a:p>
            <a:pPr marL="0" indent="0">
              <a:buNone/>
            </a:pPr>
            <a:endParaRPr lang="en-GB" sz="1400" dirty="0"/>
          </a:p>
          <a:p>
            <a:pPr marL="0" indent="0">
              <a:buNone/>
            </a:pPr>
            <a:r>
              <a:rPr lang="en-GB" sz="1400" dirty="0"/>
              <a:t>Maria is 62 and has always relied on her partner to manage financial matters. She has limited knowledge of their debts, savings, or financial planning. Recently, she has started to feel concerned about her financial independence, particularly as she approaches retirement.</a:t>
            </a:r>
          </a:p>
          <a:p>
            <a:pPr marL="0" indent="0">
              <a:buNone/>
            </a:pPr>
            <a:endParaRPr lang="en-GB" sz="1400" dirty="0"/>
          </a:p>
          <a:p>
            <a:pPr marL="0" indent="0">
              <a:buNone/>
            </a:pPr>
            <a:r>
              <a:rPr lang="en-GB" sz="1400" dirty="0"/>
              <a:t>Maria realises that she may not be fully prepared to manage financial decisions on her own if needed. She feels uncertain but unsure where to begin.</a:t>
            </a:r>
          </a:p>
          <a:p>
            <a:pPr marL="0" indent="0">
              <a:buNone/>
            </a:pPr>
            <a:endParaRPr lang="en-GB" sz="1400" dirty="0"/>
          </a:p>
          <a:p>
            <a:pPr marL="0" indent="0">
              <a:buNone/>
            </a:pPr>
            <a:r>
              <a:rPr lang="en-GB" sz="1400" b="1" dirty="0"/>
              <a:t>Reflection and Analysis</a:t>
            </a:r>
          </a:p>
          <a:p>
            <a:pPr marL="0" indent="0">
              <a:buNone/>
            </a:pPr>
            <a:endParaRPr lang="en-GB" sz="1400" dirty="0"/>
          </a:p>
          <a:p>
            <a:r>
              <a:rPr lang="en-GB" sz="1400" dirty="0"/>
              <a:t>What are the risks of not being involved in financial decision-making?</a:t>
            </a:r>
          </a:p>
          <a:p>
            <a:r>
              <a:rPr lang="en-GB" sz="1400" dirty="0"/>
              <a:t>How might this situation affect Maria’s independence in the future?</a:t>
            </a:r>
          </a:p>
          <a:p>
            <a:r>
              <a:rPr lang="en-GB" sz="1400" dirty="0"/>
              <a:t>What steps could she take to improve her situation?</a:t>
            </a:r>
          </a:p>
          <a:p>
            <a:pPr marL="0" indent="0">
              <a:buNone/>
            </a:pPr>
            <a:endParaRPr lang="en-GB" sz="1400" dirty="0"/>
          </a:p>
          <a:p>
            <a:pPr marL="0" indent="0">
              <a:buNone/>
            </a:pPr>
            <a:r>
              <a:rPr lang="en-GB" sz="1400" b="1" dirty="0"/>
              <a:t>Understanding the Situation</a:t>
            </a:r>
          </a:p>
          <a:p>
            <a:pPr marL="0" indent="0">
              <a:buNone/>
            </a:pPr>
            <a:endParaRPr lang="en-GB" sz="1400" b="1" dirty="0"/>
          </a:p>
          <a:p>
            <a:pPr marL="0" indent="0">
              <a:buNone/>
            </a:pPr>
            <a:r>
              <a:rPr lang="en-GB" sz="1400" dirty="0"/>
              <a:t>This scenario highlights the importance of financial awareness and participation. Even in long-term relationships, unequal access to financial knowledge can create vulnerability. </a:t>
            </a:r>
          </a:p>
          <a:p>
            <a:pPr marL="0" indent="0">
              <a:buNone/>
            </a:pPr>
            <a:endParaRPr lang="en-GB" sz="1400" dirty="0"/>
          </a:p>
          <a:p>
            <a:pPr marL="0" indent="0">
              <a:buNone/>
            </a:pPr>
            <a:r>
              <a:rPr lang="en-GB" sz="1400" dirty="0"/>
              <a:t>Financial independence is not only about income, but also about understanding and control.</a:t>
            </a:r>
          </a:p>
          <a:p>
            <a:pPr marL="0" indent="0">
              <a:buNone/>
            </a:pPr>
            <a:endParaRPr lang="en-GB" sz="1400" dirty="0"/>
          </a:p>
          <a:p>
            <a:pPr marL="0" indent="0">
              <a:buNone/>
            </a:pPr>
            <a:r>
              <a:rPr lang="en-GB" sz="1400" b="1" dirty="0"/>
              <a:t>Action-Oriented Guidance</a:t>
            </a:r>
          </a:p>
          <a:p>
            <a:pPr marL="0" indent="0">
              <a:buNone/>
            </a:pPr>
            <a:endParaRPr lang="en-GB" sz="1400" b="1" dirty="0"/>
          </a:p>
          <a:p>
            <a:r>
              <a:rPr lang="en-GB" sz="1400" dirty="0"/>
              <a:t>Begin by gaining a clear understanding of financial assets and obligations.</a:t>
            </a:r>
          </a:p>
          <a:p>
            <a:r>
              <a:rPr lang="en-GB" sz="1400" dirty="0"/>
              <a:t>Participate actively in financial discussions and decisions.</a:t>
            </a:r>
          </a:p>
          <a:p>
            <a:r>
              <a:rPr lang="en-GB" sz="1400" dirty="0"/>
              <a:t>Ask questions and seek information without hesitation.</a:t>
            </a:r>
          </a:p>
          <a:p>
            <a:r>
              <a:rPr lang="en-GB" sz="1400" dirty="0"/>
              <a:t>Gradually build confidence in managing financial matters.</a:t>
            </a:r>
          </a:p>
          <a:p>
            <a:pPr marL="0" indent="0">
              <a:buNone/>
            </a:pPr>
            <a:endParaRPr lang="en-GB" sz="1200" dirty="0"/>
          </a:p>
        </p:txBody>
      </p:sp>
      <p:cxnSp>
        <p:nvCxnSpPr>
          <p:cNvPr id="19" name="Straight Connector 18">
            <a:extLst>
              <a:ext uri="{FF2B5EF4-FFF2-40B4-BE49-F238E27FC236}">
                <a16:creationId xmlns:a16="http://schemas.microsoft.com/office/drawing/2014/main" id="{253ED9C0-FEDC-EF14-004F-2E86CA6C12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6122542F-63FD-1FDD-5E81-7C8D7D65949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4898F9-8248-F714-F8CF-C00445A64911}"/>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61596AAF-2C73-2266-4C2B-2C674C29754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FAE40CA-CFF0-4FD4-B13F-15DC2D6D3E9C}"/>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10D0EE0-42D3-B0F9-4AA7-79C0292CD61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E0A633C-ECCA-CB01-2D6E-A551E948C7C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9211201D-4D75-00A9-11CE-B9FBEABC171F}"/>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E5352B4B-D1FD-3B30-6D81-14D9298ED2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05721A1F-FA0C-77AF-3B0D-C2AFDA57A54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020B6DC7-E7E0-00C0-DCB6-33958160D54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785814CA-65F5-FEFF-F4EB-36FCC768AEEE}"/>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995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B427-955E-A5A4-902D-B5A857A5F2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520E07-BC68-AC9B-14BA-966FFF958B6E}"/>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2263D9DD-3AC7-5A31-C283-3BE41B4A181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6E1F250-D32C-7F00-1D86-450FCD1B3654}"/>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A84EA16F-2BCB-2227-310D-D43219844D91}"/>
              </a:ext>
            </a:extLst>
          </p:cNvPr>
          <p:cNvSpPr>
            <a:spLocks noGrp="1"/>
          </p:cNvSpPr>
          <p:nvPr>
            <p:ph type="body" sz="quarter" idx="64"/>
          </p:nvPr>
        </p:nvSpPr>
        <p:spPr>
          <a:xfrm>
            <a:off x="1567542" y="1534332"/>
            <a:ext cx="5284924" cy="6911168"/>
          </a:xfrm>
        </p:spPr>
        <p:txBody>
          <a:bodyPr/>
          <a:lstStyle/>
          <a:p>
            <a:pPr marL="0" indent="0">
              <a:buNone/>
            </a:pPr>
            <a:r>
              <a:rPr lang="en-GB" sz="1400" b="1" dirty="0">
                <a:solidFill>
                  <a:srgbClr val="D38CBC"/>
                </a:solidFill>
              </a:rPr>
              <a:t>Formative Assessment</a:t>
            </a:r>
          </a:p>
          <a:p>
            <a:pPr marL="0" indent="0">
              <a:buNone/>
            </a:pPr>
            <a:endParaRPr lang="en-GB" sz="1400" b="1" dirty="0">
              <a:solidFill>
                <a:srgbClr val="D38CBC"/>
              </a:solidFill>
            </a:endParaRPr>
          </a:p>
          <a:p>
            <a:pPr marL="0" indent="0">
              <a:buNone/>
            </a:pPr>
            <a:endParaRPr lang="en-GB" sz="1200" dirty="0"/>
          </a:p>
          <a:p>
            <a:pPr marL="0" indent="0">
              <a:buNone/>
            </a:pPr>
            <a:r>
              <a:rPr lang="en-GB" sz="1200" dirty="0"/>
              <a:t>Reflection: Financial Security and Debt in Later Life</a:t>
            </a:r>
          </a:p>
          <a:p>
            <a:pPr marL="0" indent="0">
              <a:buNone/>
            </a:pPr>
            <a:endParaRPr lang="en-GB" sz="1200" dirty="0"/>
          </a:p>
          <a:p>
            <a:pPr marL="0" indent="0">
              <a:buNone/>
            </a:pPr>
            <a:r>
              <a:rPr lang="en-GB" sz="1200" dirty="0"/>
              <a:t>As financial priorities shift in later life, managing credit and debt becomes closely connected to security, independence, and peace of mind. This reflection activity encourages you to consider your financial readiness, long-term stability, and confidence in managing future challenges.</a:t>
            </a:r>
          </a:p>
          <a:p>
            <a:pPr marL="0" indent="0">
              <a:buNone/>
            </a:pPr>
            <a:endParaRPr lang="en-GB" sz="1200" dirty="0"/>
          </a:p>
          <a:p>
            <a:pPr marL="0" indent="0">
              <a:buNone/>
            </a:pPr>
            <a:r>
              <a:rPr lang="en-GB" sz="1200" b="1" dirty="0"/>
              <a:t>Reflect on the Following Questions</a:t>
            </a:r>
          </a:p>
          <a:p>
            <a:pPr marL="0" indent="0">
              <a:buNone/>
            </a:pPr>
            <a:endParaRPr lang="en-GB" sz="1200" dirty="0"/>
          </a:p>
          <a:p>
            <a:pPr marL="0" indent="0">
              <a:buNone/>
            </a:pPr>
            <a:r>
              <a:rPr lang="en-GB" sz="1200" b="1" dirty="0"/>
              <a:t>Financial Security</a:t>
            </a:r>
          </a:p>
          <a:p>
            <a:r>
              <a:rPr lang="en-GB" sz="1200" dirty="0"/>
              <a:t>Do I have a clear understanding of my debts, savings, and regular financial commitments?</a:t>
            </a:r>
          </a:p>
          <a:p>
            <a:r>
              <a:rPr lang="en-GB" sz="1200" dirty="0"/>
              <a:t>Could my current financial obligations affect my future financial security or retirement plans?</a:t>
            </a:r>
          </a:p>
          <a:p>
            <a:endParaRPr lang="en-GB" sz="1200" dirty="0"/>
          </a:p>
          <a:p>
            <a:pPr marL="0" indent="0">
              <a:buNone/>
            </a:pPr>
            <a:r>
              <a:rPr lang="en-GB" sz="1200" b="1" dirty="0"/>
              <a:t>Planning for the Future</a:t>
            </a:r>
          </a:p>
          <a:p>
            <a:r>
              <a:rPr lang="en-GB" sz="1200" dirty="0"/>
              <a:t>Am I financially prepared for changes such as retirement, reduced income, or unexpected expenses?</a:t>
            </a:r>
          </a:p>
          <a:p>
            <a:r>
              <a:rPr lang="en-GB" sz="1200" dirty="0"/>
              <a:t>Do I have a plan for reducing debt or managing financial responsibilities over time?</a:t>
            </a:r>
          </a:p>
          <a:p>
            <a:pPr marL="0" indent="0">
              <a:buNone/>
            </a:pPr>
            <a:endParaRPr lang="en-GB" sz="1200" dirty="0"/>
          </a:p>
          <a:p>
            <a:pPr marL="0" indent="0">
              <a:buNone/>
            </a:pPr>
            <a:r>
              <a:rPr lang="en-GB" sz="1200" b="1" dirty="0"/>
              <a:t>Financial Independence</a:t>
            </a:r>
          </a:p>
          <a:p>
            <a:r>
              <a:rPr lang="en-GB" sz="1200" dirty="0"/>
              <a:t>Do I feel informed and involved in important financial decisions?</a:t>
            </a:r>
          </a:p>
          <a:p>
            <a:r>
              <a:rPr lang="en-GB" sz="1200" dirty="0"/>
              <a:t>Would I feel confident managing finances independently if circumstances changed (e.g. illness, separation, widowhood)?</a:t>
            </a:r>
          </a:p>
          <a:p>
            <a:pPr marL="0" indent="0">
              <a:buNone/>
            </a:pPr>
            <a:endParaRPr lang="en-GB" sz="1200" b="1" dirty="0"/>
          </a:p>
          <a:p>
            <a:pPr marL="0" indent="0">
              <a:buNone/>
            </a:pPr>
            <a:r>
              <a:rPr lang="en-GB" sz="1200" b="1" dirty="0"/>
              <a:t>Protecting Yourself</a:t>
            </a:r>
          </a:p>
          <a:p>
            <a:r>
              <a:rPr lang="en-GB" sz="1200" dirty="0"/>
              <a:t>Have I ever felt pressure to financially support others in ways that may affect my own security?</a:t>
            </a:r>
          </a:p>
          <a:p>
            <a:r>
              <a:rPr lang="en-GB" sz="1200" dirty="0"/>
              <a:t>What steps can I take to protect myself from financial stress or exploitation?</a:t>
            </a:r>
          </a:p>
          <a:p>
            <a:pPr marL="0" indent="0">
              <a:buNone/>
            </a:pPr>
            <a:endParaRPr lang="en-GB" sz="1200" dirty="0"/>
          </a:p>
          <a:p>
            <a:pPr marL="0" indent="0">
              <a:buNone/>
            </a:pPr>
            <a:r>
              <a:rPr lang="en-GB" sz="1200" b="1" dirty="0"/>
              <a:t>Looking Ahead</a:t>
            </a:r>
          </a:p>
          <a:p>
            <a:r>
              <a:rPr lang="en-GB" sz="1200" dirty="0"/>
              <a:t>What is one financial decision I could make today to strengthen my future stability?</a:t>
            </a:r>
          </a:p>
          <a:p>
            <a:r>
              <a:rPr lang="en-GB" sz="1200" dirty="0"/>
              <a:t>What knowledge, support, or resource would help me feel more financially confident?</a:t>
            </a:r>
          </a:p>
          <a:p>
            <a:endParaRPr lang="en-GB" sz="1200" dirty="0"/>
          </a:p>
          <a:p>
            <a:pPr marL="0" indent="0" algn="ctr">
              <a:buNone/>
            </a:pPr>
            <a:r>
              <a:rPr lang="en-GB" sz="1200" b="1" dirty="0">
                <a:solidFill>
                  <a:srgbClr val="D38CBC"/>
                </a:solidFill>
              </a:rPr>
              <a:t>What does financial security and independence mean to you </a:t>
            </a:r>
          </a:p>
          <a:p>
            <a:pPr marL="0" indent="0" algn="ctr">
              <a:buNone/>
            </a:pPr>
            <a:r>
              <a:rPr lang="en-GB" sz="1200" b="1" dirty="0">
                <a:solidFill>
                  <a:srgbClr val="D38CBC"/>
                </a:solidFill>
              </a:rPr>
              <a:t>at this stage of life?</a:t>
            </a:r>
          </a:p>
        </p:txBody>
      </p:sp>
      <p:cxnSp>
        <p:nvCxnSpPr>
          <p:cNvPr id="19" name="Straight Connector 18">
            <a:extLst>
              <a:ext uri="{FF2B5EF4-FFF2-40B4-BE49-F238E27FC236}">
                <a16:creationId xmlns:a16="http://schemas.microsoft.com/office/drawing/2014/main" id="{1EF2305C-4C34-189F-173C-13D978B1DD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705E45-D459-11CE-04DC-3EBD3F5F812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6EB032D-B567-2AFD-811C-B30021C7964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4D951823-F452-FE17-0E6C-DA6A4893BC9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80D437C-E209-D3FF-CD41-7AEB2A553BA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48F5E802-A450-FE4B-8217-24ED247CF10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9AB0C2F-ECC4-38C2-CAFE-92813273BFD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49E277-96E6-1AF8-C994-5BC577DCCFD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794329-0C37-BBCF-5CE2-1B4E66A9FAE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738BDDE-B7DB-6803-07CD-0F747DF4D1A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2D0A41DD-4FEC-0B76-E93A-56D41ABBFFA0}"/>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4201019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268000" y="1706959"/>
            <a:ext cx="5566520" cy="7112593"/>
          </a:xfrm>
        </p:spPr>
        <p:txBody>
          <a:bodyPr/>
          <a:lstStyle/>
          <a:p>
            <a:pPr marL="0" indent="0">
              <a:buNone/>
            </a:pPr>
            <a:r>
              <a:rPr lang="en-GB" sz="1200" dirty="0"/>
              <a:t>• Retirement planning and financial security</a:t>
            </a:r>
          </a:p>
          <a:p>
            <a:pPr marL="0" indent="0">
              <a:buNone/>
            </a:pPr>
            <a:endParaRPr lang="en-GB" sz="1200" dirty="0"/>
          </a:p>
          <a:p>
            <a:pPr marL="0" indent="0">
              <a:buNone/>
            </a:pPr>
            <a:r>
              <a:rPr lang="en-GB" sz="1200" b="1" dirty="0"/>
              <a:t>Retirement Planning Guide – </a:t>
            </a:r>
            <a:r>
              <a:rPr lang="en-GB" sz="1200" b="1" dirty="0" err="1"/>
              <a:t>MoneyHelper</a:t>
            </a:r>
            <a:endParaRPr lang="en-GB" sz="1200" b="1" dirty="0"/>
          </a:p>
          <a:p>
            <a:pPr marL="0" indent="0">
              <a:buNone/>
            </a:pPr>
            <a:r>
              <a:rPr lang="en-GB" sz="1200" dirty="0"/>
              <a:t>A comprehensive guide to understanding pensions, income planning, and financial preparation for retirement.</a:t>
            </a:r>
          </a:p>
          <a:p>
            <a:pPr marL="0" indent="0">
              <a:buNone/>
            </a:pPr>
            <a:r>
              <a:rPr lang="en-GB" sz="1200" dirty="0">
                <a:hlinkClick r:id="rId2"/>
              </a:rPr>
              <a:t>https://www.moneyhelper.org.uk/en/pensions-and-retirement</a:t>
            </a:r>
            <a:endParaRPr lang="en-GB" sz="1200" dirty="0"/>
          </a:p>
          <a:p>
            <a:pPr marL="0" indent="0">
              <a:buNone/>
            </a:pPr>
            <a:endParaRPr lang="en-GB" sz="1200" dirty="0"/>
          </a:p>
          <a:p>
            <a:pPr marL="0" indent="0">
              <a:buNone/>
            </a:pPr>
            <a:r>
              <a:rPr lang="en-GB" sz="1200" b="1" dirty="0"/>
              <a:t>Planning for Retirement – European Commission (Your Europe)</a:t>
            </a:r>
          </a:p>
          <a:p>
            <a:pPr marL="0" indent="0">
              <a:buNone/>
            </a:pPr>
            <a:r>
              <a:rPr lang="en-GB" sz="1200" dirty="0"/>
              <a:t>Provides information on pensions, financial rights, and planning for later life within the EU context.</a:t>
            </a:r>
          </a:p>
          <a:p>
            <a:pPr marL="0" indent="0">
              <a:buNone/>
            </a:pPr>
            <a:r>
              <a:rPr lang="en-GB" sz="1200" dirty="0">
                <a:hlinkClick r:id="rId3"/>
              </a:rPr>
              <a:t>https://europa.eu/youreurope/citizens/work/retire-abroad/index_en.htm</a:t>
            </a:r>
            <a:endParaRPr lang="en-GB" sz="1200" dirty="0"/>
          </a:p>
          <a:p>
            <a:pPr marL="0" indent="0">
              <a:buNone/>
            </a:pPr>
            <a:endParaRPr lang="en-GB" sz="1200" dirty="0"/>
          </a:p>
          <a:p>
            <a:pPr marL="0" indent="0">
              <a:buNone/>
            </a:pPr>
            <a:r>
              <a:rPr lang="en-GB" sz="1200" dirty="0">
                <a:solidFill>
                  <a:srgbClr val="D38CBC"/>
                </a:solidFill>
              </a:rPr>
              <a:t>• Debt management and financial advice</a:t>
            </a:r>
          </a:p>
          <a:p>
            <a:pPr marL="0" indent="0">
              <a:buNone/>
            </a:pPr>
            <a:endParaRPr lang="en-GB" sz="1200" dirty="0"/>
          </a:p>
          <a:p>
            <a:pPr marL="0" indent="0">
              <a:buNone/>
            </a:pPr>
            <a:r>
              <a:rPr lang="en-GB" sz="1200" b="1" dirty="0"/>
              <a:t>National Debt Advice Services (EU &amp; UK examples)</a:t>
            </a:r>
          </a:p>
          <a:p>
            <a:pPr marL="0" indent="0">
              <a:buNone/>
            </a:pPr>
            <a:r>
              <a:rPr lang="en-GB" sz="1200" dirty="0"/>
              <a:t>Free and confidential advice on managing debt, repayment options, and financial planning.</a:t>
            </a:r>
          </a:p>
          <a:p>
            <a:pPr marL="0" indent="0">
              <a:buNone/>
            </a:pPr>
            <a:r>
              <a:rPr lang="en-GB" sz="1200" dirty="0">
                <a:hlinkClick r:id="rId4"/>
              </a:rPr>
              <a:t>https://www.nationaldebtline.org</a:t>
            </a:r>
            <a:endParaRPr lang="en-GB" sz="1200" dirty="0"/>
          </a:p>
          <a:p>
            <a:pPr marL="0" indent="0">
              <a:buNone/>
            </a:pPr>
            <a:endParaRPr lang="en-GB" sz="1200" dirty="0"/>
          </a:p>
          <a:p>
            <a:pPr marL="0" indent="0">
              <a:buNone/>
            </a:pPr>
            <a:r>
              <a:rPr lang="en-GB" sz="1200" b="1" dirty="0"/>
              <a:t>Managing Debt in Later Life – </a:t>
            </a:r>
            <a:r>
              <a:rPr lang="en-GB" sz="1200" b="1" dirty="0" err="1"/>
              <a:t>MoneyHelper</a:t>
            </a:r>
            <a:endParaRPr lang="en-GB" sz="1200" b="1" dirty="0"/>
          </a:p>
          <a:p>
            <a:pPr marL="0" indent="0">
              <a:buNone/>
            </a:pPr>
            <a:r>
              <a:rPr lang="en-GB" sz="1200" dirty="0"/>
              <a:t>Guidance specifically tailored to older adults, focusing on reducing debt and maintaining financial stability.</a:t>
            </a:r>
          </a:p>
          <a:p>
            <a:pPr marL="0" indent="0">
              <a:buNone/>
            </a:pPr>
            <a:r>
              <a:rPr lang="en-GB" sz="1200" dirty="0">
                <a:hlinkClick r:id="rId5"/>
              </a:rPr>
              <a:t>https://www.moneyhelper.org.uk</a:t>
            </a:r>
            <a:endParaRPr lang="en-GB" sz="1200" dirty="0"/>
          </a:p>
          <a:p>
            <a:pPr marL="0" indent="0">
              <a:buNone/>
            </a:pPr>
            <a:endParaRPr lang="en-GB" sz="1200" dirty="0"/>
          </a:p>
          <a:p>
            <a:pPr marL="0" indent="0">
              <a:buNone/>
            </a:pPr>
            <a:r>
              <a:rPr lang="en-GB" sz="1200" dirty="0"/>
              <a:t>• Financial independence and protection</a:t>
            </a:r>
          </a:p>
          <a:p>
            <a:pPr marL="0" indent="0">
              <a:buNone/>
            </a:pPr>
            <a:endParaRPr lang="en-GB" sz="1200" dirty="0"/>
          </a:p>
          <a:p>
            <a:pPr marL="0" indent="0">
              <a:buNone/>
            </a:pPr>
            <a:r>
              <a:rPr lang="en-GB" sz="1200" b="1" dirty="0"/>
              <a:t>Financial Independence and Gender Equality – EIGE</a:t>
            </a:r>
          </a:p>
          <a:p>
            <a:pPr marL="0" indent="0">
              <a:buNone/>
            </a:pPr>
            <a:r>
              <a:rPr lang="en-GB" sz="1200" dirty="0"/>
              <a:t>Explores the relationship between financial independence and gender equality, with insights relevant to later life.</a:t>
            </a:r>
          </a:p>
          <a:p>
            <a:pPr marL="0" indent="0">
              <a:buNone/>
            </a:pPr>
            <a:r>
              <a:rPr lang="en-GB" sz="1200" dirty="0">
                <a:hlinkClick r:id="rId6"/>
              </a:rPr>
              <a:t>https://eige.europa.eu</a:t>
            </a:r>
            <a:endParaRPr lang="en-GB" sz="1200" dirty="0"/>
          </a:p>
          <a:p>
            <a:pPr marL="0" indent="0">
              <a:buNone/>
            </a:pPr>
            <a:endParaRPr lang="en-GB" sz="1200" dirty="0"/>
          </a:p>
          <a:p>
            <a:pPr marL="0" indent="0">
              <a:buNone/>
            </a:pPr>
            <a:r>
              <a:rPr lang="en-GB" sz="1200" dirty="0">
                <a:solidFill>
                  <a:srgbClr val="D38CBC"/>
                </a:solidFill>
              </a:rPr>
              <a:t>• Videos and learning resources</a:t>
            </a:r>
          </a:p>
          <a:p>
            <a:pPr marL="0" indent="0">
              <a:buNone/>
            </a:pPr>
            <a:endParaRPr lang="en-GB" sz="1200" dirty="0"/>
          </a:p>
          <a:p>
            <a:pPr marL="0" indent="0">
              <a:buNone/>
            </a:pPr>
            <a:r>
              <a:rPr lang="en-GB" sz="1200" b="1" dirty="0"/>
              <a:t>Planning Your Retirement Finances – Educational Video</a:t>
            </a:r>
          </a:p>
          <a:p>
            <a:pPr marL="0" indent="0">
              <a:buNone/>
            </a:pPr>
            <a:r>
              <a:rPr lang="en-GB" sz="1200" dirty="0"/>
              <a:t>A practical overview of financial planning for retirement, including managing income and expenses.</a:t>
            </a:r>
          </a:p>
          <a:p>
            <a:pPr marL="0" indent="0">
              <a:buNone/>
            </a:pPr>
            <a:r>
              <a:rPr lang="en-GB" sz="1200" dirty="0">
                <a:hlinkClick r:id="rId7"/>
              </a:rPr>
              <a:t>https://www.youtube.com/watch?v=Z6Q9lG3j1F8</a:t>
            </a:r>
            <a:endParaRPr lang="en-GB" sz="1200" dirty="0"/>
          </a:p>
          <a:p>
            <a:pPr marL="0" indent="0">
              <a:buNone/>
            </a:pPr>
            <a:endParaRPr lang="en-US"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186996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CONCLUSION</a:t>
            </a:r>
          </a:p>
        </p:txBody>
      </p:sp>
    </p:spTree>
    <p:extLst>
      <p:ext uri="{BB962C8B-B14F-4D97-AF65-F5344CB8AC3E}">
        <p14:creationId xmlns:p14="http://schemas.microsoft.com/office/powerpoint/2010/main" val="1924377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FAF55F5-4206-B112-08C8-E9FAF82270E3}"/>
              </a:ext>
            </a:extLst>
          </p:cNvPr>
          <p:cNvPicPr>
            <a:picLocks noChangeAspect="1"/>
          </p:cNvPicPr>
          <p:nvPr/>
        </p:nvPicPr>
        <p:blipFill>
          <a:blip r:embed="rId2"/>
          <a:stretch>
            <a:fillRect/>
          </a:stretch>
        </p:blipFill>
        <p:spPr>
          <a:xfrm>
            <a:off x="723446" y="5751848"/>
            <a:ext cx="2871465" cy="5688061"/>
          </a:xfrm>
          <a:prstGeom prst="rect">
            <a:avLst/>
          </a:prstGeom>
        </p:spPr>
      </p:pic>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Conclusion</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a:xfrm>
            <a:off x="1465853" y="1496093"/>
            <a:ext cx="5370376" cy="4255755"/>
          </a:xfrm>
        </p:spPr>
        <p:txBody>
          <a:bodyPr/>
          <a:lstStyle/>
          <a:p>
            <a:endParaRPr lang="en-GB" dirty="0"/>
          </a:p>
          <a:p>
            <a:pPr marL="0" indent="0">
              <a:buNone/>
            </a:pPr>
            <a:r>
              <a:rPr lang="en-GB" sz="1400" dirty="0"/>
              <a:t>Managing credit and debt is an important part of women’s financial wellbeing across all life stages. From early career to later life, financial decisions are shaped by income, responsibilities, life transitions, and social expectations. Understanding how credit works and recognising financial risks early can support greater stability and confidence.</a:t>
            </a:r>
          </a:p>
          <a:p>
            <a:pPr marL="0" indent="0">
              <a:buNone/>
            </a:pPr>
            <a:endParaRPr lang="en-GB" sz="1400" dirty="0"/>
          </a:p>
          <a:p>
            <a:pPr marL="0" indent="0">
              <a:buNone/>
            </a:pPr>
            <a:r>
              <a:rPr lang="en-GB" sz="1400" dirty="0"/>
              <a:t>As this module has shown, debt management is not only about repayment. It also involves planning, prioritising, and making informed decisions that align with long-term goals. Financial habits developed early, choices made in mid-career, and planning in later life all influence future financial security.</a:t>
            </a:r>
          </a:p>
          <a:p>
            <a:pPr marL="0" indent="0">
              <a:buNone/>
            </a:pPr>
            <a:endParaRPr lang="en-GB" sz="1400" dirty="0"/>
          </a:p>
          <a:p>
            <a:pPr marL="0" indent="0">
              <a:buNone/>
            </a:pPr>
            <a:r>
              <a:rPr lang="en-GB" sz="1400" dirty="0"/>
              <a:t>Women may face additional challenges, including income gaps, caregiving responsibilities, career interruptions, or unequal participation in financial decision-making. Strengthening financial literacy, confidence, and communication can help reduce vulnerability and support greater independence.</a:t>
            </a:r>
          </a:p>
          <a:p>
            <a:pPr marL="0" indent="0">
              <a:buNone/>
            </a:pPr>
            <a:endParaRPr lang="en-GB" sz="1400" dirty="0"/>
          </a:p>
          <a:p>
            <a:pPr marL="0" indent="0">
              <a:buNone/>
            </a:pPr>
            <a:r>
              <a:rPr lang="en-GB" sz="1400" dirty="0"/>
              <a:t>Ultimately, credit and debt should support, not limit, women’s personal and financial goals. By developing sustainable financial habits and staying informed, women can build resilience and move toward a more secure financial future.</a:t>
            </a:r>
            <a:endParaRPr lang="en-US" sz="1400"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 name="Rounded Rectangle 67">
            <a:extLst>
              <a:ext uri="{FF2B5EF4-FFF2-40B4-BE49-F238E27FC236}">
                <a16:creationId xmlns:a16="http://schemas.microsoft.com/office/drawing/2014/main" id="{C8D8DA25-304A-E9F1-2269-0012CD60AF8C}"/>
              </a:ext>
            </a:extLst>
          </p:cNvPr>
          <p:cNvSpPr/>
          <p:nvPr/>
        </p:nvSpPr>
        <p:spPr>
          <a:xfrm>
            <a:off x="2924331" y="5065586"/>
            <a:ext cx="4304364" cy="38498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08110899-C986-6D21-2F99-4B541C85389D}"/>
              </a:ext>
            </a:extLst>
          </p:cNvPr>
          <p:cNvSpPr txBox="1">
            <a:spLocks/>
          </p:cNvSpPr>
          <p:nvPr/>
        </p:nvSpPr>
        <p:spPr>
          <a:xfrm>
            <a:off x="3633596" y="5408716"/>
            <a:ext cx="3356140" cy="329078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Reflective Questions:</a:t>
            </a:r>
          </a:p>
          <a:p>
            <a:pPr marL="0" indent="0">
              <a:buNone/>
            </a:pPr>
            <a:endParaRPr lang="en-GB" sz="1400" dirty="0"/>
          </a:p>
          <a:p>
            <a:pPr>
              <a:buClr>
                <a:srgbClr val="D38CBC"/>
              </a:buClr>
            </a:pPr>
            <a:r>
              <a:rPr lang="en-GB" sz="1400" dirty="0"/>
              <a:t>How have your attitudes toward credit and debt been shaped by your experiences and environment?</a:t>
            </a:r>
          </a:p>
          <a:p>
            <a:pPr>
              <a:buClr>
                <a:srgbClr val="D38CBC"/>
              </a:buClr>
            </a:pPr>
            <a:endParaRPr lang="en-GB" sz="1400" dirty="0"/>
          </a:p>
          <a:p>
            <a:pPr>
              <a:buClr>
                <a:srgbClr val="D38CBC"/>
              </a:buClr>
            </a:pPr>
            <a:r>
              <a:rPr lang="en-GB" sz="1400" dirty="0"/>
              <a:t>In what ways do your current financial habits support or challenge your long-term financial goals?</a:t>
            </a:r>
          </a:p>
          <a:p>
            <a:pPr>
              <a:buClr>
                <a:srgbClr val="D38CBC"/>
              </a:buClr>
            </a:pPr>
            <a:endParaRPr lang="en-GB" sz="1400" dirty="0"/>
          </a:p>
          <a:p>
            <a:pPr>
              <a:buClr>
                <a:srgbClr val="D38CBC"/>
              </a:buClr>
            </a:pPr>
            <a:r>
              <a:rPr lang="en-GB" sz="1400" dirty="0"/>
              <a:t>Which strategies from this module could help you improve your financial stability and reduce reliance on credit?</a:t>
            </a:r>
          </a:p>
          <a:p>
            <a:pPr>
              <a:buClr>
                <a:srgbClr val="D38CBC"/>
              </a:buClr>
            </a:pPr>
            <a:endParaRPr lang="en-GB" sz="1400" dirty="0"/>
          </a:p>
          <a:p>
            <a:pPr>
              <a:buClr>
                <a:srgbClr val="D38CBC"/>
              </a:buClr>
            </a:pPr>
            <a:r>
              <a:rPr lang="en-GB" sz="1400" dirty="0"/>
              <a:t>How can you strengthen your confidence and participation in financial decision-making, both individually and in shared contexts?</a:t>
            </a:r>
          </a:p>
          <a:p>
            <a:pPr marL="0" lvl="0" indent="0">
              <a:buClr>
                <a:srgbClr val="D38CBC"/>
              </a:buClr>
              <a:buNone/>
            </a:pPr>
            <a:endParaRPr lang="en-GB" sz="1200" dirty="0"/>
          </a:p>
          <a:p>
            <a:pPr lvl="0">
              <a:buClr>
                <a:srgbClr val="D38CBC"/>
              </a:buClr>
            </a:pPr>
            <a:endParaRPr lang="en-GB" sz="1200" dirty="0"/>
          </a:p>
        </p:txBody>
      </p:sp>
    </p:spTree>
    <p:extLst>
      <p:ext uri="{BB962C8B-B14F-4D97-AF65-F5344CB8AC3E}">
        <p14:creationId xmlns:p14="http://schemas.microsoft.com/office/powerpoint/2010/main" val="1382535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10770</Words>
  <Application>Microsoft Office PowerPoint</Application>
  <PresentationFormat>Benutzerdefiniert</PresentationFormat>
  <Paragraphs>1077</Paragraphs>
  <Slides>43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43</vt:i4>
      </vt:variant>
    </vt:vector>
  </HeadingPairs>
  <TitlesOfParts>
    <vt:vector size="48" baseType="lpstr">
      <vt:lpstr>Arial</vt:lpstr>
      <vt:lpstr>Calibri</vt:lpstr>
      <vt:lpstr>Montserrat</vt:lpstr>
      <vt:lpstr>Times New Roman</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David Blunck</cp:lastModifiedBy>
  <cp:revision>660</cp:revision>
  <dcterms:created xsi:type="dcterms:W3CDTF">2018-08-04T19:06:08Z</dcterms:created>
  <dcterms:modified xsi:type="dcterms:W3CDTF">2026-06-08T06:15:50Z</dcterms:modified>
</cp:coreProperties>
</file>