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56"/>
  </p:notesMasterIdLst>
  <p:handoutMasterIdLst>
    <p:handoutMasterId r:id="rId57"/>
  </p:handoutMasterIdLst>
  <p:sldIdLst>
    <p:sldId id="721" r:id="rId2"/>
    <p:sldId id="1378" r:id="rId3"/>
    <p:sldId id="699" r:id="rId4"/>
    <p:sldId id="740" r:id="rId5"/>
    <p:sldId id="725" r:id="rId6"/>
    <p:sldId id="756" r:id="rId7"/>
    <p:sldId id="765" r:id="rId8"/>
    <p:sldId id="742" r:id="rId9"/>
    <p:sldId id="727" r:id="rId10"/>
    <p:sldId id="764" r:id="rId11"/>
    <p:sldId id="768" r:id="rId12"/>
    <p:sldId id="802" r:id="rId13"/>
    <p:sldId id="766" r:id="rId14"/>
    <p:sldId id="778" r:id="rId15"/>
    <p:sldId id="779" r:id="rId16"/>
    <p:sldId id="780" r:id="rId17"/>
    <p:sldId id="781" r:id="rId18"/>
    <p:sldId id="782" r:id="rId19"/>
    <p:sldId id="783" r:id="rId20"/>
    <p:sldId id="784" r:id="rId21"/>
    <p:sldId id="739" r:id="rId22"/>
    <p:sldId id="792" r:id="rId23"/>
    <p:sldId id="800" r:id="rId24"/>
    <p:sldId id="744" r:id="rId25"/>
    <p:sldId id="729" r:id="rId26"/>
    <p:sldId id="770" r:id="rId27"/>
    <p:sldId id="771" r:id="rId28"/>
    <p:sldId id="772" r:id="rId29"/>
    <p:sldId id="773" r:id="rId30"/>
    <p:sldId id="748" r:id="rId31"/>
    <p:sldId id="785" r:id="rId32"/>
    <p:sldId id="786" r:id="rId33"/>
    <p:sldId id="787" r:id="rId34"/>
    <p:sldId id="788" r:id="rId35"/>
    <p:sldId id="789" r:id="rId36"/>
    <p:sldId id="791" r:id="rId37"/>
    <p:sldId id="799" r:id="rId38"/>
    <p:sldId id="745" r:id="rId39"/>
    <p:sldId id="730" r:id="rId40"/>
    <p:sldId id="774" r:id="rId41"/>
    <p:sldId id="775" r:id="rId42"/>
    <p:sldId id="776" r:id="rId43"/>
    <p:sldId id="777" r:id="rId44"/>
    <p:sldId id="793" r:id="rId45"/>
    <p:sldId id="794" r:id="rId46"/>
    <p:sldId id="795" r:id="rId47"/>
    <p:sldId id="796" r:id="rId48"/>
    <p:sldId id="797" r:id="rId49"/>
    <p:sldId id="750" r:id="rId50"/>
    <p:sldId id="803" r:id="rId51"/>
    <p:sldId id="798" r:id="rId52"/>
    <p:sldId id="743" r:id="rId53"/>
    <p:sldId id="728" r:id="rId54"/>
    <p:sldId id="715" r:id="rId55"/>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879"/>
    <a:srgbClr val="D38CBC"/>
    <a:srgbClr val="F16024"/>
    <a:srgbClr val="4763AE"/>
    <a:srgbClr val="10153D"/>
    <a:srgbClr val="C9636E"/>
    <a:srgbClr val="E1A44A"/>
    <a:srgbClr val="E36C34"/>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62"/>
  </p:normalViewPr>
  <p:slideViewPr>
    <p:cSldViewPr snapToGrid="0">
      <p:cViewPr>
        <p:scale>
          <a:sx n="156" d="100"/>
          <a:sy n="156" d="100"/>
        </p:scale>
        <p:origin x="144" y="-998"/>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9/8/2026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08/09/2026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nl-NL" dirty="0"/>
              <a:t>Sleep je afbeelding hierheen</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dirty="0"/>
              <a:t>Volg onze reis</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Conclusie</a:t>
            </a:r>
            <a:endParaRPr lang="en-US"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nl-NL" sz="600" b="0" i="0" u="none" strike="noStrike" dirty="0">
                <a:solidFill>
                  <a:srgbClr val="10153D"/>
                </a:solidFill>
                <a:effectLst/>
                <a:latin typeface="Calibri" panose="020F0502020204030204" pitchFamily="34" charset="0"/>
                <a:cs typeface="Calibri" panose="020F0502020204030204" pitchFamily="34" charset="0"/>
              </a:rPr>
              <a:t>Gefinancierd door de Europese Unie. De geuite standpunten en meningen zijn echter uitsluitend die van de auteur(s) en weerspiegelen niet noodzakelijk die van de Europese Unie of het Europees Uitvoerend Agentschap onderwijs en cultuur (EACEA). Noch de Europese Unie, noch het EACEA kan ervoor verantwoordelijk worden gehouden.</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nl-NL" dirty="0"/>
              <a:t>Sleep je afbeelding hierheen</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pagina</a:t>
            </a:r>
            <a:endParaRPr lang="en-US"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pagina</a:t>
            </a:r>
            <a:endParaRPr lang="en-US"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pagina</a:t>
            </a:r>
            <a:endParaRPr lang="en-US"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Vrouwen in de vroege loopbaan</a:t>
            </a:r>
            <a:endParaRPr lang="en-US"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Vrouwen halverwege de loopbaan</a:t>
            </a:r>
            <a:endParaRPr lang="en-US"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Vrouwen in de late loopbaan</a:t>
            </a:r>
            <a:endParaRPr lang="en-US"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Inleiding</a:t>
            </a:r>
            <a:endParaRPr lang="en-US"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Inleiding</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Conclusie</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KOP</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dirty="0"/>
              <a:t>Klik om te typen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Inleiding</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Conclusie</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KOP</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dirty="0"/>
              <a:t>Klik om te typen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Inleiding</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Conclusie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KOP</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dirty="0"/>
              <a:t>Klik om te typen</a:t>
            </a:r>
            <a:endParaRPr lang="en-US"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Inleiding</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Conclusie</a:t>
            </a:r>
            <a:endParaRPr lang="en-US"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KOP</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dirty="0"/>
              <a:t>Klik om te typen</a:t>
            </a:r>
            <a:endParaRPr lang="en-US"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Inleiding</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Conclusie</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KOP</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dirty="0"/>
              <a:t>Klik om te typen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KOP</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dirty="0"/>
              <a:t>Klik om te typen</a:t>
            </a:r>
            <a:endParaRPr lang="en-US" dirty="0"/>
          </a:p>
        </p:txBody>
      </p:sp>
      <p:sp>
        <p:nvSpPr>
          <p:cNvPr id="22" name="Slide Number Placeholder 5">
            <a:extLst>
              <a:ext uri="{FF2B5EF4-FFF2-40B4-BE49-F238E27FC236}">
                <a16:creationId xmlns:a16="http://schemas.microsoft.com/office/drawing/2014/main" id="{D73E2FE7-B1D1-638B-95F5-A4C6BE49BDB9}"/>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747870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806" r:id="rId12"/>
    <p:sldLayoutId id="2147483821"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3.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016/j.joep.2009.03.005" TargetMode="External"/><Relationship Id="rId7" Type="http://schemas.openxmlformats.org/officeDocument/2006/relationships/hyperlink" Target="https://www.oecd.org/content/dam/oecd/en/publications/reports/2013/10/women-and-financial-education_g1g30fb5/9789264202733-en.pdf?utm_source=chatgpt.com" TargetMode="External"/><Relationship Id="rId2" Type="http://schemas.openxmlformats.org/officeDocument/2006/relationships/hyperlink" Target="https://www.hup.harvard.edu/books/9780674906990" TargetMode="External"/><Relationship Id="rId1" Type="http://schemas.openxmlformats.org/officeDocument/2006/relationships/slideLayout" Target="../slideLayouts/slideLayout7.xml"/><Relationship Id="rId6" Type="http://schemas.openxmlformats.org/officeDocument/2006/relationships/hyperlink" Target="https://www.jstor.org/stable/2138569" TargetMode="External"/><Relationship Id="rId5" Type="http://schemas.openxmlformats.org/officeDocument/2006/relationships/hyperlink" Target="https://doi.org/10.1177/0891243206286742" TargetMode="External"/><Relationship Id="rId4" Type="http://schemas.openxmlformats.org/officeDocument/2006/relationships/hyperlink" Target="https://eige.europa.eu/sites/default/files/documents/financial-independence-and-gender-equality.pdf?utm_source=chatgpt.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oecd.org/daf/fin/financial-education/IntraHouseholdFinancialDecisionMaking.pdf" TargetMode="External"/><Relationship Id="rId7" Type="http://schemas.openxmlformats.org/officeDocument/2006/relationships/hyperlink" Target="https://doi.org/10.1111/j.1468-4446.2006.00120.x" TargetMode="External"/><Relationship Id="rId2" Type="http://schemas.openxmlformats.org/officeDocument/2006/relationships/hyperlink" Target="https://www.oecd.org/content/dam/oecd/en/publications/reports/2013/10/women-and-financial-education_g1g30fb5/9789264202733-en.pdf?utm_source=chatgpt.com" TargetMode="External"/><Relationship Id="rId1" Type="http://schemas.openxmlformats.org/officeDocument/2006/relationships/slideLayout" Target="../slideLayouts/slideLayout7.xml"/><Relationship Id="rId6" Type="http://schemas.openxmlformats.org/officeDocument/2006/relationships/hyperlink" Target="https://journals.sagepub.com/doi/full/10.1111/j.1467-954X.2005.00501.x" TargetMode="External"/><Relationship Id="rId5" Type="http://schemas.openxmlformats.org/officeDocument/2006/relationships/hyperlink" Target="https://journals.sagepub.com/doi/full/10.1177/0192513X13503324" TargetMode="External"/><Relationship Id="rId4" Type="http://schemas.openxmlformats.org/officeDocument/2006/relationships/hyperlink" Target="https://www.sciencedirect.com/science/article/pii/S105353570700022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hyperlink" Target="https://www.getsmarteraboutmoney.ca/tools/love-and-money-quiz/" TargetMode="Externa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hyperlink" Target="https://ginabee.co.uk/quillforms/financial-abuse-quiz/" TargetMode="Externa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hyperlink" Target="https://www.blijfgroep.nl/english-information/" TargetMode="External"/><Relationship Id="rId3" Type="http://schemas.openxmlformats.org/officeDocument/2006/relationships/hyperlink" Target="https://welchgroup.com/sweethearts-spending-a-financial-checklist-for-couples/" TargetMode="External"/><Relationship Id="rId7" Type="http://schemas.openxmlformats.org/officeDocument/2006/relationships/hyperlink" Target="https://teachtearmainn.ie/support-groups/" TargetMode="External"/><Relationship Id="rId2" Type="http://schemas.openxmlformats.org/officeDocument/2006/relationships/hyperlink" Target="https://www.boh.com/blog/love-is-in-the-air-the-ultimate-financial-checklist-for-newlyweds" TargetMode="External"/><Relationship Id="rId1" Type="http://schemas.openxmlformats.org/officeDocument/2006/relationships/slideLayout" Target="../slideLayouts/slideLayout8.xml"/><Relationship Id="rId6" Type="http://schemas.openxmlformats.org/officeDocument/2006/relationships/hyperlink" Target="https://www.frauenhauskoordinierung.de/en/" TargetMode="External"/><Relationship Id="rId5" Type="http://schemas.openxmlformats.org/officeDocument/2006/relationships/hyperlink" Target="https://victim-support.eu/members/association-for-the-prevention-and-handling-of-violence-in-the-family-spavo/" TargetMode="External"/><Relationship Id="rId4" Type="http://schemas.openxmlformats.org/officeDocument/2006/relationships/hyperlink" Target="https://www.merrilledge.com/article/getting-ready-get-married-checklist"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equalities.blog.gov.uk/2020/11/12/in-her-words-get-comfy-talking-about-money/" TargetMode="External"/><Relationship Id="rId2" Type="http://schemas.openxmlformats.org/officeDocument/2006/relationships/hyperlink" Target="https://www.wfp.org/publications/reaching-financial-equality-women-10-point-action-plan" TargetMode="External"/><Relationship Id="rId1" Type="http://schemas.openxmlformats.org/officeDocument/2006/relationships/slideLayout" Target="../slideLayouts/slideLayout8.xml"/><Relationship Id="rId5" Type="http://schemas.openxmlformats.org/officeDocument/2006/relationships/hyperlink" Target="https://www.youtube.com/watch?v=OXFNeOjFRIY" TargetMode="External"/><Relationship Id="rId4" Type="http://schemas.openxmlformats.org/officeDocument/2006/relationships/hyperlink" Target="https://eige.europa.eu/publications-resources/publications/financial-independence-and-gender-equality-joining-dots-between-income-wealth-and-power?language_content_entity=e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hyperlink" Target="https://www.moneyhelper.org.uk/en/family-and-care/divorce-and-separation/divorce-and-money-calculator" TargetMode="External"/><Relationship Id="rId2" Type="http://schemas.openxmlformats.org/officeDocument/2006/relationships/hyperlink" Target="https://www.weightmans.com/services/family/divorce-settlement-calculator/" TargetMode="External"/><Relationship Id="rId1" Type="http://schemas.openxmlformats.org/officeDocument/2006/relationships/slideLayout" Target="../slideLayouts/slideLayout9.xml"/><Relationship Id="rId4" Type="http://schemas.openxmlformats.org/officeDocument/2006/relationships/hyperlink" Target="https://www.lawyerdb.de/Support.aspx"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hyperlink" Target="https://find-legal-advice.justice.gov.uk/" TargetMode="External"/><Relationship Id="rId7" Type="http://schemas.openxmlformats.org/officeDocument/2006/relationships/hyperlink" Target="https://www.moneyhelper.org.uk/en/everyday-money/budgeting/budget-planner" TargetMode="External"/><Relationship Id="rId2" Type="http://schemas.openxmlformats.org/officeDocument/2006/relationships/hyperlink" Target="https://e-justice.europa.eu/topics/taking-legal-action/legal-aid_en" TargetMode="External"/><Relationship Id="rId1" Type="http://schemas.openxmlformats.org/officeDocument/2006/relationships/slideLayout" Target="../slideLayouts/slideLayout9.xml"/><Relationship Id="rId6" Type="http://schemas.openxmlformats.org/officeDocument/2006/relationships/hyperlink" Target="https://www.lockwealthmanagement.com/financial-planning-for-couples-how-to-align-financial-goals" TargetMode="External"/><Relationship Id="rId5" Type="http://schemas.openxmlformats.org/officeDocument/2006/relationships/hyperlink" Target="https://dfpi.ca.gov/news/insights/personal-finance-for-couples-managing-joint-finances/" TargetMode="External"/><Relationship Id="rId4" Type="http://schemas.openxmlformats.org/officeDocument/2006/relationships/hyperlink" Target="https://www.bundesjustizamt.de/EN/Topics/FamilyMattersInternational/FamilyMattersInternational_node.htm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therapistaid.com/therapy-worksheet/setting-boundaries" TargetMode="External"/><Relationship Id="rId2" Type="http://schemas.openxmlformats.org/officeDocument/2006/relationships/hyperlink" Target="https://www.relationshipsvictoria.org.au/media/z4gdp2pn/good-communication-tip-sheet-21067-web.pdf" TargetMode="External"/><Relationship Id="rId1" Type="http://schemas.openxmlformats.org/officeDocument/2006/relationships/slideLayout" Target="../slideLayouts/slideLayout9.xml"/><Relationship Id="rId4" Type="http://schemas.openxmlformats.org/officeDocument/2006/relationships/hyperlink" Target="https://www.relationshipswa.org.au/resources/tip-sheets/relationship-tip-sheet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hyperlink" Target="https://www.thorneycroftsolicitors.co.uk/blog/wills-lpa-quiz/" TargetMode="Externa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hyperlink" Target="https://www.ibanet.org/internationalestateplanningguides" TargetMode="External"/><Relationship Id="rId7" Type="http://schemas.openxmlformats.org/officeDocument/2006/relationships/hyperlink" Target="https://taxsummaries.pwc.com/quick-charts/inheritance-and-gift-tax-rates" TargetMode="External"/><Relationship Id="rId2" Type="http://schemas.openxmlformats.org/officeDocument/2006/relationships/hyperlink" Target="https://www.morganstanley.com/articles/estate-planning-checklist" TargetMode="External"/><Relationship Id="rId1" Type="http://schemas.openxmlformats.org/officeDocument/2006/relationships/slideLayout" Target="../slideLayouts/slideLayout10.xml"/><Relationship Id="rId6" Type="http://schemas.openxmlformats.org/officeDocument/2006/relationships/hyperlink" Target="https://www.sjp.co.uk/individuals/how-can-we-help/tools-information/calculators/inheritance-tax" TargetMode="External"/><Relationship Id="rId5" Type="http://schemas.openxmlformats.org/officeDocument/2006/relationships/hyperlink" Target="https://www.gov.uk/valuing-estate-of-someone-who-died/estimate-estate-value" TargetMode="External"/><Relationship Id="rId4" Type="http://schemas.openxmlformats.org/officeDocument/2006/relationships/hyperlink" Target="https://disb.dc.gov/sites/default/files/dc/sites/disb/publication/attachments/GuidetoEstatePlanning_2025.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financialplanningassociation.org/article/journal/DEC17-enhancing-financial-confidence-among-widows-role-financial-professionals" TargetMode="External"/><Relationship Id="rId2" Type="http://schemas.openxmlformats.org/officeDocument/2006/relationships/hyperlink" Target="https://europa.eu/youreurope/citizens/work/social-security-and-benefits/death-grants/index_en.htm" TargetMode="External"/><Relationship Id="rId1" Type="http://schemas.openxmlformats.org/officeDocument/2006/relationships/slideLayout" Target="../slideLayouts/slideLayout10.xml"/><Relationship Id="rId4" Type="http://schemas.openxmlformats.org/officeDocument/2006/relationships/hyperlink" Target="https://www.thewidowsfoundation.nl/"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8.jpeg"/><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pic>
        <p:nvPicPr>
          <p:cNvPr id="10" name="Picture Placeholder 7">
            <a:extLst>
              <a:ext uri="{FF2B5EF4-FFF2-40B4-BE49-F238E27FC236}">
                <a16:creationId xmlns:a16="http://schemas.microsoft.com/office/drawing/2014/main" id="{6BB018F1-4ED1-8D66-6811-B45BC7831BF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447" r="15447"/>
          <a:stretch>
            <a:fillRect/>
          </a:stretch>
        </p:blipFill>
        <p:spPr/>
      </p:pic>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nl-NL" sz="2400" b="1" dirty="0">
                <a:solidFill>
                  <a:schemeClr val="bg1"/>
                </a:solidFill>
              </a:rPr>
              <a:t>www.fempower.finance</a:t>
            </a:r>
          </a:p>
        </p:txBody>
      </p:sp>
      <p:sp>
        <p:nvSpPr>
          <p:cNvPr id="5" name="Rectangle 4">
            <a:extLst>
              <a:ext uri="{FF2B5EF4-FFF2-40B4-BE49-F238E27FC236}">
                <a16:creationId xmlns:a16="http://schemas.microsoft.com/office/drawing/2014/main" id="{136040F1-8287-F204-3A74-3A703811F07E}"/>
              </a:ext>
            </a:extLst>
          </p:cNvPr>
          <p:cNvSpPr/>
          <p:nvPr/>
        </p:nvSpPr>
        <p:spPr>
          <a:xfrm>
            <a:off x="-1" y="7127212"/>
            <a:ext cx="5857103" cy="1252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703956" y="7179510"/>
            <a:ext cx="3696781" cy="1200329"/>
          </a:xfrm>
          <a:prstGeom prst="rect">
            <a:avLst/>
          </a:prstGeom>
          <a:noFill/>
        </p:spPr>
        <p:txBody>
          <a:bodyPr wrap="none" rtlCol="0">
            <a:spAutoFit/>
          </a:bodyPr>
          <a:lstStyle/>
          <a:p>
            <a:r>
              <a:rPr lang="nl-NL" sz="3600" b="1" spc="324" dirty="0">
                <a:solidFill>
                  <a:srgbClr val="F16024"/>
                </a:solidFill>
                <a:latin typeface="Calibri" panose="020F0502020204030204" pitchFamily="34" charset="0"/>
                <a:cs typeface="Calibri" panose="020F0502020204030204" pitchFamily="34" charset="0"/>
              </a:rPr>
              <a:t xml:space="preserve">GELD IN DE </a:t>
            </a:r>
          </a:p>
          <a:p>
            <a:r>
              <a:rPr lang="nl-NL" sz="3600" b="1" spc="324" dirty="0">
                <a:solidFill>
                  <a:srgbClr val="F16024"/>
                </a:solidFill>
                <a:latin typeface="Calibri" panose="020F0502020204030204" pitchFamily="34" charset="0"/>
                <a:cs typeface="Calibri" panose="020F0502020204030204" pitchFamily="34" charset="0"/>
              </a:rPr>
              <a:t>RELATIE</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31" y="1277580"/>
            <a:ext cx="4521200" cy="1358900"/>
          </a:xfrm>
          <a:prstGeom prst="rect">
            <a:avLst/>
          </a:prstGeom>
        </p:spPr>
      </p:pic>
    </p:spTree>
    <p:extLst>
      <p:ext uri="{BB962C8B-B14F-4D97-AF65-F5344CB8AC3E}">
        <p14:creationId xmlns:p14="http://schemas.microsoft.com/office/powerpoint/2010/main" val="2731870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nl-NL" b="1" dirty="0" sz="1150"/>
              <a:t xml:space="preserve">Dit hulpmiddel is ontwikkeld in het kader van het Erasmus+-project </a:t>
            </a:r>
            <a:r>
              <a:rPr lang="nl-NL" b="1" i="1" dirty="0" sz="1150"/>
              <a:t>“FEMpower in Finance: Upskilling women in sustainable financial literacy to raise their confidence and counter the threat of old age poverty.”</a:t>
            </a:r>
            <a:endParaRPr lang="en-IE" b="1" dirty="0"/>
          </a:p>
          <a:p>
            <a:pPr>
              <a:buClr>
                <a:srgbClr val="D38CBC"/>
              </a:buClr>
            </a:pPr>
            <a:endParaRPr lang="en-US" b="1" dirty="0"/>
          </a:p>
          <a:p>
            <a:pPr algn="just">
              <a:buClr>
                <a:srgbClr val="D38CBC"/>
              </a:buClr>
            </a:pPr>
            <a:r>
              <a:rPr lang="nl-NL" dirty="0" sz="1150"/>
              <a:t xml:space="preserve">De informatie, uitleg, berekeningen, voorbeelden en alle bijbehorende materialen die via dit hulpmiddel worden aangeboden, zijn </a:t>
            </a:r>
            <a:r>
              <a:rPr lang="nl-NL" b="1" dirty="0" sz="1150"/>
              <a:t>uitsluitend bedoeld voor educatieve en informatieve doeleinden</a:t>
            </a:r>
            <a:r>
              <a:rPr lang="nl-NL" dirty="0" sz="1150"/>
              <a:t xml:space="preserve">. Ze zijn ontworpen ter ondersteuning van leeractiviteiten op het gebied van financiële geletterdheid. Ze vormen </a:t>
            </a:r>
            <a:r>
              <a:rPr lang="nl-NL" b="1" dirty="0" sz="1150"/>
              <a:t>geen</a:t>
            </a:r>
            <a:r>
              <a:rPr lang="nl-NL" dirty="0" sz="1150"/>
              <a:t xml:space="preserve"> financieel, beleggings-, juridisch, fiscaal, boekhoudkundig of ander professioneel advies.</a:t>
            </a:r>
            <a:endParaRPr lang="en-IE" dirty="0"/>
          </a:p>
          <a:p>
            <a:pPr>
              <a:buClr>
                <a:srgbClr val="D38CBC"/>
              </a:buClr>
            </a:pPr>
            <a:endParaRPr lang="en-US" dirty="0"/>
          </a:p>
          <a:p>
            <a:pPr>
              <a:buClr>
                <a:srgbClr val="D38CBC"/>
              </a:buClr>
            </a:pPr>
            <a:r>
              <a:rPr lang="nl-NL" b="1" dirty="0" sz="1150"/>
              <a:t>Geen financieel of beleggingsadvies</a:t>
            </a:r>
          </a:p>
          <a:p>
            <a:pPr algn="just">
              <a:buClr>
                <a:srgbClr val="D38CBC"/>
              </a:buClr>
            </a:pPr>
            <a:r>
              <a:rPr lang="nl-NL" dirty="0" sz="1150"/>
              <a:t>Niets in de hulpmiddelen van het project mag worden opgevat als een aanbeveling om een financieel product te kopen, verkopen, aan te houden of er op een andere manier transacties in te doen, noch als richtlijn voor een individuele beleggings- of financiële strategie. Gebruikers wordt aangeraden onafhankelijk advies in te winnen bij gekwalificeerde professionals voordat zij financiële beslissingen nemen.</a:t>
            </a:r>
          </a:p>
          <a:p>
            <a:pPr>
              <a:buClr>
                <a:srgbClr val="D38CBC"/>
              </a:buClr>
            </a:pPr>
            <a:endParaRPr lang="en-US" b="1" dirty="0"/>
          </a:p>
          <a:p>
            <a:pPr>
              <a:buClr>
                <a:srgbClr val="D38CBC"/>
              </a:buClr>
            </a:pPr>
            <a:r>
              <a:rPr lang="nl-NL" b="1" dirty="0" sz="1150"/>
              <a:t>Geen garantie van juistheid of geschiktheid</a:t>
            </a:r>
            <a:br>
              <a:rPr lang="en-GB" dirty="0" sz="1150"/>
            </a:br>
            <a:r>
              <a:rPr lang="nl-NL" dirty="0" sz="1150"/>
              <a:t xml:space="preserve">Hoewel redelijke inspanningen zijn geleverd om ervoor te zorgen dat onze hulpmiddelen samenhangend en bruikbaar zijn, stellen de projectpartners en auteurs ze beschikbaar “zoals ze zijn” en geven zij </a:t>
            </a:r>
            <a:r>
              <a:rPr lang="nl-NL" b="1" dirty="0" sz="1150"/>
              <a:t>geen verklaringen of garanties</a:t>
            </a:r>
            <a:r>
              <a:rPr lang="nl-NL" dirty="0" sz="1150"/>
              <a:t xml:space="preserve"> (uitdrukkelijk of stilzwijgend) met betrekking tot volledigheid, juistheid, actualiteit, geschiktheid voor een bepaald doel of de resultaten die met het gebruik ervan worden bereikt. Financiële resultaten en prognoses kunnen sterk variëren, afhankelijk van persoonlijke omstandigheden, aannames, marktontwikkelingen en de invoer van gebruikers.</a:t>
            </a:r>
          </a:p>
          <a:p>
            <a:pPr>
              <a:buClr>
                <a:srgbClr val="D38CBC"/>
              </a:buClr>
            </a:pPr>
            <a:endParaRPr lang="en-IE" dirty="0"/>
          </a:p>
          <a:p>
            <a:r>
              <a:rPr lang="nl-NL" b="1" dirty="0" sz="1150"/>
              <a:t>Verantwoordelijkheid van gebruikers voor invoer en uitkomsten in sjablonen</a:t>
            </a:r>
            <a:br>
              <a:rPr lang="en-GB" dirty="0" sz="1150"/>
            </a:br>
            <a:r>
              <a:rPr lang="nl-NL" dirty="0" sz="1150"/>
              <a:t xml:space="preserve">Gebruikers zijn als enige verantwoordelijk voor </a:t>
            </a:r>
            <a:endParaRPr lang="en-IE" dirty="0"/>
          </a:p>
          <a:p>
            <a:pPr marL="285750" lvl="0" indent="-285750">
              <a:buFont typeface="+mj-lt"/>
              <a:buAutoNum type="romanLcPeriod"/>
            </a:pPr>
            <a:r>
              <a:rPr lang="nl-NL" dirty="0" sz="1150"/>
              <a:t xml:space="preserve">de juistheid van alle gegevens die zij invoeren, </a:t>
            </a:r>
            <a:endParaRPr lang="en-IE" dirty="0"/>
          </a:p>
          <a:p>
            <a:pPr marL="285750" lvl="0" indent="-285750">
              <a:buFont typeface="+mj-lt"/>
              <a:buAutoNum type="romanLcPeriod"/>
            </a:pPr>
            <a:r>
              <a:rPr lang="nl-NL" dirty="0" sz="1150"/>
              <a:t xml:space="preserve">de aannames die zij hanteren, en </a:t>
            </a:r>
            <a:endParaRPr lang="en-IE" dirty="0"/>
          </a:p>
          <a:p>
            <a:pPr marL="285750" lvl="0" indent="-285750">
              <a:buFont typeface="+mj-lt"/>
              <a:buAutoNum type="romanLcPeriod"/>
            </a:pPr>
            <a:r>
              <a:rPr lang="nl-NL" dirty="0" sz="1150"/>
              <a:t xml:space="preserve">alle handelingen die zij verrichten op basis van de uitkomsten van de aangeboden hulpmiddelen. Alle getoonde bedragen zijn uitsluitend indicatief en kunnen worden beïnvloed door afronding, methodologische keuzes of instellingen van spreadsheetsoftware. </a:t>
            </a:r>
          </a:p>
          <a:p>
            <a:pPr lvl="0"/>
            <a:endParaRPr lang="en-IE" dirty="0"/>
          </a:p>
          <a:p>
            <a:r>
              <a:rPr lang="nl-NL" b="1" dirty="0" sz="1150"/>
              <a:t>Beperking van aansprakelijkheid</a:t>
            </a:r>
            <a:br>
              <a:rPr lang="en-GB" dirty="0" sz="1150"/>
            </a:br>
            <a:r>
              <a:rPr lang="nl-NL" dirty="0" sz="1150"/>
              <a:t>Voor zover wettelijk toegestaan zijn de projectpartners, auteurs en betrokken organisaties niet aansprakelijk voor directe of indirecte verliezen of schade (inclusief financieel verlies, gederfde winst of gevolgschade) die voortvloeien uit het gebruik van, het niet kunnen gebruiken van of het vertrouwen op de hulpmiddelen van het project.</a:t>
            </a:r>
            <a:endParaRPr lang="en-IE" dirty="0"/>
          </a:p>
          <a:p>
            <a:r>
              <a:rPr lang="en-GB" b="1" dirty="0" sz="1150"/>
              <a:t> </a:t>
            </a:r>
            <a:endParaRPr lang="en-IE" dirty="0"/>
          </a:p>
          <a:p>
            <a:r>
              <a:rPr lang="nl-NL" b="1" dirty="0" sz="1150"/>
              <a:t>Bronnen en links van derden</a:t>
            </a:r>
            <a:br>
              <a:rPr lang="en-GB" dirty="0" sz="1150"/>
            </a:br>
            <a:r>
              <a:rPr lang="nl-NL" dirty="0" sz="1150"/>
              <a:t>Waar hulpmiddelen verwijzen naar externe bronnen, tools of links, worden deze aangeboden voor het gemak en ter ondersteuning van het leren. De projectpartners hebben geen controle over deze inhoud van derden en onderschrijven deze niet of aanvaarden er geen verantwoordelijkheid voor.</a:t>
            </a:r>
            <a:endParaRPr lang="en-IE" dirty="0"/>
          </a:p>
          <a:p>
            <a:pPr>
              <a:buClr>
                <a:srgbClr val="D38CBC"/>
              </a:buClr>
            </a:pPr>
            <a:endParaRPr lang="en-US" dirty="0"/>
          </a:p>
          <a:p>
            <a:r>
              <a:rPr lang="nl-NL" b="1" dirty="0" sz="1150"/>
              <a:t>Erasmus+-context en verantwoordelijkheidsverklaring.</a:t>
            </a:r>
            <a:br>
              <a:rPr lang="en-GB" dirty="0" sz="1150"/>
            </a:br>
            <a:r>
              <a:rPr lang="nl-NL" dirty="0" sz="1150"/>
              <a:t>Dit hulpmiddel is ontwikkeld voor leerdoeleinden in het kader van het project FEMpower in Finance. De standpunten in dit sjabloon zijn die van de auteurs en weerspiegelen niet noodzakelijkerwijs het officiële standpunt van de Europese Unie of een nationaal agentschap; noch de Europese Unie, noch de subsidieverlenende instantie kan verantwoordelijk worden gehouden voor het gebruik van de hierin opgenomen informatie.”</a:t>
            </a:r>
            <a:endParaRPr lang="en-IE" dirty="0"/>
          </a:p>
          <a:p>
            <a:pPr>
              <a:buClr>
                <a:srgbClr val="D38CBC"/>
              </a:buClr>
            </a:pPr>
            <a:endParaRPr lang="en-US" dirty="0"/>
          </a:p>
          <a:p>
            <a:pPr>
              <a:buClr>
                <a:srgbClr val="D38CBC"/>
              </a:buClr>
            </a:pPr>
            <a:r>
              <a:rPr lang="nl-NL" sz="1150" b="1" dirty="0">
                <a:solidFill>
                  <a:srgbClr val="F16024"/>
                </a:solidFill>
              </a:rPr>
              <a:t xml:space="preserve">Ontwikkelaars van de inhoud </a:t>
            </a:r>
          </a:p>
          <a:p>
            <a:pPr>
              <a:buClr>
                <a:srgbClr val="D38CBC"/>
              </a:buClr>
            </a:pPr>
            <a:r>
              <a:rPr lang="nl-NL" dirty="0" sz="1150"/>
              <a:t>Het FEMpower in Finance-projectconsortium</a:t>
            </a:r>
          </a:p>
          <a:p>
            <a:pPr>
              <a:buClr>
                <a:srgbClr val="D38CBC"/>
              </a:buClr>
            </a:pPr>
            <a:r>
              <a:rPr lang="nl-NL" dirty="0" sz="1150"/>
              <a:t>(2026-2022) is een gezamenlijk project van</a:t>
            </a:r>
          </a:p>
          <a:p>
            <a:pPr marL="171450" indent="-171450">
              <a:buClr>
                <a:srgbClr val="D38CBC"/>
              </a:buClr>
              <a:buFont typeface="Arial" panose="020B0604020202020204" pitchFamily="34" charset="0"/>
              <a:buChar char="•"/>
            </a:pPr>
            <a:r>
              <a:rPr lang="nl-NL" dirty="0" err="1" sz="1150">
                <a:hlinkClick r:id="rId2"/>
              </a:rPr>
              <a:t xml:space="preserve">Tvw GmbH - </a:t>
            </a:r>
            <a:r>
              <a:rPr lang="nl-NL" dirty="0" sz="1150"/>
              <a:t>Duitsland</a:t>
            </a:r>
          </a:p>
          <a:p>
            <a:pPr marL="171450" indent="-171450">
              <a:buClr>
                <a:srgbClr val="D38CBC"/>
              </a:buClr>
              <a:buFont typeface="Arial" panose="020B0604020202020204" pitchFamily="34" charset="0"/>
              <a:buChar char="•"/>
            </a:pPr>
            <a:r>
              <a:rPr lang="nl-NL" dirty="0" sz="1150">
                <a:hlinkClick r:id="rId3"/>
              </a:rPr>
              <a:t>UCLAN Cyprus Limited</a:t>
            </a:r>
            <a:r>
              <a:rPr lang="nl-NL" dirty="0" sz="1150"/>
              <a:t xml:space="preserve"> - Cyprus</a:t>
            </a:r>
          </a:p>
          <a:p>
            <a:pPr marL="171450" indent="-171450">
              <a:buClr>
                <a:srgbClr val="D38CBC"/>
              </a:buClr>
              <a:buFont typeface="Arial" panose="020B0604020202020204" pitchFamily="34" charset="0"/>
              <a:buChar char="•"/>
            </a:pPr>
            <a:r>
              <a:rPr lang="nl-NL" dirty="0" sz="1150">
                <a:hlinkClick r:id="rId4"/>
              </a:rPr>
              <a:t>Momentum Educate and Innovate</a:t>
            </a:r>
            <a:r>
              <a:rPr lang="nl-NL" dirty="0" sz="1150"/>
              <a:t xml:space="preserve"> - Ierland</a:t>
            </a:r>
          </a:p>
          <a:p>
            <a:pPr marL="171450" indent="-171450">
              <a:buClr>
                <a:srgbClr val="D38CBC"/>
              </a:buClr>
              <a:buFont typeface="Arial" panose="020B0604020202020204" pitchFamily="34" charset="0"/>
              <a:buChar char="•"/>
            </a:pPr>
            <a:r>
              <a:rPr lang="nl-NL" dirty="0" sz="1150">
                <a:hlinkClick r:id="rId5"/>
              </a:rPr>
              <a:t>The Hub Nicosia</a:t>
            </a:r>
            <a:r>
              <a:rPr lang="nl-NL" dirty="0" sz="1150"/>
              <a:t xml:space="preserve"> - Cyprus</a:t>
            </a:r>
          </a:p>
          <a:p>
            <a:pPr marL="171450" indent="-171450">
              <a:buClr>
                <a:srgbClr val="D38CBC"/>
              </a:buClr>
              <a:buFont typeface="Arial" panose="020B0604020202020204" pitchFamily="34" charset="0"/>
              <a:buChar char="•"/>
            </a:pPr>
            <a:r>
              <a:rPr lang="nl-NL" dirty="0" err="1" sz="1150">
                <a:hlinkClick r:id="rId6"/>
              </a:rPr>
              <a:t xml:space="preserve">Stichting Go Woman Alliance Europe </a:t>
            </a:r>
            <a:r>
              <a:rPr lang="nl-NL" dirty="0" sz="1150"/>
              <a:t>– Nederland</a:t>
            </a:r>
          </a:p>
          <a:p>
            <a:pPr marL="171450" indent="-171450">
              <a:buClr>
                <a:srgbClr val="D38CBC"/>
              </a:buClr>
              <a:buFont typeface="Arial" panose="020B0604020202020204" pitchFamily="34" charset="0"/>
              <a:buChar char="•"/>
            </a:pPr>
            <a:endParaRPr lang="en-GB" dirty="0"/>
          </a:p>
          <a:p>
            <a:pPr>
              <a:buClr>
                <a:srgbClr val="D38CBC"/>
              </a:buClr>
            </a:pPr>
            <a:r>
              <a:rPr lang="nl-NL" b="1" dirty="0" sz="1150"/>
              <a:t>Publicatiedatum: mei 2026</a:t>
            </a:r>
            <a:endParaRPr lang="en-US" b="1" dirty="0"/>
          </a:p>
          <a:p>
            <a:pPr>
              <a:buClr>
                <a:srgbClr val="D38CBC"/>
              </a:buClr>
            </a:pPr>
            <a:endParaRPr lang="en-US" dirty="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spAutoFit/>
          </a:bodyPr>
          <a:lstStyle/>
          <a:p>
            <a:r>
              <a:rPr lang="nl-NL" sz="3600" b="1" spc="324" dirty="0">
                <a:solidFill>
                  <a:srgbClr val="F16024"/>
                </a:solidFill>
                <a:latin typeface="Calibri" panose="020F0502020204030204" pitchFamily="34" charset="0"/>
                <a:cs typeface="Calibri" panose="020F0502020204030204" pitchFamily="34" charset="0"/>
              </a:rPr>
              <a:t>COLOFON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en-US"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nl-NL" dirty="0"/>
              <a:t>Conclusie	40</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en-US"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en-US" dirty="0"/>
              <a:t>8</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nl-NL" dirty="0"/>
              <a:t>pagina</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en-US"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en-US" dirty="0"/>
              <a:t>20</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nl-NL" dirty="0"/>
              <a:t>pagina</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en-US"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en-US" dirty="0"/>
              <a:t>30</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nl-NL" dirty="0"/>
              <a:t>pagina</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nl-NL" dirty="0"/>
              <a:t>Vrouwen in de vroege loopbaan</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nl-NL" dirty="0"/>
              <a:t>Vrouwen halverwege de loopbaan</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nl-NL" dirty="0"/>
              <a:t>Vrouwen in de late loopbaan</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en-US"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nl-NL" dirty="0"/>
              <a:t>Inleiding 	4</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en-US"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92770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717108" cy="646331"/>
          </a:xfrm>
          <a:prstGeom prst="rect">
            <a:avLst/>
          </a:prstGeom>
          <a:noFill/>
        </p:spPr>
        <p:txBody>
          <a:bodyPr wrap="none" rtlCol="0">
            <a:spAutoFit/>
          </a:bodyPr>
          <a:lstStyle/>
          <a:p>
            <a:r>
              <a:rPr lang="nl-NL" sz="3600" b="1" spc="324" dirty="0">
                <a:solidFill>
                  <a:schemeClr val="bg1"/>
                </a:solidFill>
                <a:latin typeface="Calibri" panose="020F0502020204030204" pitchFamily="34" charset="0"/>
                <a:cs typeface="Calibri" panose="020F0502020204030204" pitchFamily="34" charset="0"/>
              </a:rPr>
              <a:t>INLEIDING</a:t>
            </a: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nl-NL" dirty="0"/>
              <a:t>Inleiding</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nl-NL" dirty="0"/>
              <a:t>Inleiding</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buNone/>
            </a:pPr>
            <a:r>
              <a:rPr lang="nl-NL" sz="1100" dirty="0"/>
              <a:t xml:space="preserve">Geld is binnen een relatie niet alleen een praktisch middel voor het dagelijks leven, maar ook een belangrijk terrein waarop financiële macht, besluitvorming en de verdeling van middelen plaatsvinden, met grote gevolgen voor beide partners. Beslissingen over sparen, beleggen, schulden, grote aankopen en pensioenplanning hebben bijvoorbeeld een diepgaande invloed op het welzijn, de levenskwaliteit en de toekomstige zekerheid van elke partner. </a:t>
            </a:r>
          </a:p>
          <a:p>
            <a:pPr marL="0" indent="0">
              <a:buNone/>
            </a:pPr>
            <a:endParaRPr lang="en-GB" sz="1100" dirty="0"/>
          </a:p>
          <a:p>
            <a:pPr marL="0" indent="0">
              <a:buNone/>
            </a:pPr>
            <a:r>
              <a:rPr lang="nl-NL" sz="1100" dirty="0"/>
              <a:t>Bovendien heeft geld een sterke symbolische betekenis. Binnen relaties kan het staan voor vertrouwen, zorg, afhankelijkheid en gedeelde doelen, maar ook voor controle en spanning. Veel vrouwen geven aan dat ze het ongemakkelijk vinden om gesprekken over geld te beginnen, uit angst voor conflict, uit angst veeleisend over te komen of vanuit de verinnerlijkte overtuiging dat financiën ‘niet hun terrein’ zijn. Daarom is het essentieel voor hun empowerment dat vrouwen zelfvertrouwen, woordenschat en assertiviteit ontwikkelen om over financiën te praten. Tegelijkertijd draagt dit bij aan gezonde financiële communicatie, die samenhangt met meer tevredenheid in de relatie, minder stress en betere planning op lange termijn.</a:t>
            </a:r>
          </a:p>
          <a:p>
            <a:pPr marL="0" indent="0">
              <a:buNone/>
            </a:pPr>
            <a:endParaRPr lang="en-GB" sz="1100" dirty="0"/>
          </a:p>
          <a:p>
            <a:pPr marL="0" indent="0">
              <a:buNone/>
            </a:pPr>
            <a:r>
              <a:rPr lang="nl-NL" sz="1100" dirty="0"/>
              <a:t xml:space="preserve">Deze module helpt je om effectiever met je partner over geld te communiceren. </a:t>
            </a:r>
          </a:p>
          <a:p>
            <a:pPr marL="0" indent="0">
              <a:buNone/>
            </a:pPr>
            <a:endParaRPr lang="en-GB" sz="1100" dirty="0"/>
          </a:p>
          <a:p>
            <a:pPr marL="0" indent="0">
              <a:buNone/>
            </a:pPr>
            <a:r>
              <a:rPr lang="nl-NL" sz="1100" dirty="0"/>
              <a:t>We behandelen de volgende vaardigheden:</a:t>
            </a:r>
          </a:p>
          <a:p>
            <a:pPr marL="0" indent="0">
              <a:buNone/>
            </a:pPr>
            <a:endParaRPr lang="en-GB" sz="1100" dirty="0"/>
          </a:p>
          <a:p>
            <a:r>
              <a:rPr lang="nl-NL" sz="1100" dirty="0"/>
              <a:t>Streven naar meer transparantie, gezamenlijke financiële planning en deelname aan economische beslissingen op lange termijn.</a:t>
            </a:r>
          </a:p>
          <a:p>
            <a:endParaRPr lang="en-GB" sz="900" dirty="0"/>
          </a:p>
          <a:p>
            <a:r>
              <a:rPr lang="nl-NL" sz="1100" dirty="0"/>
              <a:t>Meer regie krijgen over financiële beslissingen in het huishouden binnen een relatie.</a:t>
            </a:r>
          </a:p>
          <a:p>
            <a:endParaRPr lang="en-GB" sz="1100" dirty="0"/>
          </a:p>
          <a:p>
            <a:r>
              <a:rPr lang="nl-NL" sz="1100" dirty="0"/>
              <a:t>Met financieel overzicht omgaan met weduwschap of alleen wonen</a:t>
            </a:r>
          </a:p>
          <a:p>
            <a:endParaRPr lang="en-GB" sz="1100" dirty="0"/>
          </a:p>
          <a:p>
            <a:r>
              <a:rPr lang="nl-NL" sz="1100" dirty="0"/>
              <a:t>Je autonomie versterken na jaren van financiële onderlinge afhankelijkheid.</a:t>
            </a:r>
          </a:p>
          <a:p>
            <a:pPr marL="0" indent="0">
              <a:buNone/>
            </a:pPr>
            <a:endParaRPr lang="en-GB" sz="1100" dirty="0"/>
          </a:p>
          <a:p>
            <a:pPr marL="0" indent="0">
              <a:buNone/>
            </a:pPr>
            <a:r>
              <a:rPr lang="nl-NL" sz="1100" b="1" dirty="0"/>
              <a:t>Waarom dit belangrijk is voor vrouwen</a:t>
            </a:r>
          </a:p>
          <a:p>
            <a:pPr marL="0" indent="0">
              <a:buNone/>
            </a:pPr>
            <a:endParaRPr lang="en-GB" sz="1100" dirty="0"/>
          </a:p>
          <a:p>
            <a:pPr marL="0" indent="0">
              <a:buNone/>
            </a:pPr>
            <a:r>
              <a:rPr lang="nl-NL" sz="1100" dirty="0"/>
              <a:t>In heel Europa blijkt uit tal van onderzoeken dat vrouwen vaak een achtergestelde positie innemen in de financiële structuur van het huishouden, zelfs wanneer zij evenveel of meer onbetaald werk, zorgtaken en huishoudelijke administratie op zich nemen. Deze dynamiek wijst op structurele ongelijkheden die verankerd zijn in zowel economische systemen als gendernormen, en die bepalen hoe vrouwen de financiën binnen hun relatie gedurende hun leven ervaren.</a:t>
            </a:r>
          </a:p>
          <a:p>
            <a:pPr marL="0" indent="0">
              <a:buNone/>
            </a:pPr>
            <a:endParaRPr lang="en-GB" sz="1100" dirty="0"/>
          </a:p>
          <a:p>
            <a:pPr marL="0" indent="0">
              <a:buNone/>
            </a:pPr>
            <a:r>
              <a:rPr lang="nl-NL" sz="1100" dirty="0"/>
              <a:t>Onderzoek in de gedragseconomie en de sociologie laat zien dat financiële besluitvorming en financieel gezag vaak gegenderd zijn: mannen worden zowel sociaal als symbolisch vaak gezien als de vanzelfsprekende ‘financieel beheerder’, zelfs wanneer vrouwen evenveel of meer financiële kennis hebben. Deze dynamiek wordt versterkt door verinnerlijkte overtuigingen over competentie, maatschappelijke verwachtingen rond mannelijkheid en vrouwelijkheid en de historische uitsluiting van vrouwen van formele economische deelname. Het resultaat is een blijvende ongelijkheid in financiële onderhandelingen binnen het huishouden, met gevolgen op lange termijn voor de economische autonomie van vrouwen.</a:t>
            </a:r>
          </a:p>
          <a:p>
            <a:pPr marL="0" indent="0">
              <a:buNone/>
            </a:pPr>
            <a:endParaRPr lang="en-GB" sz="1100" dirty="0"/>
          </a:p>
          <a:p>
            <a:pPr marL="0" indent="0">
              <a:buNone/>
            </a:pPr>
            <a:r>
              <a:rPr lang="nl-NL" sz="1100" dirty="0"/>
              <a:t>Wanneer financiële besluitvorming uit balans is, lopen vrouwen meer risico op economische marginalisering, vooral bij scheiding, weduwschap of ongelijke pensioenopbouw. Het risico is groter voor vrouwen die de arbeidsmarkt verlaten voor zorgtaken, in deeltijd werken of loopbaanonderbrekingen hebben – patronen die nog steeds vaker bij vrouwen dan bij mannen voorkomen.</a:t>
            </a:r>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0006B-7A83-5F43-644C-EEB18F64B58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9D24638-8349-93AA-358C-4F9191507FB6}"/>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045622D1-E97C-F0B8-948F-A2BC0591FF07}"/>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5D0B2E4F-5FFC-8673-F13F-953344962711}"/>
              </a:ext>
            </a:extLst>
          </p:cNvPr>
          <p:cNvSpPr>
            <a:spLocks noGrp="1"/>
          </p:cNvSpPr>
          <p:nvPr>
            <p:ph type="body" sz="quarter" idx="61"/>
          </p:nvPr>
        </p:nvSpPr>
        <p:spPr/>
        <p:txBody>
          <a:bodyPr/>
          <a:lstStyle/>
          <a:p>
            <a:r>
              <a:rPr lang="nl-NL" dirty="0"/>
              <a:t>Inleiding</a:t>
            </a:r>
          </a:p>
        </p:txBody>
      </p:sp>
      <p:sp>
        <p:nvSpPr>
          <p:cNvPr id="8" name="Text Placeholder 7">
            <a:extLst>
              <a:ext uri="{FF2B5EF4-FFF2-40B4-BE49-F238E27FC236}">
                <a16:creationId xmlns:a16="http://schemas.microsoft.com/office/drawing/2014/main" id="{82986131-6FA2-10C1-6EF0-DD0A98F1F055}"/>
              </a:ext>
            </a:extLst>
          </p:cNvPr>
          <p:cNvSpPr>
            <a:spLocks noGrp="1"/>
          </p:cNvSpPr>
          <p:nvPr>
            <p:ph type="body" sz="quarter" idx="64"/>
          </p:nvPr>
        </p:nvSpPr>
        <p:spPr>
          <a:xfrm>
            <a:off x="1704812" y="1418773"/>
            <a:ext cx="5238428" cy="8400082"/>
          </a:xfrm>
        </p:spPr>
        <p:txBody>
          <a:bodyPr/>
          <a:lstStyle/>
          <a:p>
            <a:pPr marL="0" indent="0">
              <a:buNone/>
            </a:pPr>
            <a:r>
              <a:rPr lang="nl-NL" sz="1000" dirty="0"/>
              <a:t>Deze factoren stapelen zich op tot een duidelijke pensioenkloof tussen mannen en vrouwen: vrouwen in de EU ontvangen gemiddeld een aanzienlijk lager pensioen dan mannen. De gevolgen zijn op oudere leeftijd sterk voelbaar, vooral na weduwschap of scheiding, wanneer vrouwen financiële verantwoordelijkheden kunnen krijgen waarop zij niet waren voorbereid.</a:t>
            </a:r>
          </a:p>
          <a:p>
            <a:pPr marL="0" indent="0">
              <a:buNone/>
            </a:pPr>
            <a:endParaRPr lang="en-GB" sz="1000" dirty="0"/>
          </a:p>
          <a:p>
            <a:pPr marL="0" indent="0">
              <a:buNone/>
            </a:pPr>
            <a:r>
              <a:rPr lang="nl-NL" sz="1000" dirty="0"/>
              <a:t>Het Europese beleid legt steeds meer nadruk op gendergelijkheid in economische deelname, maar in de besluitvorming binnen het huishouden blijven ongelijkheden bestaan. Onderzoeken op EU-niveau laten zien dat de financiële onzekerheid van vrouwen nauw samenhangt met de structuur van het huishouden. Het versterken van de positie van vrouwen binnen relaties sluit daarom aan bij de Europese kernbeginselen van rechtvaardigheid, autonomie en sociale inclusie.</a:t>
            </a:r>
          </a:p>
          <a:p>
            <a:pPr marL="0" indent="0">
              <a:buNone/>
            </a:pPr>
            <a:endParaRPr lang="en-GB" sz="1000" dirty="0"/>
          </a:p>
          <a:p>
            <a:pPr marL="0" indent="0">
              <a:buNone/>
            </a:pPr>
            <a:r>
              <a:rPr lang="nl-NL" sz="1000" dirty="0"/>
              <a:t>Initiatieven voor financiële educatie voor vrouwen moeten daarom aandacht besteden aan de dynamiek binnen het huishouden, niet alleen aan individuele kennis. Door vrouwen de vaardigheden en het zelfvertrouwen te geven om deel te nemen aan financiële besluitvorming, draagt het FEMpower-project bij aan het verminderen van economische ongelijkheid en het versterken van de veerkracht van vrouwen in alle levensfasen.</a:t>
            </a:r>
          </a:p>
          <a:p>
            <a:endParaRPr lang="en-US" dirty="0"/>
          </a:p>
        </p:txBody>
      </p:sp>
      <p:sp>
        <p:nvSpPr>
          <p:cNvPr id="68" name="Rounded Rectangle 67">
            <a:extLst>
              <a:ext uri="{FF2B5EF4-FFF2-40B4-BE49-F238E27FC236}">
                <a16:creationId xmlns:a16="http://schemas.microsoft.com/office/drawing/2014/main" id="{8B9ECB13-DEAA-5695-E8E8-D78A84785FBD}"/>
              </a:ext>
            </a:extLst>
          </p:cNvPr>
          <p:cNvSpPr/>
          <p:nvPr/>
        </p:nvSpPr>
        <p:spPr>
          <a:xfrm>
            <a:off x="1652029" y="4303466"/>
            <a:ext cx="5231219" cy="5639887"/>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75374840-BC27-54F4-8733-22C37138C71B}"/>
              </a:ext>
            </a:extLst>
          </p:cNvPr>
          <p:cNvSpPr txBox="1">
            <a:spLocks/>
          </p:cNvSpPr>
          <p:nvPr/>
        </p:nvSpPr>
        <p:spPr>
          <a:xfrm>
            <a:off x="1719108" y="4300505"/>
            <a:ext cx="4680450" cy="545487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GB" b="1" dirty="0"/>
          </a:p>
          <a:p>
            <a:pPr marL="0" indent="0">
              <a:buNone/>
            </a:pPr>
            <a:endParaRPr lang="en-GB" b="1" dirty="0"/>
          </a:p>
          <a:p>
            <a:pPr marL="0" indent="0">
              <a:buNone/>
            </a:pPr>
            <a:r>
              <a:rPr lang="nl-NL" sz="1250" b="1" dirty="0"/>
              <a:t xml:space="preserve">Bronnen voor de inleiding van module 5: </a:t>
            </a:r>
          </a:p>
          <a:p>
            <a:pPr marL="0" indent="0">
              <a:buNone/>
            </a:pPr>
            <a:endParaRPr lang="en-GB" sz="1100" dirty="0"/>
          </a:p>
          <a:p>
            <a:pPr marL="0" indent="0">
              <a:buNone/>
            </a:pPr>
            <a:r>
              <a:rPr lang="nl-NL" sz="1100" dirty="0"/>
              <a:t>De theoretische en conceptuele basis van deze module steunt op gevestigd onderzoek in de feministische economie, de theorie van onderhandelingen binnen het huishouden en gegenderd financieel gedrag. Hieronder staan de belangrijkste bronnen voor de inleiding:</a:t>
            </a:r>
          </a:p>
          <a:p>
            <a:endParaRPr lang="en-GB" sz="1100" b="1" dirty="0"/>
          </a:p>
          <a:p>
            <a:r>
              <a:rPr lang="en-GB" sz="1100" b="1" dirty="0"/>
              <a:t>Becker, G.S. (1981)</a:t>
            </a:r>
            <a:r>
              <a:rPr lang="en-GB" sz="1100" dirty="0"/>
              <a:t> </a:t>
            </a:r>
            <a:r>
              <a:rPr lang="en-GB" sz="1100" i="1" dirty="0"/>
              <a:t>A Treatise on the Family.</a:t>
            </a:r>
            <a:r>
              <a:rPr lang="en-GB" sz="1100" dirty="0"/>
              <a:t> Harvard University Press.</a:t>
            </a:r>
            <a:br>
              <a:rPr lang="en-GB" sz="1100" dirty="0"/>
            </a:br>
            <a:r>
              <a:rPr lang="en-GB" sz="1100" dirty="0">
                <a:hlinkClick r:id="rId2"/>
              </a:rPr>
              <a:t>https://www.hup.harvard.edu/books/9780674906990</a:t>
            </a:r>
            <a:endParaRPr lang="en-GB" sz="1100" dirty="0"/>
          </a:p>
          <a:p>
            <a:endParaRPr lang="en-GB" sz="1100" b="1" dirty="0"/>
          </a:p>
          <a:p>
            <a:r>
              <a:rPr lang="en-GB" sz="1100" b="1" dirty="0"/>
              <a:t>Burgoyne, C.B. &amp; Sonnenberg, S.J. (2009)</a:t>
            </a:r>
            <a:r>
              <a:rPr lang="en-GB" sz="1100" dirty="0"/>
              <a:t> ‘Financial practices in stable partnerships.’ </a:t>
            </a:r>
            <a:r>
              <a:rPr lang="en-GB" sz="1100" i="1" dirty="0"/>
              <a:t>Journal of Economic Psychology</a:t>
            </a:r>
            <a:r>
              <a:rPr lang="en-GB" sz="1100" dirty="0"/>
              <a:t>, 30(5), 755–764.</a:t>
            </a:r>
            <a:br>
              <a:rPr lang="en-GB" sz="1100" dirty="0"/>
            </a:br>
            <a:r>
              <a:rPr lang="en-GB" sz="1100" dirty="0">
                <a:hlinkClick r:id="rId3"/>
              </a:rPr>
              <a:t>https://doi.org/10.1016/j.joep.2009.03.005</a:t>
            </a:r>
            <a:r>
              <a:rPr lang="en-GB" sz="1100" dirty="0"/>
              <a:t> </a:t>
            </a:r>
          </a:p>
          <a:p>
            <a:endParaRPr lang="en-GB" sz="1100" b="1" dirty="0"/>
          </a:p>
          <a:p>
            <a:r>
              <a:rPr lang="en-GB" sz="1100" b="1" dirty="0"/>
              <a:t>EIGE (2024)</a:t>
            </a:r>
            <a:r>
              <a:rPr lang="en-GB" sz="1100" dirty="0"/>
              <a:t> </a:t>
            </a:r>
            <a:r>
              <a:rPr lang="en-GB" sz="1100" i="1" dirty="0"/>
              <a:t>Financial Independence and Gender Equality: Joining the dots between income, wealth and power.</a:t>
            </a:r>
            <a:r>
              <a:rPr lang="en-GB" sz="1100" dirty="0"/>
              <a:t> Luxembourg: Publications Office of the European Union.</a:t>
            </a:r>
            <a:br>
              <a:rPr lang="en-GB" sz="1100" dirty="0"/>
            </a:br>
            <a:r>
              <a:rPr lang="en-GB" sz="1100" dirty="0">
                <a:hlinkClick r:id="rId4"/>
              </a:rPr>
              <a:t>https://eige.europa.eu/sites/default/files/documents/financial-independence-and-gender-equality.pdf?utm_source=chatgpt.com</a:t>
            </a:r>
            <a:r>
              <a:rPr lang="en-GB" sz="1100" dirty="0"/>
              <a:t>  </a:t>
            </a:r>
          </a:p>
          <a:p>
            <a:endParaRPr lang="en-GB" sz="1100" b="1" dirty="0"/>
          </a:p>
          <a:p>
            <a:r>
              <a:rPr lang="en-GB" sz="1100" b="1" dirty="0"/>
              <a:t>Kenney, C.T. (2006)</a:t>
            </a:r>
            <a:r>
              <a:rPr lang="en-GB" sz="1100" dirty="0"/>
              <a:t> ‘The Power of the Purse: Allocative Systems and Inequality in Couple Households.’ </a:t>
            </a:r>
            <a:r>
              <a:rPr lang="en-GB" sz="1100" i="1" dirty="0"/>
              <a:t>Gender &amp; Society</a:t>
            </a:r>
            <a:r>
              <a:rPr lang="en-GB" sz="1100" dirty="0"/>
              <a:t>, 20(3), 354–381.</a:t>
            </a:r>
            <a:br>
              <a:rPr lang="en-GB" sz="1100" dirty="0"/>
            </a:br>
            <a:r>
              <a:rPr lang="en-GB" sz="1100" dirty="0">
                <a:hlinkClick r:id="rId5"/>
              </a:rPr>
              <a:t>https://doi.org/10.1177/0891243206286742</a:t>
            </a:r>
            <a:r>
              <a:rPr lang="en-GB" sz="1100" dirty="0"/>
              <a:t> </a:t>
            </a:r>
          </a:p>
          <a:p>
            <a:endParaRPr lang="en-GB" sz="1100" b="1" dirty="0"/>
          </a:p>
          <a:p>
            <a:r>
              <a:rPr lang="en-GB" sz="1100" b="1" dirty="0"/>
              <a:t>Lundberg, S. &amp; Pollak, R.A. (1993)</a:t>
            </a:r>
            <a:r>
              <a:rPr lang="en-GB" sz="1100" dirty="0"/>
              <a:t> ‘Separate Spheres Bargaining and the Marriage Market.’ </a:t>
            </a:r>
            <a:r>
              <a:rPr lang="en-GB" sz="1100" i="1" dirty="0"/>
              <a:t>Journal of Political Economy</a:t>
            </a:r>
            <a:r>
              <a:rPr lang="en-GB" sz="1100" dirty="0"/>
              <a:t>, 101(6), 988–1010.</a:t>
            </a:r>
            <a:br>
              <a:rPr lang="en-GB" sz="1100" dirty="0"/>
            </a:br>
            <a:r>
              <a:rPr lang="en-GB" sz="1100" dirty="0">
                <a:hlinkClick r:id="rId6"/>
              </a:rPr>
              <a:t>https://www.jstor.org/stable/2138569</a:t>
            </a:r>
            <a:r>
              <a:rPr lang="en-GB" sz="1100" dirty="0"/>
              <a:t> </a:t>
            </a:r>
          </a:p>
          <a:p>
            <a:endParaRPr lang="en-GB" sz="1100" b="1" dirty="0"/>
          </a:p>
          <a:p>
            <a:r>
              <a:rPr lang="en-GB" sz="1100" b="1" dirty="0"/>
              <a:t>OECD (2013)</a:t>
            </a:r>
            <a:r>
              <a:rPr lang="en-GB" sz="1100" dirty="0"/>
              <a:t> </a:t>
            </a:r>
            <a:r>
              <a:rPr lang="en-GB" sz="1100" i="1" dirty="0"/>
              <a:t>Women and Financial Education: Evidence, Policy Responses and Guidance.</a:t>
            </a:r>
            <a:br>
              <a:rPr lang="en-GB" sz="1100" dirty="0"/>
            </a:br>
            <a:r>
              <a:rPr lang="en-GB" sz="1100" dirty="0">
                <a:hlinkClick r:id="rId7"/>
              </a:rPr>
              <a:t>https://www.oecd.org/content/dam/oecd/en/publications/reports/2013/10/women-and-financial-education_g1g30fb5/9789264202733-en.pdf?utm_source=chatgpt.com</a:t>
            </a:r>
            <a:r>
              <a:rPr lang="en-GB" sz="1100" dirty="0"/>
              <a:t> </a:t>
            </a:r>
          </a:p>
          <a:p>
            <a:endParaRPr lang="en-GB" b="1" dirty="0"/>
          </a:p>
          <a:p>
            <a:pPr marL="0" indent="0">
              <a:buNone/>
            </a:pPr>
            <a:endParaRPr lang="en-US" dirty="0"/>
          </a:p>
        </p:txBody>
      </p:sp>
      <p:grpSp>
        <p:nvGrpSpPr>
          <p:cNvPr id="51" name="Group 50">
            <a:extLst>
              <a:ext uri="{FF2B5EF4-FFF2-40B4-BE49-F238E27FC236}">
                <a16:creationId xmlns:a16="http://schemas.microsoft.com/office/drawing/2014/main" id="{AD3B04F5-C304-E182-94D9-076F945A79AD}"/>
              </a:ext>
            </a:extLst>
          </p:cNvPr>
          <p:cNvGrpSpPr/>
          <p:nvPr/>
        </p:nvGrpSpPr>
        <p:grpSpPr>
          <a:xfrm>
            <a:off x="1587872" y="4097305"/>
            <a:ext cx="1387128" cy="406400"/>
            <a:chOff x="1997756" y="3611831"/>
            <a:chExt cx="1387128" cy="406400"/>
          </a:xfrm>
        </p:grpSpPr>
        <p:grpSp>
          <p:nvGrpSpPr>
            <p:cNvPr id="70" name="Group 69">
              <a:extLst>
                <a:ext uri="{FF2B5EF4-FFF2-40B4-BE49-F238E27FC236}">
                  <a16:creationId xmlns:a16="http://schemas.microsoft.com/office/drawing/2014/main" id="{234ACBA0-1769-7ADD-1DB9-BB70C2C14370}"/>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81EA51FC-79CD-50B8-1613-61C5EC50071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07260668-73B3-FEE8-0C08-247C38345964}"/>
                  </a:ext>
                </a:extLst>
              </p:cNvPr>
              <p:cNvSpPr/>
              <p:nvPr/>
            </p:nvSpPr>
            <p:spPr>
              <a:xfrm>
                <a:off x="1784139" y="6092546"/>
                <a:ext cx="810205" cy="286328"/>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7FB57EF0-46EF-CEA9-4708-F647102A1BF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Notities</a:t>
                </a:r>
              </a:p>
            </p:txBody>
          </p:sp>
          <p:sp>
            <p:nvSpPr>
              <p:cNvPr id="74" name="Oval 73">
                <a:extLst>
                  <a:ext uri="{FF2B5EF4-FFF2-40B4-BE49-F238E27FC236}">
                    <a16:creationId xmlns:a16="http://schemas.microsoft.com/office/drawing/2014/main" id="{FA4F0D27-F6C4-AEBB-8808-04D5763EAA3C}"/>
                  </a:ext>
                </a:extLst>
              </p:cNvPr>
              <p:cNvSpPr/>
              <p:nvPr/>
            </p:nvSpPr>
            <p:spPr>
              <a:xfrm>
                <a:off x="1590175" y="6032510"/>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3451247B-892B-EF4C-275D-63768753B601}"/>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24E0C683-1F37-3A59-9C2B-F23999D618DD}"/>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EE0C9F54-7B02-FF6D-64B2-3FF1C9D5652D}"/>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140C75CD-EB4B-C9EB-FD2D-B5A27C9FD2C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BD7849C2-9591-BD66-B3AE-DB31CC642851}"/>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649D2613-B161-CCEE-82FA-E2474C16DA3A}"/>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66260F66-3086-2DFD-91B6-95D4B1A99FD5}"/>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1194F160-7AB1-D773-D786-5279D6C2254D}"/>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cxnSp>
        <p:nvCxnSpPr>
          <p:cNvPr id="3" name="Straight Connector 2">
            <a:extLst>
              <a:ext uri="{FF2B5EF4-FFF2-40B4-BE49-F238E27FC236}">
                <a16:creationId xmlns:a16="http://schemas.microsoft.com/office/drawing/2014/main" id="{F8FFADD1-63B2-BADC-4B3F-9D756B0710A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32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CB265-58E7-3280-FF96-8BCE729813F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B9467D9-3451-41B5-1DDA-F7E26AFDEC10}"/>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6FC42FC7-75AB-3EBA-263F-655F9A6A2163}"/>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8F123E66-852B-540D-C782-A983873E7745}"/>
              </a:ext>
            </a:extLst>
          </p:cNvPr>
          <p:cNvSpPr>
            <a:spLocks noGrp="1"/>
          </p:cNvSpPr>
          <p:nvPr>
            <p:ph type="body" sz="quarter" idx="61"/>
          </p:nvPr>
        </p:nvSpPr>
        <p:spPr/>
        <p:txBody>
          <a:bodyPr/>
          <a:lstStyle/>
          <a:p>
            <a:r>
              <a:rPr lang="nl-NL" dirty="0"/>
              <a:t>Inleiding</a:t>
            </a:r>
          </a:p>
        </p:txBody>
      </p:sp>
      <p:sp>
        <p:nvSpPr>
          <p:cNvPr id="68" name="Rounded Rectangle 67">
            <a:extLst>
              <a:ext uri="{FF2B5EF4-FFF2-40B4-BE49-F238E27FC236}">
                <a16:creationId xmlns:a16="http://schemas.microsoft.com/office/drawing/2014/main" id="{5E66EFBF-425D-D596-BDD7-DEBB8C0D3BA8}"/>
              </a:ext>
            </a:extLst>
          </p:cNvPr>
          <p:cNvSpPr/>
          <p:nvPr/>
        </p:nvSpPr>
        <p:spPr>
          <a:xfrm>
            <a:off x="1387475" y="1786814"/>
            <a:ext cx="5231219" cy="5287495"/>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281BE261-D267-13F2-91D5-54A4CEE58E4A}"/>
              </a:ext>
            </a:extLst>
          </p:cNvPr>
          <p:cNvSpPr txBox="1">
            <a:spLocks/>
          </p:cNvSpPr>
          <p:nvPr/>
        </p:nvSpPr>
        <p:spPr>
          <a:xfrm>
            <a:off x="1662859" y="1589962"/>
            <a:ext cx="4680450" cy="582184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b="1" dirty="0"/>
          </a:p>
          <a:p>
            <a:endParaRPr lang="en-GB" b="1" dirty="0"/>
          </a:p>
          <a:p>
            <a:endParaRPr lang="en-GB" b="1" dirty="0"/>
          </a:p>
          <a:p>
            <a:r>
              <a:rPr lang="en-GB" sz="1200" b="1" dirty="0"/>
              <a:t>OECD/INFE (2013)</a:t>
            </a:r>
            <a:r>
              <a:rPr lang="en-GB" sz="1200" dirty="0"/>
              <a:t> </a:t>
            </a:r>
            <a:r>
              <a:rPr lang="en-GB" sz="1200" i="1" dirty="0"/>
              <a:t>Policy Guidance on Addressing Women’s and Girls’ Needs for Financial Awareness and Education.</a:t>
            </a:r>
            <a:r>
              <a:rPr lang="en-GB" sz="1200" dirty="0"/>
              <a:t> Paris: OECD.  </a:t>
            </a:r>
            <a:r>
              <a:rPr lang="en-GB" sz="1200" dirty="0">
                <a:hlinkClick r:id="rId2"/>
              </a:rPr>
              <a:t>https://www.oecd.org/content/dam/oecd/en/publications/reports/2013/10/women-and-financial-education_g1g30fb5/9789264202733-en.pdf?utm_source=chatgpt.com</a:t>
            </a:r>
            <a:r>
              <a:rPr lang="en-GB" sz="1200" dirty="0"/>
              <a:t> </a:t>
            </a:r>
            <a:endParaRPr lang="en-GB" sz="1200" b="1" dirty="0"/>
          </a:p>
          <a:p>
            <a:endParaRPr lang="en-GB" sz="1200" b="1" dirty="0"/>
          </a:p>
          <a:p>
            <a:r>
              <a:rPr lang="en-GB" sz="1200" b="1" dirty="0"/>
              <a:t>OECD (2017)</a:t>
            </a:r>
            <a:r>
              <a:rPr lang="en-GB" sz="1200" dirty="0"/>
              <a:t> </a:t>
            </a:r>
            <a:r>
              <a:rPr lang="en-GB" sz="1200" i="1" dirty="0"/>
              <a:t>Intra-household Financial Decision-Making and the Gender Gap.</a:t>
            </a:r>
            <a:br>
              <a:rPr lang="en-GB" sz="1200" dirty="0"/>
            </a:br>
            <a:r>
              <a:rPr lang="en-GB" sz="1200" dirty="0">
                <a:hlinkClick r:id="rId3"/>
              </a:rPr>
              <a:t>https://www.oecd.org/daf/fin/financial-education/IntraHouseholdFinancialDecisionMaking.pdf</a:t>
            </a:r>
            <a:r>
              <a:rPr lang="en-GB" sz="1200" dirty="0"/>
              <a:t> </a:t>
            </a:r>
          </a:p>
          <a:p>
            <a:pPr marL="0" indent="0">
              <a:buNone/>
            </a:pPr>
            <a:endParaRPr lang="en-GB" sz="1200" b="1" dirty="0"/>
          </a:p>
          <a:p>
            <a:r>
              <a:rPr lang="en-GB" sz="1200" b="1" dirty="0"/>
              <a:t>Pahl, J. (2008)</a:t>
            </a:r>
            <a:r>
              <a:rPr lang="en-GB" sz="1200" dirty="0"/>
              <a:t> ‘Family finances, individualisation, spending patterns and access to credit.’ </a:t>
            </a:r>
            <a:r>
              <a:rPr lang="en-GB" sz="1200" i="1" dirty="0"/>
              <a:t>The Journal of Socio-Economics</a:t>
            </a:r>
            <a:r>
              <a:rPr lang="en-GB" sz="1200" dirty="0"/>
              <a:t>, 37(2), 577–591.</a:t>
            </a:r>
            <a:br>
              <a:rPr lang="en-GB" sz="1200" dirty="0"/>
            </a:br>
            <a:r>
              <a:rPr lang="en-GB" sz="1200" dirty="0">
                <a:hlinkClick r:id="rId4"/>
              </a:rPr>
              <a:t>https://www.sciencedirect.com/science/article/pii/S1053535707000224</a:t>
            </a:r>
            <a:r>
              <a:rPr lang="en-GB" sz="1200" dirty="0"/>
              <a:t> </a:t>
            </a:r>
          </a:p>
          <a:p>
            <a:endParaRPr lang="en-GB" sz="1200" dirty="0"/>
          </a:p>
          <a:p>
            <a:r>
              <a:rPr lang="en-GB" sz="1200" b="1" dirty="0"/>
              <a:t>Steuber, K.R. &amp; Paik, A. (2013)</a:t>
            </a:r>
            <a:r>
              <a:rPr lang="en-GB" sz="1200" dirty="0"/>
              <a:t> ‘Of Money and Love: Joint Banking, Relationship Quality, and Cohabitation.’ </a:t>
            </a:r>
            <a:r>
              <a:rPr lang="en-GB" sz="1200" i="1" dirty="0"/>
              <a:t>Journal of Family Issues</a:t>
            </a:r>
            <a:r>
              <a:rPr lang="en-GB" sz="1200" dirty="0"/>
              <a:t>, 35(9). </a:t>
            </a:r>
            <a:br>
              <a:rPr lang="en-GB" sz="1200" dirty="0"/>
            </a:br>
            <a:r>
              <a:rPr lang="en-GB" sz="1200" dirty="0">
                <a:hlinkClick r:id="rId5"/>
              </a:rPr>
              <a:t>https://journals.sagepub.com/doi/full/10.1177/0192513X13503324</a:t>
            </a:r>
            <a:r>
              <a:rPr lang="en-GB" sz="1200" dirty="0"/>
              <a:t> </a:t>
            </a:r>
          </a:p>
          <a:p>
            <a:pPr marL="0" indent="0">
              <a:buNone/>
            </a:pPr>
            <a:endParaRPr lang="en-GB" sz="1200" b="1" dirty="0"/>
          </a:p>
          <a:p>
            <a:r>
              <a:rPr lang="en-GB" sz="1200" b="1" dirty="0"/>
              <a:t>Vogler, C. (2005)</a:t>
            </a:r>
            <a:r>
              <a:rPr lang="en-GB" sz="1200" dirty="0"/>
              <a:t> ‘Cohabiting Couples: Rethinking Money in the Household.’ </a:t>
            </a:r>
            <a:r>
              <a:rPr lang="en-GB" sz="1200" i="1" dirty="0"/>
              <a:t>The Sociological Review</a:t>
            </a:r>
            <a:r>
              <a:rPr lang="en-GB" sz="1200" dirty="0"/>
              <a:t>, 53(1), 1–29.</a:t>
            </a:r>
            <a:br>
              <a:rPr lang="en-GB" sz="1200" dirty="0"/>
            </a:br>
            <a:r>
              <a:rPr lang="en-GB" sz="1200" dirty="0">
                <a:hlinkClick r:id="rId6"/>
              </a:rPr>
              <a:t>https://journals.sagepub.com/doi/full/10.1111/j.1467-954X.2005.00501.x</a:t>
            </a:r>
            <a:r>
              <a:rPr lang="en-GB" sz="1200" dirty="0"/>
              <a:t> </a:t>
            </a:r>
          </a:p>
          <a:p>
            <a:endParaRPr lang="en-GB" sz="1200" b="1" dirty="0"/>
          </a:p>
          <a:p>
            <a:r>
              <a:rPr lang="en-GB" sz="1200" b="1" dirty="0"/>
              <a:t>Vogler, C., Brockmann, M. &amp; Wiggins, R.D. (2006)</a:t>
            </a:r>
            <a:r>
              <a:rPr lang="en-GB" sz="1200" dirty="0"/>
              <a:t> ‘Intimate Relationships and Changing Patterns of Money Management.’ </a:t>
            </a:r>
            <a:r>
              <a:rPr lang="en-GB" sz="1200" i="1" dirty="0"/>
              <a:t>The British Journal of Sociology</a:t>
            </a:r>
            <a:r>
              <a:rPr lang="en-GB" sz="1200" dirty="0"/>
              <a:t>, 57(3), 455–482.</a:t>
            </a:r>
            <a:br>
              <a:rPr lang="en-GB" sz="1200" dirty="0"/>
            </a:br>
            <a:r>
              <a:rPr lang="en-GB" sz="1200" dirty="0">
                <a:hlinkClick r:id="rId7"/>
              </a:rPr>
              <a:t>https://doi.org/10.1111/j.1468-4446.2006.00120.x</a:t>
            </a:r>
            <a:r>
              <a:rPr lang="en-GB" sz="1200" dirty="0"/>
              <a:t> </a:t>
            </a:r>
          </a:p>
          <a:p>
            <a:pPr marL="0" indent="0">
              <a:buNone/>
            </a:pPr>
            <a:r>
              <a:rPr lang="en-US" dirty="0"/>
              <a:t> </a:t>
            </a:r>
          </a:p>
          <a:p>
            <a:pPr marL="0" indent="0">
              <a:buNone/>
            </a:pPr>
            <a:endParaRPr lang="en-US" dirty="0"/>
          </a:p>
        </p:txBody>
      </p:sp>
      <p:cxnSp>
        <p:nvCxnSpPr>
          <p:cNvPr id="3" name="Straight Connector 2">
            <a:extLst>
              <a:ext uri="{FF2B5EF4-FFF2-40B4-BE49-F238E27FC236}">
                <a16:creationId xmlns:a16="http://schemas.microsoft.com/office/drawing/2014/main" id="{71613D00-1D62-69CB-2BF1-852FB63CE6B0}"/>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086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en-US"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4910405"/>
            <a:ext cx="3161874"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909998" y="4990088"/>
            <a:ext cx="2969768" cy="646331"/>
          </a:xfrm>
          <a:prstGeom prst="rect">
            <a:avLst/>
          </a:prstGeom>
          <a:noFill/>
        </p:spPr>
        <p:txBody>
          <a:bodyPr wrap="none" rtlCol="0">
            <a:spAutoFit/>
          </a:bodyPr>
          <a:lstStyle/>
          <a:p>
            <a:r>
              <a:rPr lang="nl-NL" sz="2200" b="1" spc="324" dirty="0">
                <a:solidFill>
                  <a:schemeClr val="bg1"/>
                </a:solidFill>
                <a:latin typeface="Calibri" panose="020F0502020204030204" pitchFamily="34" charset="0"/>
                <a:cs typeface="Calibri" panose="020F0502020204030204" pitchFamily="34" charset="0"/>
              </a:rPr>
              <a:t>VROUWEN IN DE</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1" y="5587495"/>
            <a:ext cx="3590627"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909998" y="5667178"/>
            <a:ext cx="3398520" cy="646331"/>
          </a:xfrm>
          <a:prstGeom prst="rect">
            <a:avLst/>
          </a:prstGeom>
          <a:noFill/>
        </p:spPr>
        <p:txBody>
          <a:bodyPr wrap="none" rtlCol="0">
            <a:spAutoFit/>
          </a:bodyPr>
          <a:lstStyle/>
          <a:p>
            <a:r>
              <a:rPr lang="nl-NL" sz="2200" b="1" spc="324" dirty="0">
                <a:solidFill>
                  <a:schemeClr val="bg1"/>
                </a:solidFill>
                <a:latin typeface="Calibri" panose="020F0502020204030204" pitchFamily="34" charset="0"/>
                <a:cs typeface="Calibri" panose="020F0502020204030204" pitchFamily="34" charset="0"/>
              </a:rPr>
              <a:t xml:space="preserve">VROEGE LOOPBAAN </a:t>
            </a:r>
          </a:p>
        </p:txBody>
      </p:sp>
    </p:spTree>
    <p:extLst>
      <p:ext uri="{BB962C8B-B14F-4D97-AF65-F5344CB8AC3E}">
        <p14:creationId xmlns:p14="http://schemas.microsoft.com/office/powerpoint/2010/main" val="2277826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nl-NL" dirty="0"/>
              <a:t>Vrouwen in de vroege loopbaan</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2" y="1615659"/>
            <a:ext cx="5238428" cy="1848564"/>
          </a:xfrm>
        </p:spPr>
        <p:txBody>
          <a:bodyPr/>
          <a:lstStyle/>
          <a:p>
            <a:pPr marL="0" indent="0">
              <a:buNone/>
            </a:pPr>
            <a:r>
              <a:rPr lang="nl-NL" sz="1350" b="1" dirty="0"/>
              <a:t>Inleiding</a:t>
            </a:r>
          </a:p>
          <a:p>
            <a:pPr marL="0" indent="0">
              <a:buNone/>
            </a:pPr>
            <a:endParaRPr lang="en-GB" sz="1150" b="1" dirty="0"/>
          </a:p>
          <a:p>
            <a:pPr marL="0" indent="0">
              <a:buNone/>
            </a:pPr>
            <a:r>
              <a:rPr lang="nl-NL" sz="1150" dirty="0"/>
              <a:t xml:space="preserve">De vroege loopbaan is een vormende periode waarin financiële gewoonten, normen binnen de relatie en verwachtingen over gedeelde verantwoordelijkheden vorm beginnen te krijgen. Voor veel vrouwen omvat deze levensfase gaan samenwonen, de eerste gezamenlijke uitgaven regelen of de eerste financiële grenzen afspreken. </a:t>
            </a:r>
          </a:p>
          <a:p>
            <a:pPr marL="0" indent="0">
              <a:buNone/>
            </a:pPr>
            <a:endParaRPr lang="en-GB" sz="1150" dirty="0"/>
          </a:p>
          <a:p>
            <a:pPr marL="0" indent="0">
              <a:buNone/>
            </a:pPr>
            <a:r>
              <a:rPr lang="nl-NL" sz="1150" dirty="0"/>
              <a:t>Omdat ongelijkheden op lange termijn vaak voortkomen uit vroege patronen, is het cruciaal dat jonge vrouwen leren de financiën binnen hun relatie te begrijpen en erover te onderhandelen. Transparante gesprekken, gelijke deelname aan beslissingen en inzicht in de financiële situatie van beide partners leggen de basis voor een gezondere en eerlijkere financiële dynamiek later in het leven.</a:t>
            </a:r>
          </a:p>
          <a:p>
            <a:pPr marL="0" indent="0">
              <a:buNone/>
            </a:pPr>
            <a:endParaRPr lang="en-GB" sz="115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67">
            <a:extLst>
              <a:ext uri="{FF2B5EF4-FFF2-40B4-BE49-F238E27FC236}">
                <a16:creationId xmlns:a16="http://schemas.microsoft.com/office/drawing/2014/main" id="{C25C21B6-911E-E126-D0D3-698F8859C31B}"/>
              </a:ext>
            </a:extLst>
          </p:cNvPr>
          <p:cNvSpPr/>
          <p:nvPr/>
        </p:nvSpPr>
        <p:spPr>
          <a:xfrm>
            <a:off x="1783535" y="4403200"/>
            <a:ext cx="3904280" cy="265285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Text Placeholder 7">
            <a:extLst>
              <a:ext uri="{FF2B5EF4-FFF2-40B4-BE49-F238E27FC236}">
                <a16:creationId xmlns:a16="http://schemas.microsoft.com/office/drawing/2014/main" id="{E318BC1E-636E-DC76-59DC-23B8BAEBA9E8}"/>
              </a:ext>
            </a:extLst>
          </p:cNvPr>
          <p:cNvSpPr txBox="1">
            <a:spLocks/>
          </p:cNvSpPr>
          <p:nvPr/>
        </p:nvSpPr>
        <p:spPr>
          <a:xfrm>
            <a:off x="1898710" y="4373809"/>
            <a:ext cx="3673929" cy="251970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endParaRPr lang="en-GB" sz="1150" b="1" dirty="0"/>
          </a:p>
          <a:p>
            <a:pPr marL="0" indent="0">
              <a:buNone/>
            </a:pPr>
            <a:endParaRPr lang="en-GB" sz="1150" b="1" dirty="0"/>
          </a:p>
          <a:p>
            <a:pPr marL="0" indent="0">
              <a:buNone/>
            </a:pPr>
            <a:r>
              <a:rPr lang="nl-NL" sz="1350" b="1" dirty="0"/>
              <a:t>Leerdoelen:</a:t>
            </a:r>
          </a:p>
          <a:p>
            <a:pPr marL="0" indent="0">
              <a:buNone/>
            </a:pPr>
            <a:endParaRPr lang="en-GB" sz="1150" dirty="0"/>
          </a:p>
          <a:p>
            <a:pPr lvl="0"/>
            <a:r>
              <a:rPr lang="nl-NL" sz="1150" dirty="0"/>
              <a:t>Inzien hoe belangrijk open communicatie over geld in een relatie is.</a:t>
            </a:r>
          </a:p>
          <a:p>
            <a:pPr lvl="0"/>
            <a:endParaRPr lang="en-GB" sz="1150" dirty="0"/>
          </a:p>
          <a:p>
            <a:pPr lvl="0"/>
            <a:r>
              <a:rPr lang="nl-NL" sz="1150" dirty="0"/>
              <a:t>Begrijpen hoe je samen met je partner financiële doelen stelt.</a:t>
            </a:r>
          </a:p>
          <a:p>
            <a:pPr lvl="0"/>
            <a:endParaRPr lang="en-GB" sz="1150" dirty="0"/>
          </a:p>
          <a:p>
            <a:pPr lvl="0"/>
            <a:r>
              <a:rPr lang="nl-NL" sz="1150" dirty="0"/>
              <a:t>Leren hoe je persoonlijke en gedeelde uitgaven eerlijk verdeelt.</a:t>
            </a:r>
          </a:p>
          <a:p>
            <a:endParaRPr lang="en-GB" sz="1150" dirty="0"/>
          </a:p>
          <a:p>
            <a:r>
              <a:rPr lang="nl-NL" sz="1150" dirty="0"/>
              <a:t>Vroege waarschuwingssignalen van financiële controle of afhankelijkheid herkennen.</a:t>
            </a:r>
            <a:endParaRPr lang="en-US" sz="1150" dirty="0"/>
          </a:p>
        </p:txBody>
      </p:sp>
      <p:sp>
        <p:nvSpPr>
          <p:cNvPr id="26" name="Text Placeholder 7">
            <a:extLst>
              <a:ext uri="{FF2B5EF4-FFF2-40B4-BE49-F238E27FC236}">
                <a16:creationId xmlns:a16="http://schemas.microsoft.com/office/drawing/2014/main" id="{B7CC367A-2138-72AA-DCE9-2C16B246B553}"/>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287087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C2E0A-386B-9D03-06C1-0F51344CC30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E2DC083-B77D-4320-3CB2-6798CBA4B7E7}"/>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6C659406-D2F2-C8FC-1631-48BFBFFD4180}"/>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E40D3EF5-6789-988E-59A3-7972AE7150D3}"/>
              </a:ext>
            </a:extLst>
          </p:cNvPr>
          <p:cNvSpPr>
            <a:spLocks noGrp="1"/>
          </p:cNvSpPr>
          <p:nvPr>
            <p:ph type="body" sz="quarter" idx="61"/>
          </p:nvPr>
        </p:nvSpPr>
        <p:spPr/>
        <p:txBody>
          <a:bodyPr/>
          <a:lstStyle/>
          <a:p>
            <a:r>
              <a:rPr lang="nl-NL" dirty="0"/>
              <a:t>Vrouwen in de vroege loopbaan</a:t>
            </a:r>
          </a:p>
        </p:txBody>
      </p:sp>
      <p:grpSp>
        <p:nvGrpSpPr>
          <p:cNvPr id="4" name="Graphic 2">
            <a:extLst>
              <a:ext uri="{FF2B5EF4-FFF2-40B4-BE49-F238E27FC236}">
                <a16:creationId xmlns:a16="http://schemas.microsoft.com/office/drawing/2014/main" id="{EA7E6DDE-1B19-6229-2570-566DE54190E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3F31979-673B-F6C1-82AC-457233CEDEE1}"/>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1088B9C-AB44-331A-2463-CCC417BB36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2893EC6-A48D-4814-5C7C-BDB99D4825DE}"/>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4A2A3410-E258-50F4-DACD-39A995E030C8}"/>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07684A6-0CBD-840D-BA67-44455FC874C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AB5DB3E6-D9C7-57DA-5B6E-4BCFD5EB373E}"/>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4E0F52C-9446-51DE-83C4-5CC5FA8C7E4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7A0DBDAB-3B23-3E4C-6253-264B309B9E75}"/>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68F599CE-60D2-BC6C-ABE7-3F35556EFB7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1A2B402-E158-168D-46B3-3473C6DFFCAF}"/>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008042F-22F2-1D58-6DFE-1034BBF62AE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4A2D758E-8D14-1C98-5425-74D9B74493EE}"/>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FD1A156F-EF75-3EE1-FDFB-FF04E43122B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0DC4AD70-6394-C682-BD4A-3FD61C12E33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49BFE70D-FCA2-D9B2-B83B-B245AC8805C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383A4A82-E13C-54C8-0EA4-5E21AC32A5F7}"/>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7812AD7A-34B6-8A12-D23C-022FA47E0EB6}"/>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83488412-CAD1-CBF3-154A-A1BCF76E27DB}"/>
              </a:ext>
            </a:extLst>
          </p:cNvPr>
          <p:cNvSpPr txBox="1">
            <a:spLocks/>
          </p:cNvSpPr>
          <p:nvPr/>
        </p:nvSpPr>
        <p:spPr>
          <a:xfrm>
            <a:off x="1728060" y="1827531"/>
            <a:ext cx="5238428" cy="279756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nl-NL" sz="1350" b="1" dirty="0"/>
              <a:t xml:space="preserve">Communicatie over financiële afspraken </a:t>
            </a:r>
          </a:p>
          <a:p>
            <a:pPr marL="0" indent="0">
              <a:buNone/>
            </a:pPr>
            <a:endParaRPr lang="en-GB" sz="1350" b="1" dirty="0"/>
          </a:p>
          <a:p>
            <a:pPr marL="0" indent="0">
              <a:buNone/>
            </a:pPr>
            <a:r>
              <a:rPr lang="nl-NL" sz="1150" dirty="0"/>
              <a:t xml:space="preserve">Financiële afspraken zijn in de vroege volwassenheid flexibel en divers. Stellen experimenteren soms met verschillende systemen, zoals volledig gezamenlijke rekeningen, volledig aparte rekeningen of een combinatie daarvan. </a:t>
            </a:r>
          </a:p>
          <a:p>
            <a:pPr marL="0" indent="0">
              <a:buNone/>
            </a:pPr>
            <a:endParaRPr lang="en-GB" sz="1150" dirty="0"/>
          </a:p>
          <a:p>
            <a:pPr marL="0" indent="0">
              <a:buNone/>
            </a:pPr>
            <a:r>
              <a:rPr lang="nl-NL" sz="1150" dirty="0"/>
              <a:t>Daarnaast hebben vrouwen aan het begin van hun loopbaan vaak te maken met druk zoals onzeker werk, een studieschuld en stijgende woonlasten; deze factoren bepalen hun onderhandelingspositie en verwachtingen binnen de relatie.</a:t>
            </a:r>
          </a:p>
          <a:p>
            <a:pPr marL="0" indent="0">
              <a:buNone/>
            </a:pPr>
            <a:endParaRPr lang="en-GB" sz="1150" dirty="0"/>
          </a:p>
          <a:p>
            <a:pPr marL="0" indent="0">
              <a:buNone/>
            </a:pPr>
            <a:r>
              <a:rPr lang="nl-NL" sz="1150" dirty="0"/>
              <a:t>Goede communicatie tussen partners in de vroege volwassenheid kan daarom voorkomen dat misverstanden, wrok of ongelijkheden ontstaan naarmate de relatie zich verdiept.</a:t>
            </a:r>
          </a:p>
          <a:p>
            <a:pPr marL="0" indent="0">
              <a:buNone/>
            </a:pPr>
            <a:endParaRPr lang="en-GB" sz="1150" dirty="0"/>
          </a:p>
          <a:p>
            <a:pPr marL="0" indent="0">
              <a:buNone/>
            </a:pPr>
            <a:endParaRPr lang="en-GB" sz="1150" dirty="0"/>
          </a:p>
        </p:txBody>
      </p:sp>
      <p:sp>
        <p:nvSpPr>
          <p:cNvPr id="48" name="Rounded Rectangle 67">
            <a:extLst>
              <a:ext uri="{FF2B5EF4-FFF2-40B4-BE49-F238E27FC236}">
                <a16:creationId xmlns:a16="http://schemas.microsoft.com/office/drawing/2014/main" id="{908D313F-A156-2A22-AB3E-ABF34F3A768A}"/>
              </a:ext>
            </a:extLst>
          </p:cNvPr>
          <p:cNvSpPr/>
          <p:nvPr/>
        </p:nvSpPr>
        <p:spPr>
          <a:xfrm>
            <a:off x="1728060" y="4728731"/>
            <a:ext cx="4880718" cy="359682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9D8BD5FE-80CB-C1E0-6B03-374F50618106}"/>
              </a:ext>
            </a:extLst>
          </p:cNvPr>
          <p:cNvGrpSpPr/>
          <p:nvPr/>
        </p:nvGrpSpPr>
        <p:grpSpPr>
          <a:xfrm>
            <a:off x="1869780" y="4488214"/>
            <a:ext cx="926198" cy="406400"/>
            <a:chOff x="1997756" y="3611831"/>
            <a:chExt cx="926198" cy="406400"/>
          </a:xfrm>
        </p:grpSpPr>
        <p:grpSp>
          <p:nvGrpSpPr>
            <p:cNvPr id="50" name="Group 49">
              <a:extLst>
                <a:ext uri="{FF2B5EF4-FFF2-40B4-BE49-F238E27FC236}">
                  <a16:creationId xmlns:a16="http://schemas.microsoft.com/office/drawing/2014/main" id="{7B6BAA25-1891-2E93-AFFA-811AE65C59FC}"/>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02641D1C-2327-722B-1AE3-97819078CBEA}"/>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65D72FC8-ECAA-E592-0E81-FAE63FC3C0A9}"/>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4B6526F2-73AF-7472-BCBB-F2E816BFC8D5}"/>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63" name="Oval 62">
                <a:extLst>
                  <a:ext uri="{FF2B5EF4-FFF2-40B4-BE49-F238E27FC236}">
                    <a16:creationId xmlns:a16="http://schemas.microsoft.com/office/drawing/2014/main" id="{D03A7B3F-111B-365B-EDFF-A93380355916}"/>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D2312B4F-2EB9-099F-67C8-42F35FFC8E4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873480A8-FA78-63AF-7FC0-D47BCAD3F2B7}"/>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3B05F1D4-9203-FCED-453D-A7DBA09E4A3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721CD932-4517-A5D9-4D29-5ABFBF8F5C2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0FE3DAA1-388B-379D-0D5C-0138377A5D2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C4BA827F-B049-A433-9180-8CDD49F897A9}"/>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2F71946A-EF86-DEF6-FD2C-DAE68B3918A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451314F7-674D-C226-0B98-81DD02AA0D2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764C8A36-E615-3080-96C4-85D5EBFDEC3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688D1F5D-9F2E-8A28-646C-AE3E8191D781}"/>
              </a:ext>
            </a:extLst>
          </p:cNvPr>
          <p:cNvSpPr txBox="1">
            <a:spLocks/>
          </p:cNvSpPr>
          <p:nvPr/>
        </p:nvSpPr>
        <p:spPr>
          <a:xfrm>
            <a:off x="1869780" y="4850524"/>
            <a:ext cx="4404700" cy="30052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endParaRPr lang="en-GB" sz="1350" b="1" dirty="0"/>
          </a:p>
          <a:p>
            <a:pPr marL="0" indent="0">
              <a:buNone/>
            </a:pPr>
            <a:r>
              <a:rPr lang="nl-NL" sz="1350" b="1" dirty="0"/>
              <a:t>Goede financiële communicatie en samenwerking in deze fase vragen om:</a:t>
            </a:r>
          </a:p>
          <a:p>
            <a:pPr marL="0" indent="0">
              <a:buNone/>
            </a:pPr>
            <a:endParaRPr lang="en-GB" sz="1150" dirty="0"/>
          </a:p>
          <a:p>
            <a:pPr marL="0" indent="0">
              <a:buNone/>
            </a:pPr>
            <a:r>
              <a:rPr lang="nl-NL" sz="1150" dirty="0"/>
              <a:t>• Transparantie over inkomen, uitgaven en schulden, zodat beide partners hetzelfde beeld van hun financiële situatie hebben en weloverwogen beslissingen kunnen nemen op basis van realistische informatie.</a:t>
            </a:r>
          </a:p>
          <a:p>
            <a:pPr marL="0" indent="0">
              <a:buNone/>
            </a:pPr>
            <a:endParaRPr lang="en-GB" sz="1150" dirty="0"/>
          </a:p>
          <a:p>
            <a:pPr marL="0" indent="0">
              <a:buNone/>
            </a:pPr>
            <a:r>
              <a:rPr lang="nl-NL" sz="1150" dirty="0"/>
              <a:t>• Afspraken over gedeelde uitgaven, waaronder welke kosten gezamenlijk zijn en hoe de bijdragen worden bepaald, om eerlijkheid te bevorderen en blijvende misverstanden te voorkomen.</a:t>
            </a:r>
          </a:p>
          <a:p>
            <a:pPr marL="0" indent="0">
              <a:buNone/>
            </a:pPr>
            <a:r>
              <a:rPr lang="en-GB" sz="1150" dirty="0"/>
              <a:t> </a:t>
            </a:r>
          </a:p>
          <a:p>
            <a:pPr marL="0" indent="0">
              <a:buNone/>
            </a:pPr>
            <a:r>
              <a:rPr lang="nl-NL" sz="1150" dirty="0"/>
              <a:t>• Gesprekken over toekomstplannen, zoals een huis kopen of een carrièrestap, zodat partners hun verwachtingen rond grote levensbeslissingen op elkaar afstemmen en samen plannen voor de financiële gevolgen.</a:t>
            </a:r>
          </a:p>
          <a:p>
            <a:pPr marL="0" indent="0">
              <a:buNone/>
            </a:pPr>
            <a:r>
              <a:rPr lang="en-GB" sz="1150" dirty="0"/>
              <a:t> </a:t>
            </a:r>
          </a:p>
          <a:p>
            <a:pPr marL="0" indent="0">
              <a:buNone/>
            </a:pPr>
            <a:r>
              <a:rPr lang="nl-NL" sz="1150" dirty="0"/>
              <a:t>• Erkennen hoe gendernormen financiële verwachtingen kunnen beïnvloeden, waaronder aannames over financiële verantwoordelijkheid of het nemen van risico’s, en nadenken over hoe je deze normen binnen de relatie kunt doorbreken.</a:t>
            </a:r>
          </a:p>
        </p:txBody>
      </p:sp>
    </p:spTree>
    <p:extLst>
      <p:ext uri="{BB962C8B-B14F-4D97-AF65-F5344CB8AC3E}">
        <p14:creationId xmlns:p14="http://schemas.microsoft.com/office/powerpoint/2010/main" val="670041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DC35-37B8-01BC-BA35-CD3FD435A5A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A5CF764-BE92-0DC4-4717-576D455DF0D3}"/>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9E175CCA-5A74-9474-E149-8C5A5C2A0606}"/>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2F66705D-C7B3-6919-CB16-65CB373B04CB}"/>
              </a:ext>
            </a:extLst>
          </p:cNvPr>
          <p:cNvSpPr>
            <a:spLocks noGrp="1"/>
          </p:cNvSpPr>
          <p:nvPr>
            <p:ph type="body" sz="quarter" idx="61"/>
          </p:nvPr>
        </p:nvSpPr>
        <p:spPr/>
        <p:txBody>
          <a:bodyPr/>
          <a:lstStyle/>
          <a:p>
            <a:r>
              <a:rPr lang="nl-NL" dirty="0"/>
              <a:t>Vrouwen in de vroege loopbaan</a:t>
            </a:r>
          </a:p>
        </p:txBody>
      </p:sp>
      <p:grpSp>
        <p:nvGrpSpPr>
          <p:cNvPr id="4" name="Graphic 2">
            <a:extLst>
              <a:ext uri="{FF2B5EF4-FFF2-40B4-BE49-F238E27FC236}">
                <a16:creationId xmlns:a16="http://schemas.microsoft.com/office/drawing/2014/main" id="{A0277982-82EF-93F0-0E83-31A5DB14E0F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2042F68-491B-0A62-754D-C38485BA695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9B7A86-718B-A27B-0A6C-84F47AAF93C4}"/>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BDAEC41A-705F-8BE1-0236-5BCE25D8693B}"/>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DF861DB4-A460-27F3-FA7E-A2E395107FB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471427C4-8673-95F1-8A0E-791ED03A7B5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7614C03-736F-3702-50D9-5F977656035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D14BD75B-4416-388A-E33A-65CADDA9D58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CF3673A7-2B38-0B46-5ADC-62C1598364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D3B04B5-5B75-BC99-75DB-042A526245C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5A684FD9-434E-7513-47FB-D696BB4ECC71}"/>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3074CA23-ED9E-D4C2-2F56-942DADB52A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844A4A27-6EC9-9AEF-9ADE-240F3454C10A}"/>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068D8994-5F73-0472-6493-5E24FE4CB0DF}"/>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D85B5B03-80AA-72AA-0F8F-6C805F9159E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1C5611D-085A-8604-AD2D-2819F02ACDE8}"/>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B7B86ACE-0B43-0D10-BD7A-A1E345E566D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08D1566C-0F24-8087-5524-A4F8C3F08803}"/>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6139C361-05BF-05C4-39A0-F259D42618B7}"/>
              </a:ext>
            </a:extLst>
          </p:cNvPr>
          <p:cNvSpPr txBox="1">
            <a:spLocks/>
          </p:cNvSpPr>
          <p:nvPr/>
        </p:nvSpPr>
        <p:spPr>
          <a:xfrm>
            <a:off x="1728060" y="1661984"/>
            <a:ext cx="5238428" cy="4010096"/>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1300" b="1" dirty="0"/>
              <a:t>Gedeelde financiële doelen</a:t>
            </a:r>
          </a:p>
          <a:p>
            <a:pPr marL="0" indent="0">
              <a:buNone/>
            </a:pPr>
            <a:endParaRPr lang="en-US" sz="1100" b="1" dirty="0"/>
          </a:p>
          <a:p>
            <a:pPr marL="0" indent="0">
              <a:buNone/>
            </a:pPr>
            <a:r>
              <a:rPr lang="nl-NL" sz="1100" dirty="0"/>
              <a:t xml:space="preserve">Samen financiële doelen stellen is een cruciale stap in de vroege volwassenheid, omdat veel stellen in deze periode beginnen met plannen voor belangrijke mijlpalen. </a:t>
            </a:r>
          </a:p>
          <a:p>
            <a:pPr marL="0" indent="0">
              <a:buNone/>
            </a:pPr>
            <a:endParaRPr lang="en-GB" sz="1100" dirty="0"/>
          </a:p>
          <a:p>
            <a:pPr marL="0" indent="0">
              <a:buNone/>
            </a:pPr>
            <a:r>
              <a:rPr lang="nl-NL" sz="1100" dirty="0"/>
              <a:t>Dit vraagt om openheid, bereidheid tot compromissen en duidelijkheid over zowel behoeften op korte termijn als ambities op lange termijn</a:t>
            </a:r>
          </a:p>
          <a:p>
            <a:pPr marL="0" indent="0">
              <a:buNone/>
            </a:pPr>
            <a:endParaRPr lang="en-GB" sz="1100" dirty="0"/>
          </a:p>
          <a:p>
            <a:pPr marL="0" indent="0">
              <a:buNone/>
            </a:pPr>
            <a:r>
              <a:rPr lang="nl-NL" sz="1100" dirty="0"/>
              <a:t>Door vroeg gedeelde financiële doelen vast te stellen, kunnen stellen hun waarden op elkaar afstemmen, conflicten verminderen en een routekaart maken voor hun gezamenlijke financiële welzijn. Duidelijke en bewuste doelen versterken de samenhang in de relatie en helpen toekomstige misverstanden te voorkomen naarmate levens en loopbanen zich ontwikkelen.</a:t>
            </a:r>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p:txBody>
      </p:sp>
      <p:sp>
        <p:nvSpPr>
          <p:cNvPr id="48" name="Rounded Rectangle 67">
            <a:extLst>
              <a:ext uri="{FF2B5EF4-FFF2-40B4-BE49-F238E27FC236}">
                <a16:creationId xmlns:a16="http://schemas.microsoft.com/office/drawing/2014/main" id="{070E652E-81A3-8A99-E920-25261CE8F3B9}"/>
              </a:ext>
            </a:extLst>
          </p:cNvPr>
          <p:cNvSpPr/>
          <p:nvPr/>
        </p:nvSpPr>
        <p:spPr>
          <a:xfrm>
            <a:off x="1792517" y="4523659"/>
            <a:ext cx="4880718" cy="313759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2450A88D-7EFB-7C87-DF6F-22C34ECEC877}"/>
              </a:ext>
            </a:extLst>
          </p:cNvPr>
          <p:cNvGrpSpPr/>
          <p:nvPr/>
        </p:nvGrpSpPr>
        <p:grpSpPr>
          <a:xfrm>
            <a:off x="1730159" y="4320459"/>
            <a:ext cx="926198" cy="406400"/>
            <a:chOff x="1997756" y="3611831"/>
            <a:chExt cx="926198" cy="406400"/>
          </a:xfrm>
        </p:grpSpPr>
        <p:grpSp>
          <p:nvGrpSpPr>
            <p:cNvPr id="50" name="Group 49">
              <a:extLst>
                <a:ext uri="{FF2B5EF4-FFF2-40B4-BE49-F238E27FC236}">
                  <a16:creationId xmlns:a16="http://schemas.microsoft.com/office/drawing/2014/main" id="{F5FCAAC6-F0A2-485E-B177-6602251D959F}"/>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4137240D-F109-0DDD-AC6C-5D8B6FEA557D}"/>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8AF920B5-46C5-E913-B8AC-4D10C6F65C58}"/>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B04822DC-8083-0091-8852-E721B91474C7}"/>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63" name="Oval 62">
                <a:extLst>
                  <a:ext uri="{FF2B5EF4-FFF2-40B4-BE49-F238E27FC236}">
                    <a16:creationId xmlns:a16="http://schemas.microsoft.com/office/drawing/2014/main" id="{55D574E8-CD74-1420-8F0F-1B2A29A5881B}"/>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EFCA2742-4CDE-BC0D-0049-EF3E8BE6C78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62937CAB-E328-5D5F-81A8-0D492D7CBD84}"/>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3219AFAB-3021-A231-9DFE-6DD03615448C}"/>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40C145A2-CBD2-0668-982E-E306D7D133B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CD870ED9-4FD4-CD5E-6B15-3DF6912C221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378C2E29-9E6E-77E5-4E5A-5FC2927B123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9008F40F-9438-ABD4-9891-28BEF85F87D5}"/>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1F59D27D-4EF9-11C9-9C1A-D5278A29CDC5}"/>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B4244604-83B6-ED95-286D-806C43DDB5EE}"/>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776FB302-16A1-6835-050E-FBCAAD91BD61}"/>
              </a:ext>
            </a:extLst>
          </p:cNvPr>
          <p:cNvSpPr txBox="1">
            <a:spLocks/>
          </p:cNvSpPr>
          <p:nvPr/>
        </p:nvSpPr>
        <p:spPr>
          <a:xfrm>
            <a:off x="2030526" y="4867490"/>
            <a:ext cx="4404700" cy="28026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nl-NL" sz="1350" b="1" dirty="0"/>
              <a:t>Goed samen doelen stellen betekent:</a:t>
            </a:r>
          </a:p>
          <a:p>
            <a:pPr marL="0" indent="0">
              <a:buNone/>
            </a:pPr>
            <a:br>
              <a:rPr lang="en-GB" sz="1150" b="1" dirty="0"/>
            </a:br>
            <a:r>
              <a:rPr lang="nl-NL" sz="1150" dirty="0"/>
              <a:t>• Persoonlijke en gedeelde prioriteiten bespreken, zoals reizen, opleiding, spaardoelen of een eigen huis.</a:t>
            </a:r>
            <a:br>
              <a:rPr lang="en-GB" sz="1150" b="1" dirty="0"/>
            </a:br>
            <a:endParaRPr lang="en-GB" sz="1150" dirty="0"/>
          </a:p>
          <a:p>
            <a:pPr marL="0" indent="0">
              <a:buNone/>
            </a:pPr>
            <a:r>
              <a:rPr lang="nl-NL" sz="1150" dirty="0"/>
              <a:t>• Onderscheid maken tussen doelen op korte, middellange en lange termijn, zodat elke tijdshorizon duidelijk en haalbaar is.</a:t>
            </a:r>
            <a:br>
              <a:rPr lang="en-GB" sz="1150" dirty="0"/>
            </a:br>
            <a:endParaRPr lang="en-GB" sz="1150" dirty="0"/>
          </a:p>
          <a:p>
            <a:pPr marL="0" indent="0">
              <a:buNone/>
            </a:pPr>
            <a:r>
              <a:rPr lang="nl-NL" sz="1150" dirty="0"/>
              <a:t>• De financiële realiteit beoordelen, waaronder de stabiliteit van het inkomen, schulden en spaarcapaciteit.</a:t>
            </a:r>
            <a:br>
              <a:rPr lang="en-GB" sz="1150" dirty="0"/>
            </a:br>
            <a:endParaRPr lang="en-GB" sz="1150" dirty="0"/>
          </a:p>
          <a:p>
            <a:pPr marL="0" indent="0">
              <a:buNone/>
            </a:pPr>
            <a:r>
              <a:rPr lang="nl-NL" sz="1150" dirty="0"/>
              <a:t>• Afspraken maken over bijdragen en verantwoordelijkheden, zodat geen van beide partners onevenredig zwaar wordt belast.</a:t>
            </a:r>
            <a:br>
              <a:rPr lang="en-GB" sz="1150" dirty="0"/>
            </a:br>
            <a:endParaRPr lang="en-GB" sz="1150" dirty="0"/>
          </a:p>
          <a:p>
            <a:pPr marL="0" indent="0">
              <a:buNone/>
            </a:pPr>
            <a:r>
              <a:rPr lang="nl-NL" sz="1150" dirty="0"/>
              <a:t>• Doelen regelmatig evalueren en bijstellen, vooral wanneer omstandigheden of ambities veranderen.</a:t>
            </a:r>
            <a:endParaRPr lang="en-US" sz="1150" dirty="0"/>
          </a:p>
        </p:txBody>
      </p:sp>
    </p:spTree>
    <p:extLst>
      <p:ext uri="{BB962C8B-B14F-4D97-AF65-F5344CB8AC3E}">
        <p14:creationId xmlns:p14="http://schemas.microsoft.com/office/powerpoint/2010/main" val="1648584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86C58-60C7-1440-81AB-68F9383C29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8C219E2-D5CE-3712-26E9-183B2A89E3BA}"/>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AD314541-2B50-8B70-7140-363F7A2876C8}"/>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7C513A43-DCA0-292F-7097-9C92552DC90B}"/>
              </a:ext>
            </a:extLst>
          </p:cNvPr>
          <p:cNvSpPr>
            <a:spLocks noGrp="1"/>
          </p:cNvSpPr>
          <p:nvPr>
            <p:ph type="body" sz="quarter" idx="61"/>
          </p:nvPr>
        </p:nvSpPr>
        <p:spPr/>
        <p:txBody>
          <a:bodyPr/>
          <a:lstStyle/>
          <a:p>
            <a:r>
              <a:rPr lang="nl-NL" dirty="0"/>
              <a:t>Vrouwen in de vroege loopbaan</a:t>
            </a:r>
          </a:p>
        </p:txBody>
      </p:sp>
      <p:grpSp>
        <p:nvGrpSpPr>
          <p:cNvPr id="4" name="Graphic 2">
            <a:extLst>
              <a:ext uri="{FF2B5EF4-FFF2-40B4-BE49-F238E27FC236}">
                <a16:creationId xmlns:a16="http://schemas.microsoft.com/office/drawing/2014/main" id="{7A6B3C7E-9B4F-B243-A741-5E4A5FA1A526}"/>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CD276F03-1F5B-126E-97C4-3718E791ED81}"/>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A79B885-366A-8967-0B01-F4E4455FB218}"/>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B3F0E88-7F87-0C49-4B68-49CC8C3EA704}"/>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9144850F-147A-3E81-82C1-128A574A740C}"/>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B89FA92-7EFA-9F23-C317-00D774042B1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BFE2E40B-A0A9-32BD-AEC0-A50EC4B403C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AFB66354-0AF6-34CB-A7F6-B2298BA5E7D5}"/>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3743535-D774-3FEB-B187-3E5D96E807D0}"/>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9C8453F1-BC34-98C1-2B6D-DFCA6107973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C3AD01F-566C-FE1B-7BC5-C6E99815C9A7}"/>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06F24B6-D507-F7F2-1E1C-689F6064A61E}"/>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599F2ED4-2280-3298-C478-2257950F0867}"/>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C0245155-C9D9-F433-FDFC-C7C84361CFAD}"/>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56D323B7-E81E-A3DA-D1E4-C703F11C7BE5}"/>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BE324B82-5B9E-8C2A-C88C-8F5B40B2569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975F895B-33EB-398E-0863-4C90BC3E6AE7}"/>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0A665D38-47F1-C2F0-9E93-C8D32DE9BB56}"/>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27A738ED-4C88-31DA-56C1-1EDFD11FB2AA}"/>
              </a:ext>
            </a:extLst>
          </p:cNvPr>
          <p:cNvSpPr txBox="1">
            <a:spLocks/>
          </p:cNvSpPr>
          <p:nvPr/>
        </p:nvSpPr>
        <p:spPr>
          <a:xfrm>
            <a:off x="1728060" y="1661984"/>
            <a:ext cx="5238428" cy="4010096"/>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r>
              <a:rPr lang="nl-NL" sz="1350" b="1" dirty="0"/>
              <a:t>Persoonlijke en gedeelde uitgaven eerlijk verdelen</a:t>
            </a:r>
          </a:p>
          <a:p>
            <a:pPr marL="0" indent="0">
              <a:buNone/>
            </a:pPr>
            <a:endParaRPr lang="en-US" sz="1150" b="1" dirty="0"/>
          </a:p>
          <a:p>
            <a:pPr marL="0" indent="0">
              <a:buNone/>
            </a:pPr>
            <a:r>
              <a:rPr lang="nl-NL" sz="1150" dirty="0"/>
              <a:t xml:space="preserve">Het beheren van gedeelde uitgaven in het begin van een relatie roept belangrijke vragen op over eerlijkheid, rechtvaardigheid en houdbaarheid. </a:t>
            </a:r>
          </a:p>
          <a:p>
            <a:pPr marL="0" indent="0">
              <a:buNone/>
            </a:pPr>
            <a:endParaRPr lang="en-GB" sz="1150" dirty="0"/>
          </a:p>
          <a:p>
            <a:pPr marL="0" indent="0">
              <a:buNone/>
            </a:pPr>
            <a:r>
              <a:rPr lang="nl-NL" sz="1150" dirty="0"/>
              <a:t xml:space="preserve">Hoewel veel stellen standaard alles 50/50 verdelen, zijn gelijke bijdragen niet altijd eerlijk, vooral wanneer partners verschillende inkomens, verwachtingen en beperkingen hebben. Doelen stellen wordt dan een proces van onderhandelen en wederzijds begrip. </a:t>
            </a:r>
          </a:p>
          <a:p>
            <a:pPr marL="0" indent="0">
              <a:buNone/>
            </a:pPr>
            <a:endParaRPr lang="en-GB" sz="1150" dirty="0"/>
          </a:p>
          <a:p>
            <a:pPr marL="0" indent="0">
              <a:buNone/>
            </a:pPr>
            <a:r>
              <a:rPr lang="nl-NL" sz="1150" dirty="0"/>
              <a:t xml:space="preserve">Eerlijke financiële afspraken vragen erom dat je deze structurele verschillen erkent en een model ontwikkelt dat verantwoordelijkheden verdeelt naar draagkracht in plaats van naar strikte gelijkheid. </a:t>
            </a:r>
          </a:p>
          <a:p>
            <a:pPr marL="0" indent="0">
              <a:buNone/>
            </a:pPr>
            <a:endParaRPr lang="en-GB" sz="1150" dirty="0"/>
          </a:p>
          <a:p>
            <a:pPr marL="0" indent="0">
              <a:buNone/>
            </a:pPr>
            <a:r>
              <a:rPr lang="nl-NL" sz="1150" dirty="0"/>
              <a:t>Zonder die erkenning kan de partner met het laagste inkomen – meestal de vrouw – een onevenredige financiële last ervaren, wat gevolgen kan hebben voor haar autonomie en welzijn op lange termijn.</a:t>
            </a:r>
          </a:p>
          <a:p>
            <a:pPr marL="0" indent="0">
              <a:buNone/>
            </a:pPr>
            <a:endParaRPr lang="en-GB" sz="1150" dirty="0"/>
          </a:p>
          <a:p>
            <a:pPr marL="0" indent="0">
              <a:buNone/>
            </a:pPr>
            <a:endParaRPr lang="en-GB" sz="1150" dirty="0"/>
          </a:p>
          <a:p>
            <a:pPr marL="0" indent="0">
              <a:buNone/>
            </a:pPr>
            <a:endParaRPr lang="en-GB" sz="1150" dirty="0"/>
          </a:p>
          <a:p>
            <a:pPr marL="0" indent="0">
              <a:buNone/>
            </a:pPr>
            <a:endParaRPr lang="en-GB" sz="1150" dirty="0"/>
          </a:p>
          <a:p>
            <a:pPr marL="0" indent="0">
              <a:buNone/>
            </a:pPr>
            <a:endParaRPr lang="en-GB" sz="1150" dirty="0"/>
          </a:p>
        </p:txBody>
      </p:sp>
      <p:sp>
        <p:nvSpPr>
          <p:cNvPr id="48" name="Rounded Rectangle 67">
            <a:extLst>
              <a:ext uri="{FF2B5EF4-FFF2-40B4-BE49-F238E27FC236}">
                <a16:creationId xmlns:a16="http://schemas.microsoft.com/office/drawing/2014/main" id="{903F45CA-A55E-A09B-F4B2-35925CE72938}"/>
              </a:ext>
            </a:extLst>
          </p:cNvPr>
          <p:cNvSpPr/>
          <p:nvPr/>
        </p:nvSpPr>
        <p:spPr>
          <a:xfrm>
            <a:off x="1850974" y="5164131"/>
            <a:ext cx="4880718" cy="342689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6ABD29B1-188C-57DE-8101-4B42B2B765CB}"/>
              </a:ext>
            </a:extLst>
          </p:cNvPr>
          <p:cNvGrpSpPr/>
          <p:nvPr/>
        </p:nvGrpSpPr>
        <p:grpSpPr>
          <a:xfrm>
            <a:off x="1788616" y="4960931"/>
            <a:ext cx="926198" cy="406400"/>
            <a:chOff x="1997756" y="3611831"/>
            <a:chExt cx="926198" cy="406400"/>
          </a:xfrm>
        </p:grpSpPr>
        <p:grpSp>
          <p:nvGrpSpPr>
            <p:cNvPr id="50" name="Group 49">
              <a:extLst>
                <a:ext uri="{FF2B5EF4-FFF2-40B4-BE49-F238E27FC236}">
                  <a16:creationId xmlns:a16="http://schemas.microsoft.com/office/drawing/2014/main" id="{F8717E19-146F-5920-AA25-25F741ACA7CC}"/>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2A044FFB-45F3-A597-0643-7A56F959AEA7}"/>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C6BE4988-B768-5F39-22B7-7030F0A89EFE}"/>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6E4FA40A-3B43-8DCB-C005-1FC97CC720F8}"/>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63" name="Oval 62">
                <a:extLst>
                  <a:ext uri="{FF2B5EF4-FFF2-40B4-BE49-F238E27FC236}">
                    <a16:creationId xmlns:a16="http://schemas.microsoft.com/office/drawing/2014/main" id="{437F0055-241D-5AB5-6235-10215CF4F2B4}"/>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AEE69EC5-BD90-E74D-40FF-75EC733CBE6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7DB13AFF-1E93-98D5-A62F-CBB5D139125F}"/>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5A7AED76-3BBF-C80F-F531-AA125A07A782}"/>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A619F230-61C4-9B05-FE8D-980230678CCE}"/>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D69BF193-ED7E-B5E6-EC21-B73BF8546B6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105AA154-715D-547D-200C-9A168D7BAD55}"/>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C88DBC76-F88E-775F-F0BE-1179BE9D3B4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AB1EE6B0-E067-FFCE-6968-EB5AC399D52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CF0F6123-382F-1460-AB0F-AEE7B9C7461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B8B3EF7B-4BA3-825B-334E-4FF9D2450519}"/>
              </a:ext>
            </a:extLst>
          </p:cNvPr>
          <p:cNvSpPr txBox="1">
            <a:spLocks/>
          </p:cNvSpPr>
          <p:nvPr/>
        </p:nvSpPr>
        <p:spPr>
          <a:xfrm>
            <a:off x="2088983" y="5507962"/>
            <a:ext cx="4404700" cy="3083059"/>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1300" b="1" dirty="0"/>
              <a:t>Verschillende modellen om uitgaven te verdelen:</a:t>
            </a:r>
          </a:p>
          <a:p>
            <a:pPr marL="0" indent="0">
              <a:buNone/>
            </a:pPr>
            <a:endParaRPr lang="en-GB" sz="1300" b="1" dirty="0"/>
          </a:p>
          <a:p>
            <a:pPr marL="0" indent="0">
              <a:buNone/>
            </a:pPr>
            <a:r>
              <a:rPr lang="nl-NL" dirty="0" sz="1100"/>
              <a:t xml:space="preserve">• </a:t>
            </a:r>
            <a:r>
              <a:rPr lang="nl-NL" sz="1100" dirty="0"/>
              <a:t>Proportionele bijdragesystemen, waarbij elke partner bijdraagt naar rato van het eigen inkomen, zijn vaak eerlijker voor stellen met sterk verschillende inkomens.</a:t>
            </a:r>
          </a:p>
          <a:p>
            <a:pPr marL="0" indent="0">
              <a:buNone/>
            </a:pPr>
            <a:endParaRPr lang="en-GB" sz="1100" dirty="0"/>
          </a:p>
          <a:p>
            <a:pPr marL="0" indent="0">
              <a:buNone/>
            </a:pPr>
            <a:r>
              <a:rPr lang="nl-NL" sz="1100" dirty="0"/>
              <a:t>• Hybride systemen, waarbij een gezamenlijke pot voor gedeelde kosten wordt gecombineerd met aparte rekeningen voor persoonlijke uitgaven, bieden ruimte voor zowel samenhang in de relatie als individuele autonomie.</a:t>
            </a:r>
          </a:p>
          <a:p>
            <a:pPr marL="0" indent="0">
              <a:buNone/>
            </a:pPr>
            <a:endParaRPr lang="en-GB" sz="1100" dirty="0"/>
          </a:p>
          <a:p>
            <a:pPr marL="0" indent="0">
              <a:buNone/>
            </a:pPr>
            <a:r>
              <a:rPr lang="nl-NL" sz="1100" dirty="0"/>
              <a:t>• Welk systeem je ook kiest, duidelijkheid en vastlegging zijn essentieel: stellen moeten benoemen welke uitgaven gedeeld zijn, hoe de bijdragen worden geleverd en hoe ze omgaan met tijdelijke of structurele onevenwichtigheden.</a:t>
            </a:r>
          </a:p>
          <a:p>
            <a:pPr marL="0" indent="0">
              <a:buNone/>
            </a:pPr>
            <a:endParaRPr lang="en-GB" sz="1100" dirty="0"/>
          </a:p>
          <a:p>
            <a:pPr marL="0" indent="0">
              <a:buNone/>
            </a:pPr>
            <a:r>
              <a:rPr lang="nl-NL" sz="1100" dirty="0"/>
              <a:t>• Zulke werkwijzen maken de verdeling niet alleen eerlijker, maar verminderen ook wrok, misverstanden en emotionele spanning naarmate de relatie volwassener wordt.</a:t>
            </a:r>
          </a:p>
        </p:txBody>
      </p:sp>
    </p:spTree>
    <p:extLst>
      <p:ext uri="{BB962C8B-B14F-4D97-AF65-F5344CB8AC3E}">
        <p14:creationId xmlns:p14="http://schemas.microsoft.com/office/powerpoint/2010/main" val="2565077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63AF5-F4A3-B1E9-227A-807E93A3922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573E2F0-AE5E-04B3-4DAD-82CED750A04D}"/>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EEE52D26-C271-82F8-B198-0C980EA526C6}"/>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F31DD0C3-E0CC-DAA0-7B75-187C4E8C600A}"/>
              </a:ext>
            </a:extLst>
          </p:cNvPr>
          <p:cNvSpPr>
            <a:spLocks noGrp="1"/>
          </p:cNvSpPr>
          <p:nvPr>
            <p:ph type="body" sz="quarter" idx="61"/>
          </p:nvPr>
        </p:nvSpPr>
        <p:spPr/>
        <p:txBody>
          <a:bodyPr/>
          <a:lstStyle/>
          <a:p>
            <a:r>
              <a:rPr lang="nl-NL" dirty="0"/>
              <a:t>Vrouwen in de vroege loopbaan</a:t>
            </a:r>
          </a:p>
        </p:txBody>
      </p:sp>
      <p:grpSp>
        <p:nvGrpSpPr>
          <p:cNvPr id="4" name="Graphic 2">
            <a:extLst>
              <a:ext uri="{FF2B5EF4-FFF2-40B4-BE49-F238E27FC236}">
                <a16:creationId xmlns:a16="http://schemas.microsoft.com/office/drawing/2014/main" id="{A21934AD-69B7-5D89-8F13-6EFC3609D23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E3F8FFEC-639C-1FE0-D4B4-14622E7E2C5F}"/>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13C0C529-C140-EC10-BC34-15CF8AAD4B0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EDF1CB19-3F2D-F579-9445-A9EAB75D8479}"/>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3A271A1-CE58-11AC-C7B6-1EF5F172F67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0AF8FA0C-32EE-EBFF-7D5B-9E194856DDAA}"/>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070FB6E-A8FB-C835-E838-44FED921571C}"/>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3324693-4739-AD8F-E53C-602E85F17CF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F75F2B1C-E11D-1357-AEC7-0CE77971DFDA}"/>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D1C3B2F3-3939-90F3-2202-D44D364508F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D68F5CF3-BF04-999E-7608-795C24C6748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853F09DD-0E0A-604F-E52E-0E23C9F6A7E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966A9F81-B2A6-0202-28AC-1D7AE1D7BA8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62891AFD-3ADF-B0CA-EF9F-030D2BFE903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90756B12-AA0D-F0DB-84A0-BE833AC5A94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85736B44-B16F-950B-B7B2-0688CD2A2303}"/>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12FCB3A7-EAC4-1F2A-BB69-BF66F787995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CC58224A-FB4C-572B-1AE4-6C0848AA5948}"/>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05911E60-1457-4BB6-6C7C-0B3DDE0C0584}"/>
              </a:ext>
            </a:extLst>
          </p:cNvPr>
          <p:cNvSpPr txBox="1">
            <a:spLocks/>
          </p:cNvSpPr>
          <p:nvPr/>
        </p:nvSpPr>
        <p:spPr>
          <a:xfrm>
            <a:off x="1728060" y="1701560"/>
            <a:ext cx="5238428" cy="308528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nl-NL" sz="1300" b="1" dirty="0"/>
              <a:t>Vroege waarschuwingssignalen van financiële controle</a:t>
            </a:r>
          </a:p>
          <a:p>
            <a:pPr marL="0" indent="0">
              <a:buNone/>
            </a:pPr>
            <a:endParaRPr lang="en-US" sz="1100" b="1" dirty="0"/>
          </a:p>
          <a:p>
            <a:pPr marL="0" indent="0">
              <a:buNone/>
            </a:pPr>
            <a:r>
              <a:rPr lang="nl-NL" sz="1100" dirty="0"/>
              <a:t xml:space="preserve">Hoewel veel financiële meningsverschillen in het begin van een relatie voortkomen uit miscommunicatie, is er meer aan de hand wanneer financieel gedrag wijst op controle, dwang of afhankelijkheid. </a:t>
            </a:r>
          </a:p>
          <a:p>
            <a:pPr marL="0" indent="0">
              <a:buNone/>
            </a:pPr>
            <a:endParaRPr lang="en-GB" sz="1100" dirty="0"/>
          </a:p>
          <a:p>
            <a:pPr marL="0" indent="0">
              <a:buNone/>
            </a:pPr>
            <a:r>
              <a:rPr lang="nl-NL" sz="1100" dirty="0"/>
              <a:t xml:space="preserve">Financiële controle kan zich in het begin subtiel uiten, bijvoorbeeld door een partner te ontmoedigen zelfstandig aankopen te doen, erop te staan alle rekeningen alleen te beheren of verantwoording te eisen voor persoonlijke uitgaven. </a:t>
            </a:r>
          </a:p>
          <a:p>
            <a:pPr marL="0" indent="0">
              <a:buNone/>
            </a:pPr>
            <a:endParaRPr lang="en-GB" sz="1100" dirty="0"/>
          </a:p>
          <a:p>
            <a:pPr marL="0" indent="0">
              <a:buNone/>
            </a:pPr>
            <a:r>
              <a:rPr lang="nl-NL" sz="1100" dirty="0"/>
              <a:t xml:space="preserve">Dit gedrag kan escaleren tot meer uitgesproken vormen van economisch misbruik, zoals de toegang tot geld beperken, transacties controleren, financiële informatie achterhouden of een partner onder druk zetten om schulden aan te gaan. </a:t>
            </a:r>
          </a:p>
          <a:p>
            <a:pPr marL="0" indent="0">
              <a:buNone/>
            </a:pPr>
            <a:endParaRPr lang="en-GB" sz="1100" dirty="0"/>
          </a:p>
          <a:p>
            <a:pPr marL="0" indent="0">
              <a:buNone/>
            </a:pPr>
            <a:r>
              <a:rPr lang="nl-NL" sz="1100" dirty="0"/>
              <a:t>Onderzoek toont aan dat economische controle vaak samengaat met andere vormen van onevenwicht in de relatie en de autonomie en zekerheid op lange termijn ernstig kan ondermijnen.</a:t>
            </a:r>
          </a:p>
        </p:txBody>
      </p:sp>
      <p:sp>
        <p:nvSpPr>
          <p:cNvPr id="48" name="Rounded Rectangle 67">
            <a:extLst>
              <a:ext uri="{FF2B5EF4-FFF2-40B4-BE49-F238E27FC236}">
                <a16:creationId xmlns:a16="http://schemas.microsoft.com/office/drawing/2014/main" id="{503DA31A-3785-8106-D171-5BC20D4BDB23}"/>
              </a:ext>
            </a:extLst>
          </p:cNvPr>
          <p:cNvSpPr/>
          <p:nvPr/>
        </p:nvSpPr>
        <p:spPr>
          <a:xfrm>
            <a:off x="1767170" y="5232658"/>
            <a:ext cx="4880718" cy="333133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C9E519D4-F7E4-1775-7177-E6BCFBFAD2F2}"/>
              </a:ext>
            </a:extLst>
          </p:cNvPr>
          <p:cNvGrpSpPr/>
          <p:nvPr/>
        </p:nvGrpSpPr>
        <p:grpSpPr>
          <a:xfrm>
            <a:off x="1704812" y="5029459"/>
            <a:ext cx="926198" cy="406400"/>
            <a:chOff x="1997756" y="3611831"/>
            <a:chExt cx="926198" cy="406400"/>
          </a:xfrm>
        </p:grpSpPr>
        <p:grpSp>
          <p:nvGrpSpPr>
            <p:cNvPr id="50" name="Group 49">
              <a:extLst>
                <a:ext uri="{FF2B5EF4-FFF2-40B4-BE49-F238E27FC236}">
                  <a16:creationId xmlns:a16="http://schemas.microsoft.com/office/drawing/2014/main" id="{AC568277-DD9F-8F38-5968-6DF9B50C768E}"/>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BCB8266E-4ABA-2389-742D-FD99B67D693A}"/>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D1B262D8-9E27-B4A0-C7BE-3B19FD0CEDA9}"/>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E911D6AA-6B42-58F9-136B-18CD63782927}"/>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63" name="Oval 62">
                <a:extLst>
                  <a:ext uri="{FF2B5EF4-FFF2-40B4-BE49-F238E27FC236}">
                    <a16:creationId xmlns:a16="http://schemas.microsoft.com/office/drawing/2014/main" id="{E749E66D-0360-40BB-38A5-B70335C7D99B}"/>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76A95634-9C76-226E-3B96-025B12783F7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C70F0D07-5BE1-35ED-13B1-2C90657060AF}"/>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841A8256-2048-8475-12BE-D62DF2469BB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95E2300C-9B61-C4B0-EC0B-233BC0181C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C6CDE446-30A8-F56C-598C-7DB7E0DC642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58D44702-B787-A428-E208-8A7D83C55CC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BCCF654D-3241-79A6-39F1-25DD78C1AD2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F666C057-3883-C6BD-1177-C9123870DF6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9AD43EA3-54B3-1633-1E1F-4EA435A475A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AB4C0781-8F5F-BC04-4193-17A7ED34A824}"/>
              </a:ext>
            </a:extLst>
          </p:cNvPr>
          <p:cNvSpPr txBox="1">
            <a:spLocks/>
          </p:cNvSpPr>
          <p:nvPr/>
        </p:nvSpPr>
        <p:spPr>
          <a:xfrm>
            <a:off x="2005179" y="5576490"/>
            <a:ext cx="4404700" cy="28026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r>
              <a:rPr lang="nl-NL" sz="1350" b="1" dirty="0"/>
              <a:t>Vroege waarschuwingssignalen herkennen is een essentieel onderdeel van financiële geletterdheid in relaties:</a:t>
            </a:r>
          </a:p>
          <a:p>
            <a:pPr marL="0" indent="0">
              <a:buNone/>
            </a:pPr>
            <a:br>
              <a:rPr lang="en-GB" sz="1150" b="1" dirty="0"/>
            </a:br>
            <a:r>
              <a:rPr lang="nl-NL" sz="1150" dirty="0"/>
              <a:t xml:space="preserve">• Vrouwen moeten alert zijn op patronen zoals geheimzinnigheid rond het budget, onevenredig toezicht op hun uitgaven, uitsluiting van financiële beslissingen of het normaliseren van ongelijke toegang tot financiële middelen. </a:t>
            </a:r>
          </a:p>
          <a:p>
            <a:pPr marL="0" indent="0">
              <a:buNone/>
            </a:pPr>
            <a:endParaRPr lang="en-GB" sz="1150" dirty="0"/>
          </a:p>
          <a:p>
            <a:pPr marL="0" indent="0">
              <a:buNone/>
            </a:pPr>
            <a:r>
              <a:rPr lang="nl-NL" sz="1150" dirty="0"/>
              <a:t xml:space="preserve">• Partners moeten zich gesterkt voelen om transparantie, gezamenlijke besluitvorming en wederzijds respect te verwachten. </a:t>
            </a:r>
          </a:p>
          <a:p>
            <a:pPr marL="0" indent="0">
              <a:buNone/>
            </a:pPr>
            <a:endParaRPr lang="en-GB" sz="1150" dirty="0"/>
          </a:p>
          <a:p>
            <a:pPr marL="0" indent="0">
              <a:buNone/>
            </a:pPr>
            <a:r>
              <a:rPr lang="nl-NL" sz="1150" dirty="0"/>
              <a:t xml:space="preserve">• In de vroege volwassenheid kunnen duidelijke grenzen en verwachtingen voorkomen dat schadelijke patronen wortel schieten. </a:t>
            </a:r>
          </a:p>
          <a:p>
            <a:pPr marL="0" indent="0">
              <a:buNone/>
            </a:pPr>
            <a:endParaRPr lang="en-GB" sz="1150" dirty="0"/>
          </a:p>
          <a:p>
            <a:pPr marL="0" indent="0">
              <a:buNone/>
            </a:pPr>
            <a:r>
              <a:rPr lang="nl-NL" sz="1150" dirty="0"/>
              <a:t>• Als er zorgen ontstaan, kan advies van vertrouwde personen, financieel adviseurs of gespecialiseerde hulpdiensten cruciale begeleiding en bescherming bieden.</a:t>
            </a:r>
            <a:endParaRPr lang="en-US" sz="1150" dirty="0"/>
          </a:p>
        </p:txBody>
      </p:sp>
    </p:spTree>
    <p:extLst>
      <p:ext uri="{BB962C8B-B14F-4D97-AF65-F5344CB8AC3E}">
        <p14:creationId xmlns:p14="http://schemas.microsoft.com/office/powerpoint/2010/main" val="255187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83B5-2475-272C-3111-3017A49268D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FBAA197-C488-E086-59CA-D0679059D414}"/>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1531FE9C-A865-6628-9DF4-B19650E6F157}"/>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22482124-DDA3-4C1A-BABF-4A98EDA9AD53}"/>
              </a:ext>
            </a:extLst>
          </p:cNvPr>
          <p:cNvSpPr>
            <a:spLocks noGrp="1"/>
          </p:cNvSpPr>
          <p:nvPr>
            <p:ph type="body" sz="quarter" idx="61"/>
          </p:nvPr>
        </p:nvSpPr>
        <p:spPr/>
        <p:txBody>
          <a:bodyPr/>
          <a:lstStyle/>
          <a:p>
            <a:r>
              <a:rPr lang="nl-NL" dirty="0"/>
              <a:t>Vrouwen in de vroege loopbaan</a:t>
            </a:r>
          </a:p>
        </p:txBody>
      </p:sp>
      <p:sp>
        <p:nvSpPr>
          <p:cNvPr id="8" name="Text Placeholder 7">
            <a:extLst>
              <a:ext uri="{FF2B5EF4-FFF2-40B4-BE49-F238E27FC236}">
                <a16:creationId xmlns:a16="http://schemas.microsoft.com/office/drawing/2014/main" id="{FAC6CA6C-4E5E-AD0C-4922-4E672E7ABE3C}"/>
              </a:ext>
            </a:extLst>
          </p:cNvPr>
          <p:cNvSpPr>
            <a:spLocks noGrp="1"/>
          </p:cNvSpPr>
          <p:nvPr>
            <p:ph type="body" sz="quarter" idx="64"/>
          </p:nvPr>
        </p:nvSpPr>
        <p:spPr>
          <a:xfrm>
            <a:off x="1704813" y="1668347"/>
            <a:ext cx="5238428" cy="4318360"/>
          </a:xfrm>
        </p:spPr>
        <p:txBody>
          <a:bodyPr/>
          <a:lstStyle/>
          <a:p>
            <a:pPr marL="0" indent="0">
              <a:buNone/>
            </a:pPr>
            <a:r>
              <a:rPr lang="nl-NL" sz="1350" b="1" dirty="0"/>
              <a:t>Activiteiten</a:t>
            </a:r>
          </a:p>
          <a:p>
            <a:pPr marL="0" indent="0">
              <a:buNone/>
            </a:pPr>
            <a:endParaRPr lang="en-GB" sz="1350" b="1" dirty="0"/>
          </a:p>
          <a:p>
            <a:pPr marL="0" indent="0">
              <a:buNone/>
            </a:pPr>
            <a:r>
              <a:rPr lang="nl-NL" sz="1150" b="1" dirty="0"/>
              <a:t xml:space="preserve">Financiële compatibiliteitstest &amp; </a:t>
            </a:r>
            <a:r>
              <a:rPr lang="nl-NL" sz="1150" b="1" dirty="0">
                <a:effectLst/>
                <a:latin typeface="Calibri" panose="020F0502020204030204" pitchFamily="34" charset="0"/>
                <a:ea typeface="Calibri" panose="020F0502020204030204" pitchFamily="34" charset="0"/>
              </a:rPr>
              <a:t>quiz over geldstijlen in je relatie</a:t>
            </a:r>
            <a:endParaRPr lang="en-GB" sz="1150" b="1" dirty="0"/>
          </a:p>
          <a:p>
            <a:endParaRPr lang="en-GB" sz="1150" dirty="0"/>
          </a:p>
          <a:p>
            <a:pPr marL="0" indent="0">
              <a:buNone/>
            </a:pPr>
            <a:r>
              <a:rPr lang="nl-NL" sz="1150" dirty="0"/>
              <a:t xml:space="preserve">Samenwonen is een grote stap, en geldzaken zijn een van de belangrijkste oorzaken van spanning in relaties. Van gesprekken over wat je je kunt veroorloven tot meningsverschillen over huishoudelijke taken en je sociale leven: open communicatie kan de sleutel zijn tot een soepele overgang. </a:t>
            </a:r>
          </a:p>
          <a:p>
            <a:pPr marL="0" indent="0">
              <a:buNone/>
            </a:pPr>
            <a:endParaRPr lang="en-GB" sz="1150" dirty="0"/>
          </a:p>
          <a:p>
            <a:pPr marL="0" indent="0">
              <a:buNone/>
            </a:pPr>
            <a:r>
              <a:rPr lang="nl-NL" sz="1150" dirty="0"/>
              <a:t xml:space="preserve">De financiële compatibiliteitstest bestaat uit 10 vragen die zijn ontworpen om verhelderende gesprekken op gang te brengen en een basis te leggen voor financiële transparantie, zodat stellen beter voorbereid gaan samenwonen. </a:t>
            </a:r>
          </a:p>
          <a:p>
            <a:pPr marL="0" indent="0">
              <a:buNone/>
            </a:pPr>
            <a:endParaRPr lang="en-GB" sz="1150" dirty="0"/>
          </a:p>
          <a:p>
            <a:pPr marL="0" indent="0">
              <a:buNone/>
            </a:pPr>
            <a:r>
              <a:rPr lang="nl-NL" sz="1150" dirty="0"/>
              <a:t>Dit zijn de 10 vragen die je moet beantwoorden voordat je gaat samenwonen:</a:t>
            </a:r>
          </a:p>
          <a:p>
            <a:pPr marL="0" indent="0">
              <a:buNone/>
            </a:pPr>
            <a:endParaRPr lang="en-GB" sz="1150" dirty="0"/>
          </a:p>
          <a:p>
            <a:pPr marL="228600" indent="-228600">
              <a:lnSpc>
                <a:spcPct val="100000"/>
              </a:lnSpc>
              <a:buFont typeface="+mj-lt"/>
              <a:buAutoNum type="arabicPeriod"/>
            </a:pPr>
            <a:r>
              <a:rPr lang="nl-NL" sz="1150" dirty="0"/>
              <a:t xml:space="preserve">Wat zijn je financiële doelen op lange termijn? </a:t>
            </a:r>
          </a:p>
          <a:p>
            <a:pPr marL="228600" indent="-228600">
              <a:lnSpc>
                <a:spcPct val="100000"/>
              </a:lnSpc>
              <a:buFont typeface="+mj-lt"/>
              <a:buAutoNum type="arabicPeriod"/>
            </a:pPr>
            <a:r>
              <a:rPr lang="nl-NL" sz="1150" dirty="0"/>
              <a:t xml:space="preserve">Hoe ga je op dit moment om met je budget en uitgaven? </a:t>
            </a:r>
          </a:p>
          <a:p>
            <a:pPr marL="228600" indent="-228600">
              <a:lnSpc>
                <a:spcPct val="100000"/>
              </a:lnSpc>
              <a:buFont typeface="+mj-lt"/>
              <a:buAutoNum type="arabicPeriod"/>
            </a:pPr>
            <a:r>
              <a:rPr lang="nl-NL" sz="1150" dirty="0"/>
              <a:t xml:space="preserve">Heb je openstaande schulden of financiële verplichtingen? </a:t>
            </a:r>
          </a:p>
          <a:p>
            <a:pPr marL="228600" indent="-228600">
              <a:lnSpc>
                <a:spcPct val="100000"/>
              </a:lnSpc>
              <a:buFont typeface="+mj-lt"/>
              <a:buAutoNum type="arabicPeriod"/>
            </a:pPr>
            <a:r>
              <a:rPr lang="nl-NL" sz="1150" dirty="0"/>
              <a:t xml:space="preserve">Hoe kijk je aan tegen gezamenlijke rekeningen? </a:t>
            </a:r>
          </a:p>
          <a:p>
            <a:pPr marL="228600" indent="-228600">
              <a:lnSpc>
                <a:spcPct val="100000"/>
              </a:lnSpc>
              <a:buFont typeface="+mj-lt"/>
              <a:buAutoNum type="arabicPeriod"/>
            </a:pPr>
            <a:r>
              <a:rPr lang="nl-NL" sz="1150" dirty="0"/>
              <a:t xml:space="preserve">Hoe zie je de verdeling van de huishoudelijke uitgaven voor je? </a:t>
            </a:r>
          </a:p>
          <a:p>
            <a:pPr marL="228600" indent="-228600">
              <a:lnSpc>
                <a:spcPct val="100000"/>
              </a:lnSpc>
              <a:buFont typeface="+mj-lt"/>
              <a:buAutoNum type="arabicPeriod"/>
            </a:pPr>
            <a:r>
              <a:rPr lang="nl-NL" sz="1150" dirty="0"/>
              <a:t xml:space="preserve">Hoe sta je tegenover sparen? </a:t>
            </a:r>
          </a:p>
          <a:p>
            <a:pPr marL="228600" indent="-228600">
              <a:lnSpc>
                <a:spcPct val="100000"/>
              </a:lnSpc>
              <a:buFont typeface="+mj-lt"/>
              <a:buAutoNum type="arabicPeriod"/>
            </a:pPr>
            <a:r>
              <a:rPr lang="nl-NL" sz="1150" dirty="0"/>
              <a:t xml:space="preserve">Heb je in het verleden financiële problemen gehad? </a:t>
            </a:r>
          </a:p>
          <a:p>
            <a:pPr marL="228600" indent="-228600">
              <a:lnSpc>
                <a:spcPct val="100000"/>
              </a:lnSpc>
              <a:buFont typeface="+mj-lt"/>
              <a:buAutoNum type="arabicPeriod"/>
            </a:pPr>
            <a:r>
              <a:rPr lang="nl-NL" sz="1150" dirty="0"/>
              <a:t xml:space="preserve">Hoe zou je omgaan met onverwachte uitgaven of noodsituaties? </a:t>
            </a:r>
          </a:p>
          <a:p>
            <a:pPr marL="228600" indent="-228600">
              <a:lnSpc>
                <a:spcPct val="100000"/>
              </a:lnSpc>
              <a:buFont typeface="+mj-lt"/>
              <a:buAutoNum type="arabicPeriod"/>
            </a:pPr>
            <a:r>
              <a:rPr lang="nl-NL" sz="1150" dirty="0"/>
              <a:t xml:space="preserve">Wat vind je ervan om binnen de relatie je financiële onafhankelijkheid te behouden? </a:t>
            </a:r>
          </a:p>
          <a:p>
            <a:pPr marL="228600" indent="-228600">
              <a:lnSpc>
                <a:spcPct val="100000"/>
              </a:lnSpc>
              <a:buFont typeface="+mj-lt"/>
              <a:buAutoNum type="arabicPeriod"/>
            </a:pPr>
            <a:r>
              <a:rPr lang="nl-NL" sz="1150" dirty="0"/>
              <a:t>Zijn er financiële dealbreakers of punten waarover je niet onderhandelt?</a:t>
            </a:r>
          </a:p>
          <a:p>
            <a:pPr marL="0" indent="0">
              <a:buNone/>
            </a:pPr>
            <a:endParaRPr lang="en-GB" sz="115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93DF6AC1-3209-DE17-3799-5F1D613F15F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722DA08-B601-89FE-98A5-FB01C2CE6D6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FD9FB36-3EC7-1806-A166-28DD24A741AC}"/>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3F04B7EF-8244-A01B-573B-D752EBAE92F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BF7E4D07-E1CE-3279-344A-E099BDD4134E}"/>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517FA55-D160-DA21-7F8F-BCC5DCABD2D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B0E458A-89E7-C78D-7FE5-0778320797D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3F8FA76-AE01-DC8F-AA0E-43517EF850E9}"/>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01D12891-2B5C-3C2E-4FD9-27F8A4427F09}"/>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26DA1F0F-8CCC-A0BE-87FE-FA8C50841736}"/>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9F35A3D-8762-930B-2627-1F4D5333756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5721BA01-24AC-6484-A2FF-93CE77657666}"/>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396F57CE-756C-8058-9542-1DC8673766D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C5ACB1D-049B-47CB-8160-9EA50C3CB41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9EAD6D93-29D8-A18E-B8E4-B0D922DAF2E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386BF47-5828-81DB-77A1-BD3FC8CD5D7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43582C59-5F0A-7689-3861-2A3CB9D665A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B19054E3-F958-9EB4-73A4-BA43CE8B7B09}"/>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1" name="Rounded Rectangle 67">
            <a:extLst>
              <a:ext uri="{FF2B5EF4-FFF2-40B4-BE49-F238E27FC236}">
                <a16:creationId xmlns:a16="http://schemas.microsoft.com/office/drawing/2014/main" id="{AFE9C95D-1749-67F8-217F-8887C1F350B7}"/>
              </a:ext>
            </a:extLst>
          </p:cNvPr>
          <p:cNvSpPr/>
          <p:nvPr/>
        </p:nvSpPr>
        <p:spPr>
          <a:xfrm>
            <a:off x="4256915" y="7383438"/>
            <a:ext cx="2366284" cy="2327755"/>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2" name="Group 41">
            <a:extLst>
              <a:ext uri="{FF2B5EF4-FFF2-40B4-BE49-F238E27FC236}">
                <a16:creationId xmlns:a16="http://schemas.microsoft.com/office/drawing/2014/main" id="{61B6EC92-05FF-91B1-5F34-0C7219BF9B74}"/>
              </a:ext>
            </a:extLst>
          </p:cNvPr>
          <p:cNvGrpSpPr/>
          <p:nvPr/>
        </p:nvGrpSpPr>
        <p:grpSpPr>
          <a:xfrm>
            <a:off x="4462267" y="7167016"/>
            <a:ext cx="1181142" cy="406400"/>
            <a:chOff x="1997756" y="3611831"/>
            <a:chExt cx="1042162" cy="406400"/>
          </a:xfrm>
        </p:grpSpPr>
        <p:grpSp>
          <p:nvGrpSpPr>
            <p:cNvPr id="43" name="Group 42">
              <a:extLst>
                <a:ext uri="{FF2B5EF4-FFF2-40B4-BE49-F238E27FC236}">
                  <a16:creationId xmlns:a16="http://schemas.microsoft.com/office/drawing/2014/main" id="{CF5CAD06-5E88-39CA-10C9-D830E3C7FCC4}"/>
                </a:ext>
              </a:extLst>
            </p:cNvPr>
            <p:cNvGrpSpPr/>
            <p:nvPr/>
          </p:nvGrpSpPr>
          <p:grpSpPr>
            <a:xfrm>
              <a:off x="1997756" y="3611831"/>
              <a:ext cx="1042162" cy="406400"/>
              <a:chOff x="1590175" y="6032510"/>
              <a:chExt cx="1042162" cy="406400"/>
            </a:xfrm>
          </p:grpSpPr>
          <p:sp>
            <p:nvSpPr>
              <p:cNvPr id="52" name="Rectangle 51">
                <a:extLst>
                  <a:ext uri="{FF2B5EF4-FFF2-40B4-BE49-F238E27FC236}">
                    <a16:creationId xmlns:a16="http://schemas.microsoft.com/office/drawing/2014/main" id="{2F69BED7-3546-A9A1-F3CB-1C9D0837D5F0}"/>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679C4150-202E-1356-159F-DF992BE5D0C6}"/>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0BD586FE-0175-B77A-0ED6-5D2BA20AC60A}"/>
                  </a:ext>
                </a:extLst>
              </p:cNvPr>
              <p:cNvSpPr txBox="1">
                <a:spLocks/>
              </p:cNvSpPr>
              <p:nvPr/>
            </p:nvSpPr>
            <p:spPr>
              <a:xfrm>
                <a:off x="1981384" y="6096239"/>
                <a:ext cx="650953"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Quiz</a:t>
                </a:r>
              </a:p>
            </p:txBody>
          </p:sp>
          <p:sp>
            <p:nvSpPr>
              <p:cNvPr id="55" name="Oval 54">
                <a:extLst>
                  <a:ext uri="{FF2B5EF4-FFF2-40B4-BE49-F238E27FC236}">
                    <a16:creationId xmlns:a16="http://schemas.microsoft.com/office/drawing/2014/main" id="{8EC64948-8D36-46D3-0E74-E16EF5BE4BEC}"/>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Freeform 48">
                <a:extLst>
                  <a:ext uri="{FF2B5EF4-FFF2-40B4-BE49-F238E27FC236}">
                    <a16:creationId xmlns:a16="http://schemas.microsoft.com/office/drawing/2014/main" id="{D494001A-F1FB-77AF-5D7C-4C998C39A5E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4" name="Graphic 2">
              <a:extLst>
                <a:ext uri="{FF2B5EF4-FFF2-40B4-BE49-F238E27FC236}">
                  <a16:creationId xmlns:a16="http://schemas.microsoft.com/office/drawing/2014/main" id="{8FC9E2B8-F485-D4F3-3590-9F1D0572C1CB}"/>
                </a:ext>
              </a:extLst>
            </p:cNvPr>
            <p:cNvGrpSpPr/>
            <p:nvPr/>
          </p:nvGrpSpPr>
          <p:grpSpPr>
            <a:xfrm>
              <a:off x="2066238" y="3681850"/>
              <a:ext cx="283418" cy="283423"/>
              <a:chOff x="8736336" y="773976"/>
              <a:chExt cx="925001" cy="925018"/>
            </a:xfrm>
            <a:solidFill>
              <a:schemeClr val="bg1"/>
            </a:solidFill>
          </p:grpSpPr>
          <p:sp>
            <p:nvSpPr>
              <p:cNvPr id="45" name="Freeform 27">
                <a:extLst>
                  <a:ext uri="{FF2B5EF4-FFF2-40B4-BE49-F238E27FC236}">
                    <a16:creationId xmlns:a16="http://schemas.microsoft.com/office/drawing/2014/main" id="{D8D35D5B-2D32-B2F3-E034-B98EB2AE74B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6" name="Freeform 28">
                <a:extLst>
                  <a:ext uri="{FF2B5EF4-FFF2-40B4-BE49-F238E27FC236}">
                    <a16:creationId xmlns:a16="http://schemas.microsoft.com/office/drawing/2014/main" id="{F39357A7-741C-0B79-3EB3-38915C722FF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7" name="Freeform 29">
                <a:extLst>
                  <a:ext uri="{FF2B5EF4-FFF2-40B4-BE49-F238E27FC236}">
                    <a16:creationId xmlns:a16="http://schemas.microsoft.com/office/drawing/2014/main" id="{6D4EDA06-E25D-1AD9-5B0A-1469A6FBA67B}"/>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8" name="Freeform 31">
                <a:extLst>
                  <a:ext uri="{FF2B5EF4-FFF2-40B4-BE49-F238E27FC236}">
                    <a16:creationId xmlns:a16="http://schemas.microsoft.com/office/drawing/2014/main" id="{F328F55A-6080-440A-64ED-E521ABBD87D7}"/>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9" name="Freeform 34">
                <a:extLst>
                  <a:ext uri="{FF2B5EF4-FFF2-40B4-BE49-F238E27FC236}">
                    <a16:creationId xmlns:a16="http://schemas.microsoft.com/office/drawing/2014/main" id="{4EEADE39-9FDD-8956-9872-B0B1A9398B3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0" name="Freeform 35">
                <a:extLst>
                  <a:ext uri="{FF2B5EF4-FFF2-40B4-BE49-F238E27FC236}">
                    <a16:creationId xmlns:a16="http://schemas.microsoft.com/office/drawing/2014/main" id="{AFF15C0D-AC5F-6A5B-BDF3-033B20FDC71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1" name="Freeform 36">
                <a:extLst>
                  <a:ext uri="{FF2B5EF4-FFF2-40B4-BE49-F238E27FC236}">
                    <a16:creationId xmlns:a16="http://schemas.microsoft.com/office/drawing/2014/main" id="{8392895C-DECD-0DFA-4334-57C7609822C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2C061477-BE0C-095A-EF33-C35B77211774}"/>
              </a:ext>
            </a:extLst>
          </p:cNvPr>
          <p:cNvSpPr txBox="1">
            <a:spLocks/>
          </p:cNvSpPr>
          <p:nvPr/>
        </p:nvSpPr>
        <p:spPr>
          <a:xfrm>
            <a:off x="4462267" y="7763393"/>
            <a:ext cx="2056432" cy="209393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r>
              <a:rPr lang="nl-NL" sz="1150" b="1" dirty="0"/>
              <a:t>Quiz over liefde en geld</a:t>
            </a:r>
          </a:p>
          <a:p>
            <a:pPr marL="0" indent="0">
              <a:buNone/>
            </a:pPr>
            <a:endParaRPr lang="en-GB" sz="1150" dirty="0"/>
          </a:p>
          <a:p>
            <a:pPr marL="0" indent="0">
              <a:buNone/>
            </a:pPr>
            <a:r>
              <a:rPr lang="nl-NL" sz="1150" dirty="0"/>
              <a:t>Volg de link hieronder om de Love &amp; Money Quiz in te vullen:</a:t>
            </a:r>
          </a:p>
          <a:p>
            <a:pPr marL="0" indent="0">
              <a:buNone/>
            </a:pPr>
            <a:r>
              <a:rPr lang="en-GB" sz="1150" dirty="0"/>
              <a:t> </a:t>
            </a:r>
            <a:r>
              <a:rPr lang="en-GB" sz="1150" dirty="0">
                <a:hlinkClick r:id="rId2"/>
              </a:rPr>
              <a:t>https://www.getsmarteraboutmoney.ca/tools/love-and-money-quiz/</a:t>
            </a:r>
            <a:r>
              <a:rPr lang="en-GB" sz="1150" dirty="0"/>
              <a:t> </a:t>
            </a:r>
            <a:endParaRPr lang="en-US" sz="1150" dirty="0"/>
          </a:p>
        </p:txBody>
      </p:sp>
    </p:spTree>
    <p:extLst>
      <p:ext uri="{BB962C8B-B14F-4D97-AF65-F5344CB8AC3E}">
        <p14:creationId xmlns:p14="http://schemas.microsoft.com/office/powerpoint/2010/main" val="1126005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3DEBB-3059-F255-03FF-025E386C519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D8C4264-4E1B-537F-0235-E2D9366D124E}"/>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BC4575A4-C20E-496E-CB6E-3638213C715A}"/>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A99845BF-4058-96F5-5E85-4B53E0505233}"/>
              </a:ext>
            </a:extLst>
          </p:cNvPr>
          <p:cNvSpPr>
            <a:spLocks noGrp="1"/>
          </p:cNvSpPr>
          <p:nvPr>
            <p:ph type="body" sz="quarter" idx="61"/>
          </p:nvPr>
        </p:nvSpPr>
        <p:spPr/>
        <p:txBody>
          <a:bodyPr/>
          <a:lstStyle/>
          <a:p>
            <a:r>
              <a:rPr lang="nl-NL" dirty="0"/>
              <a:t>Vrouwen in de vroege loopbaan</a:t>
            </a:r>
          </a:p>
        </p:txBody>
      </p:sp>
      <p:sp>
        <p:nvSpPr>
          <p:cNvPr id="8" name="Text Placeholder 7">
            <a:extLst>
              <a:ext uri="{FF2B5EF4-FFF2-40B4-BE49-F238E27FC236}">
                <a16:creationId xmlns:a16="http://schemas.microsoft.com/office/drawing/2014/main" id="{3BD44CFB-A817-AA6D-D822-005EC18CCD6F}"/>
              </a:ext>
            </a:extLst>
          </p:cNvPr>
          <p:cNvSpPr>
            <a:spLocks noGrp="1"/>
          </p:cNvSpPr>
          <p:nvPr>
            <p:ph type="body" sz="quarter" idx="64"/>
          </p:nvPr>
        </p:nvSpPr>
        <p:spPr>
          <a:xfrm>
            <a:off x="1704813" y="1874521"/>
            <a:ext cx="5238428" cy="7972339"/>
          </a:xfrm>
        </p:spPr>
        <p:txBody>
          <a:bodyPr/>
          <a:lstStyle/>
          <a:p>
            <a:pPr marL="0" indent="0">
              <a:buNone/>
            </a:pPr>
            <a:r>
              <a:rPr lang="nl-NL" sz="1200" b="1" dirty="0"/>
              <a:t>Oefenen met een gezamenlijk huishoudbudget</a:t>
            </a:r>
          </a:p>
          <a:p>
            <a:endParaRPr lang="en-GB" sz="1200" dirty="0"/>
          </a:p>
          <a:p>
            <a:pPr marL="0" indent="0">
              <a:buNone/>
            </a:pPr>
            <a:r>
              <a:rPr lang="nl-NL" sz="1200" dirty="0"/>
              <a:t xml:space="preserve">Het beheren van de huishoudelijke uitgaven is een essentiële, maar soms lastige taak. Of je huishouden nu twee inkomens heeft of één, het is belangrijk om te weten waaraan je je geld uitgeeft en waar je financieel kunt verbeteren. Budgetteren kan ontmoedigend lijken, omdat het betekent dat je minder uitgeeft aan leuke dingen en een werkblad of spreadsheet moet invullen. Maar het hoeft niet zo moeilijk te zijn als het klinkt. </a:t>
            </a:r>
          </a:p>
          <a:p>
            <a:pPr marL="0" indent="0">
              <a:buNone/>
            </a:pPr>
            <a:endParaRPr lang="en-GB" sz="1200" dirty="0"/>
          </a:p>
          <a:p>
            <a:pPr marL="0" indent="0">
              <a:buNone/>
            </a:pPr>
            <a:r>
              <a:rPr lang="nl-NL" sz="1200" dirty="0"/>
              <a:t>Eerst organiseer je je huishoudbudget en bepaal je hoeveel inkomen jij en je partner verdienen. Daarna bereken je je maandelijkse uitgaven en verdeel je ze over vier categorieën:</a:t>
            </a:r>
          </a:p>
          <a:p>
            <a:pPr marL="0" indent="0">
              <a:buNone/>
            </a:pPr>
            <a:endParaRPr lang="en-GB" sz="1200" dirty="0"/>
          </a:p>
          <a:p>
            <a:pPr marL="228600" indent="-228600">
              <a:lnSpc>
                <a:spcPct val="100000"/>
              </a:lnSpc>
              <a:buFont typeface="+mj-lt"/>
              <a:buAutoNum type="arabicPeriod"/>
            </a:pPr>
            <a:r>
              <a:rPr lang="nl-NL" sz="1200" dirty="0"/>
              <a:t xml:space="preserve">Sparen, waaronder pensioen en een noodfonds; </a:t>
            </a:r>
          </a:p>
          <a:p>
            <a:pPr marL="228600" indent="-228600">
              <a:lnSpc>
                <a:spcPct val="100000"/>
              </a:lnSpc>
              <a:buFont typeface="+mj-lt"/>
              <a:buAutoNum type="arabicPeriod"/>
            </a:pPr>
            <a:r>
              <a:rPr lang="nl-NL" sz="1200" dirty="0"/>
              <a:t xml:space="preserve">Rekeningen en leningen, zoals een studieschuld, hypotheek of creditcardrekeningen; </a:t>
            </a:r>
          </a:p>
          <a:p>
            <a:pPr marL="228600" indent="-228600">
              <a:lnSpc>
                <a:spcPct val="100000"/>
              </a:lnSpc>
              <a:buFont typeface="+mj-lt"/>
              <a:buAutoNum type="arabicPeriod"/>
            </a:pPr>
            <a:r>
              <a:rPr lang="nl-NL" sz="1200" dirty="0"/>
              <a:t xml:space="preserve">Noodzakelijke uitgaven, zoals eten, kleding, huur en energie; en </a:t>
            </a:r>
          </a:p>
          <a:p>
            <a:pPr marL="228600" indent="-228600">
              <a:lnSpc>
                <a:spcPct val="100000"/>
              </a:lnSpc>
              <a:buFont typeface="+mj-lt"/>
              <a:buAutoNum type="arabicPeriod"/>
            </a:pPr>
            <a:r>
              <a:rPr lang="nl-NL" sz="1200" dirty="0"/>
              <a:t>Plezier en ontspanning, dat wil zeggen al het andere, zoals een vakantie of geld voor een avondje uit</a:t>
            </a:r>
          </a:p>
          <a:p>
            <a:pPr marL="0" indent="0">
              <a:buNone/>
            </a:pPr>
            <a:endParaRPr lang="en-GB" sz="1200" dirty="0"/>
          </a:p>
          <a:p>
            <a:pPr marL="0" indent="0">
              <a:buNone/>
            </a:pPr>
            <a:endParaRPr lang="en-US" dirty="0"/>
          </a:p>
          <a:p>
            <a:pPr marL="0" indent="0">
              <a:buNone/>
            </a:pPr>
            <a:r>
              <a:rPr kumimoji="0" lang="nl-NL"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Hoe verdeel je de uitgaven? </a:t>
            </a:r>
          </a:p>
          <a:p>
            <a:pPr marL="0" indent="0">
              <a:buNone/>
            </a:pPr>
            <a:endPar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indent="0">
              <a:buNone/>
            </a:pPr>
            <a:r>
              <a:rPr kumimoji="0" lang="nl-NL"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In de volgende stap verschillen de financiën van een gezin van die van een alleenstaande. Je moet bepalen hoe de betalingen worden verdeeld. Er zijn verschillende manieren waarop een stel de financiële verantwoordelijkheden kan verdelen.</a:t>
            </a:r>
          </a:p>
          <a:p>
            <a:pPr marL="0" indent="0">
              <a:buNone/>
            </a:pPr>
            <a:endParaRPr lang="en-GB" sz="1200" dirty="0"/>
          </a:p>
          <a:p>
            <a:pPr marL="228600" indent="-228600">
              <a:buFont typeface="+mj-lt"/>
              <a:buAutoNum type="alphaLcPeriod"/>
            </a:pPr>
            <a:r>
              <a:rPr kumimoji="0" lang="nl-NL"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Een eerste manier is een gezamenlijke betaalrekening, waarop beide partners hetzelfde bedrag van hun salaris storten. Dit bedrag bepaal je door alle gedeelde uitgaven uit de categorieën hierboven op te tellen en door twee te delen. </a:t>
            </a:r>
            <a:r>
              <a:rPr lang="nl-NL" sz="1200" dirty="0"/>
              <a:t>H</a:t>
            </a:r>
            <a:r>
              <a:rPr kumimoji="0" lang="nl-NL"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et resterende geld gaat naar individuele rekeningen, waar elke partner zelf kiest hoe het wordt uitgegeven, gespaard of belegd. </a:t>
            </a:r>
          </a:p>
          <a:p>
            <a:pPr marL="228600" indent="-228600">
              <a:buFont typeface="+mj-lt"/>
              <a:buAutoNum type="alphaLcPeriod"/>
            </a:pPr>
            <a:endParaRPr lang="en-GB" sz="1200" dirty="0"/>
          </a:p>
          <a:p>
            <a:pPr marL="228600" indent="-228600">
              <a:buFont typeface="+mj-lt"/>
              <a:buAutoNum type="alphaLcPeriod"/>
            </a:pPr>
            <a:r>
              <a:rPr kumimoji="0" lang="nl-NL"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Een tweede manier werkt ook met een gezamenlijke betaalrekening, maar nu stort elke partner hetzelfde percentage van zijn of haar salaris. Zo draagt de partner die meer verdient ook meer bij. </a:t>
            </a:r>
            <a:r>
              <a:rPr lang="nl-NL" sz="1200" dirty="0"/>
              <a:t>H</a:t>
            </a:r>
            <a:r>
              <a:rPr kumimoji="0" lang="nl-NL"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et resterende geld gaat naar individuele rekeningen, waar elke partner zelf kiest hoe het wordt uitgegeven, gespaard of belegd. </a:t>
            </a:r>
          </a:p>
          <a:p>
            <a:pPr marL="228600" indent="-228600">
              <a:buFont typeface="+mj-lt"/>
              <a:buAutoNum type="alphaLcPeriod"/>
            </a:pPr>
            <a:endParaRPr lang="en-GB" sz="1200" dirty="0"/>
          </a:p>
          <a:p>
            <a:pPr marL="228600" indent="-228600">
              <a:buFont typeface="+mj-lt"/>
              <a:buAutoNum type="alphaLcPeriod"/>
            </a:pPr>
            <a:r>
              <a:rPr kumimoji="0" lang="nl-NL"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Een derde manier is alle rekeningen en uitgaven te delen. In dit model storten beide partners hun geld op dezelfde rekening. Alle uitgaven worden van deze rekening betaald en het stel beslist samen wat er met de rest van het geld gebeurt.</a:t>
            </a:r>
          </a:p>
          <a:p>
            <a:pPr marL="0" indent="0">
              <a:buNone/>
            </a:pPr>
            <a:endParaRPr lang="en-GB" sz="1200" dirty="0"/>
          </a:p>
          <a:p>
            <a:pPr marL="0" indent="0">
              <a:buNone/>
            </a:pPr>
            <a:endParaRPr lang="en-GB" sz="1200" b="1" dirty="0"/>
          </a:p>
          <a:p>
            <a:pPr marL="0" indent="0">
              <a:buNone/>
            </a:pPr>
            <a:r>
              <a:rPr lang="nl-NL" sz="1200" b="1" dirty="0"/>
              <a:t xml:space="preserve">Plan om samen te sparen </a:t>
            </a:r>
          </a:p>
          <a:p>
            <a:pPr marL="0" indent="0">
              <a:buNone/>
            </a:pPr>
            <a:endParaRPr lang="en-GB" sz="1200" b="1" dirty="0"/>
          </a:p>
          <a:p>
            <a:pPr marL="0" indent="0">
              <a:buNone/>
            </a:pPr>
            <a:r>
              <a:rPr lang="nl-NL" sz="1200" dirty="0"/>
              <a:t>Als je hebt bepaald hoe je de uitgaven verdeelt, wil je met je partner jullie financiële doelen vaststellen. Willen jullie een gezin stichten? Willen jullie een huis kopen? Hopen jullie op een gezinsvakantie?</a:t>
            </a:r>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959FEDB9-1390-74BB-B80E-E8C2168B703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5D9CA83C-B527-5EC5-8B08-EC8214D772A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F1FF7DA-A6FD-8CD2-9224-270FD07F55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E8C768F-A7C4-C174-ABC5-95CB768C801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D776249E-04BC-1ACF-143E-BBA8E6C5633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F398D665-C17D-B107-2B88-84A457F7066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5FCD880-8D5F-CB6D-5DCE-78BE92AAE7C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12D7069-AC31-B2A0-84FA-78E24B0654AD}"/>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AD198E6C-0269-5918-6CC2-936936BFD61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93493262-3919-4A93-3E8D-CB7F777D3CB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ECC8B8EB-C8A9-C064-14F1-1BA89E3EC3B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7E5CF57-DA2F-BEC5-7CAF-7495A4953F0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98D0B6E1-E8CF-5C3F-8216-0DEE524AA0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3AF736E1-C8B2-5A37-61F9-83EB8C3EB19C}"/>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8EE3DA48-60D9-8A13-95E3-3309507044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39A5F1A-8C2F-C966-8AB0-BD458A1C3B6C}"/>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F0F1F7AE-9690-4A03-76C4-069A7A2418CF}"/>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8F2486F4-2C94-C3CB-E301-D218559C6980}"/>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710888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3129D-7C79-DB1A-6325-8E62CDDA025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C8E0033-58EC-9DF8-EFE3-9F1A2A20199E}"/>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F2A81C61-07C6-A732-0F58-8985324B3F34}"/>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44219D6A-7306-BA5A-DAD1-0D076E031E3A}"/>
              </a:ext>
            </a:extLst>
          </p:cNvPr>
          <p:cNvSpPr>
            <a:spLocks noGrp="1"/>
          </p:cNvSpPr>
          <p:nvPr>
            <p:ph type="body" sz="quarter" idx="61"/>
          </p:nvPr>
        </p:nvSpPr>
        <p:spPr/>
        <p:txBody>
          <a:bodyPr/>
          <a:lstStyle/>
          <a:p>
            <a:r>
              <a:rPr lang="nl-NL" dirty="0"/>
              <a:t>Vrouwen in de vroege loopbaan</a:t>
            </a:r>
          </a:p>
        </p:txBody>
      </p:sp>
      <p:sp>
        <p:nvSpPr>
          <p:cNvPr id="8" name="Text Placeholder 7">
            <a:extLst>
              <a:ext uri="{FF2B5EF4-FFF2-40B4-BE49-F238E27FC236}">
                <a16:creationId xmlns:a16="http://schemas.microsoft.com/office/drawing/2014/main" id="{D1B150A9-B5D0-A215-B3CF-CD66D5F4655A}"/>
              </a:ext>
            </a:extLst>
          </p:cNvPr>
          <p:cNvSpPr>
            <a:spLocks noGrp="1"/>
          </p:cNvSpPr>
          <p:nvPr>
            <p:ph type="body" sz="quarter" idx="64"/>
          </p:nvPr>
        </p:nvSpPr>
        <p:spPr>
          <a:xfrm>
            <a:off x="1704813" y="1874521"/>
            <a:ext cx="5238428" cy="6707184"/>
          </a:xfrm>
        </p:spPr>
        <p:txBody>
          <a:bodyPr/>
          <a:lstStyle/>
          <a:p>
            <a:pPr marL="0" indent="0">
              <a:buNone/>
            </a:pPr>
            <a:r>
              <a:rPr lang="nl-NL" sz="1200" dirty="0"/>
              <a:t>Bepaal waarvoor je spaart, kies een deadline en analyseer vervolgens je huidige huishoudelijke uitgaven om te zien waar je kunt beginnen met bezuinigen.</a:t>
            </a:r>
          </a:p>
          <a:p>
            <a:pPr marL="0" indent="0">
              <a:buNone/>
            </a:pPr>
            <a:r>
              <a:rPr lang="nl-NL" sz="1200" dirty="0"/>
              <a:t xml:space="preserve">Als een stel de tijd neemt om te bespreken waarvoor ze willen sparen, kan dat een extra stimulans zijn om zich aan het budget te houden. </a:t>
            </a:r>
          </a:p>
          <a:p>
            <a:pPr marL="0" indent="0">
              <a:buNone/>
            </a:pPr>
            <a:endParaRPr lang="en-GB" sz="1200" dirty="0"/>
          </a:p>
          <a:p>
            <a:pPr marL="0" indent="0">
              <a:buNone/>
            </a:pPr>
            <a:r>
              <a:rPr lang="nl-NL" sz="1200" b="1" dirty="0"/>
              <a:t>Plan je uitgaven</a:t>
            </a:r>
          </a:p>
          <a:p>
            <a:pPr marL="0" indent="0">
              <a:buNone/>
            </a:pPr>
            <a:endParaRPr lang="en-GB" sz="1200" b="1" dirty="0"/>
          </a:p>
          <a:p>
            <a:pPr marL="0" indent="0">
              <a:buNone/>
            </a:pPr>
            <a:r>
              <a:rPr lang="nl-NL" sz="1200" dirty="0"/>
              <a:t>Als je weet wat je uitgaven zijn, hoe ze worden betaald en wat je financiële doelen zijn, maak dan een plan voor je uitgaven:</a:t>
            </a:r>
            <a:endParaRPr lang="en-GB" sz="1200" b="1" dirty="0"/>
          </a:p>
          <a:p>
            <a:pPr marL="0" indent="0">
              <a:buNone/>
            </a:pPr>
            <a:endParaRPr lang="en-GB" sz="1200" dirty="0"/>
          </a:p>
          <a:p>
            <a:r>
              <a:rPr lang="nl-NL" sz="1200" dirty="0"/>
              <a:t xml:space="preserve">Met een gezamenlijke betaalrekening met pinpas of een gedeelde creditcard kun je noodzakelijke aankopen gemakkelijk doen. </a:t>
            </a:r>
          </a:p>
          <a:p>
            <a:r>
              <a:rPr lang="nl-NL" sz="1200" dirty="0"/>
              <a:t xml:space="preserve">Apps om je geld bij te houden kunnen jou en je partner helpen op koers te blijven. </a:t>
            </a:r>
          </a:p>
          <a:p>
            <a:r>
              <a:rPr lang="nl-NL" sz="1200" dirty="0"/>
              <a:t xml:space="preserve">Een spreadsheet waar jullie allebei toegang toe hebben, of zelfs pen en papier op een veilige plek, kan ook goed werken. </a:t>
            </a:r>
          </a:p>
          <a:p>
            <a:r>
              <a:rPr lang="nl-NL" sz="1200" dirty="0"/>
              <a:t xml:space="preserve">Sommige financiële instellingen bieden hun klanten hulpmiddelen voor persoonlijk financieel beheer om te helpen met budgetteren en uitgaven bijhouden. </a:t>
            </a:r>
          </a:p>
          <a:p>
            <a:pPr marL="0" indent="0">
              <a:buNone/>
            </a:pPr>
            <a:endParaRPr lang="en-GB" sz="1200" dirty="0"/>
          </a:p>
          <a:p>
            <a:pPr marL="0" indent="0">
              <a:buNone/>
            </a:pPr>
            <a:r>
              <a:rPr lang="nl-NL" sz="1200" dirty="0"/>
              <a:t>Je aan een budget houden is in het echte leven vaak moeilijker dan op papier. Als jij of je partner af en toe buiten het budget gaat, laat je dan niet ontmoedigen; geldbeheer is een vaardigheid die je moet oefenen voordat je hem beheerst. Het belangrijkste bij het beheren van twee inkomens is eerlijkheid, communicatie en de bereidheid om bij te sturen wanneer dat nodig is.</a:t>
            </a:r>
            <a:endParaRPr lang="en-US"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51D4AC42-E796-BA21-9A99-698EC1F07FC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3A47FBD6-AE0A-5F01-08F4-557C0EDB653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A7BFAA75-5EF0-5885-7213-28770B1DDD8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5F79A9D-A619-C4FB-A01E-24A0492543F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F5710D54-00A6-302B-E184-0601F132A788}"/>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21DF2F0-7743-D9DA-C732-3D8D88F1C81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B50919B4-92C0-BFF1-819D-35D050FD1307}"/>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82A62D6-80A3-FDB2-F504-7EF9E09F34D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A14927E9-E73F-DA99-FF73-E8114FC1083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63E8FFC3-DDC0-5FD9-4AFD-E61661FCB6E5}"/>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ECB9CF9-9096-BCC4-FCB9-424386135A3D}"/>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BB6EEC4-FBBB-7824-766F-23C72A95FA77}"/>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2DE0ADDA-884F-0012-3E79-567E2BFD474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D6C8E620-E439-0710-C223-3630EE110A9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A51FDA8-FB25-948E-5E47-B5C79375E6E3}"/>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9E991B87-03BC-9954-E781-B76E2C8082DE}"/>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1D231AC2-6EC9-C810-B331-A367452306A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739DA267-42CF-1CBF-6743-C4EF9659EB36}"/>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774800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DC6FB-8545-9AC8-087D-6AFFA56B3D1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7B83E51-151C-FD2F-586B-20552CFFB432}"/>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49E4058B-A7AA-E962-8D32-F5987D761EFD}"/>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43E6B91B-CEA8-E04E-046E-EEA90E11542F}"/>
              </a:ext>
            </a:extLst>
          </p:cNvPr>
          <p:cNvSpPr>
            <a:spLocks noGrp="1"/>
          </p:cNvSpPr>
          <p:nvPr>
            <p:ph type="body" sz="quarter" idx="61"/>
          </p:nvPr>
        </p:nvSpPr>
        <p:spPr/>
        <p:txBody>
          <a:bodyPr/>
          <a:lstStyle/>
          <a:p>
            <a:r>
              <a:rPr lang="nl-NL" dirty="0"/>
              <a:t>Vrouwen in de vroege loopbaan</a:t>
            </a:r>
          </a:p>
        </p:txBody>
      </p:sp>
      <p:sp>
        <p:nvSpPr>
          <p:cNvPr id="8" name="Text Placeholder 7">
            <a:extLst>
              <a:ext uri="{FF2B5EF4-FFF2-40B4-BE49-F238E27FC236}">
                <a16:creationId xmlns:a16="http://schemas.microsoft.com/office/drawing/2014/main" id="{0FFF44E3-5D0D-0F5E-24E3-8E9FA53C8559}"/>
              </a:ext>
            </a:extLst>
          </p:cNvPr>
          <p:cNvSpPr>
            <a:spLocks noGrp="1"/>
          </p:cNvSpPr>
          <p:nvPr>
            <p:ph type="body" sz="quarter" idx="64"/>
          </p:nvPr>
        </p:nvSpPr>
        <p:spPr>
          <a:xfrm>
            <a:off x="1704813" y="1874521"/>
            <a:ext cx="5238428" cy="7972339"/>
          </a:xfrm>
        </p:spPr>
        <p:txBody>
          <a:bodyPr/>
          <a:lstStyle/>
          <a:p>
            <a:pPr marL="0" indent="0">
              <a:buNone/>
            </a:pPr>
            <a:r>
              <a:rPr lang="nl-NL" sz="1150" b="1" dirty="0"/>
              <a:t xml:space="preserve">Scenarioanalyse: wat zou jij doen als je partner alle financiële beslissingen nam? </a:t>
            </a:r>
          </a:p>
          <a:p>
            <a:endParaRPr lang="en-GB" sz="1150" dirty="0"/>
          </a:p>
          <a:p>
            <a:pPr marL="0" indent="0">
              <a:buNone/>
            </a:pPr>
            <a:r>
              <a:rPr lang="nl-NL" sz="1150" dirty="0"/>
              <a:t>Evenveel betrokken zijn bij de financiën van het huishouden is niet alleen een kwestie van principe. Het is op zich al een kwestie van financiële zekerheid. Door scheiding of weduwschap komen 8 op de 10 vrouwen in hun leven alleen verantwoordelijk te staan voor hun eigen financiële zekerheid. Door de verantwoordelijkheid voor financiële beslissingen op lange termijn over te laten aan een echtgenoot of partner, lopen vrouwen het risico onvoorbereid te zijn op gebeurtenissen die grote invloed hebben op hun levenskwaliteit.</a:t>
            </a:r>
          </a:p>
          <a:p>
            <a:pPr marL="0" indent="0">
              <a:buNone/>
            </a:pPr>
            <a:endParaRPr lang="en-GB" sz="1150" dirty="0"/>
          </a:p>
          <a:p>
            <a:pPr marL="0" indent="0">
              <a:buNone/>
            </a:pPr>
            <a:r>
              <a:rPr lang="nl-NL" sz="1150" dirty="0"/>
              <a:t xml:space="preserve">Tot </a:t>
            </a: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de belangrijkste redenen w</a:t>
            </a:r>
            <a:r>
              <a:rPr lang="nl-NL" sz="1150" dirty="0"/>
              <a:t>aarom vrouwen de controle over financiële plannen aan een partner overlaten, behoren gebrek aan kennis, gebrek aan tijd, de lieve vrede willen bewaren en gebrek aan praktische ervaring. Hoewel het afstaan van de controle op korte termijn de rust in de relatie kan bewaren, heeft het op lange termijn gevaarlijke gevolgen.</a:t>
            </a:r>
          </a:p>
          <a:p>
            <a:pPr marL="0" indent="0">
              <a:buNone/>
            </a:pPr>
            <a:endParaRPr lang="en-GB" sz="1150" dirty="0"/>
          </a:p>
          <a:p>
            <a:pPr marL="0" indent="0">
              <a:buNone/>
            </a:pPr>
            <a:r>
              <a:rPr lang="nl-NL" sz="1150" dirty="0"/>
              <a:t>Een strikte 50/50-verdeling is niet per se het uiteindelijke doel: je hoeft niet alle beslissingen zelf te nemen of elk klein detail te controleren. Maar je moet wel op de hoogte zijn van alle financiële beslissingen en ervoor zorgen dat je er invloed op kunt uitoefenen. Zo doe je dat:</a:t>
            </a:r>
          </a:p>
          <a:p>
            <a:pPr marL="0" indent="0">
              <a:buNone/>
            </a:pPr>
            <a:endParaRPr lang="en-GB" sz="1150" dirty="0"/>
          </a:p>
          <a:p>
            <a:pPr>
              <a:lnSpc>
                <a:spcPct val="100000"/>
              </a:lnSpc>
            </a:pPr>
            <a:r>
              <a:rPr lang="nl-NL" b="1" dirty="0" sz="1150"/>
              <a:t xml:space="preserve">Maak financiën concreet: </a:t>
            </a:r>
            <a:r>
              <a:rPr lang="nl-NL" dirty="0" sz="1150"/>
              <a:t>geldbeheer gaat niet alleen over cijfers. Maak het boeiender door financiële begrippen uit de abstracte sfeer te halen – bijvoorbeeld beleggen voor de studiekosten van een kind of sparen om voor een ouder familielid te zorgen.</a:t>
            </a:r>
          </a:p>
          <a:p>
            <a:pPr>
              <a:lnSpc>
                <a:spcPct val="100000"/>
              </a:lnSpc>
            </a:pPr>
            <a:endParaRPr lang="en-GB" dirty="0"/>
          </a:p>
          <a:p>
            <a:pPr>
              <a:lnSpc>
                <a:spcPct val="100000"/>
              </a:lnSpc>
            </a:pPr>
            <a:r>
              <a:rPr lang="nl-NL" b="1" dirty="0" sz="1150"/>
              <a:t>Plan een vast overleg over de lange termijn met je partner of met jezelf:</a:t>
            </a:r>
            <a:r>
              <a:rPr lang="nl-NL" dirty="0" sz="1150"/>
              <a:t xml:space="preserve"> reserveer tijd om een aantal details te bespreken, zodat jullie allebei even goed weten hoe jullie ervoor staan. Enkele vragen om mee te beginnen: voel je je financieel zeker en voorbereid op het komende jaar? En op de komende twee tot vijf jaar? Leg je in voor je pensioenrekeningen? Waarin zijn we belegd?</a:t>
            </a:r>
          </a:p>
          <a:p>
            <a:pPr>
              <a:lnSpc>
                <a:spcPct val="100000"/>
              </a:lnSpc>
            </a:pPr>
            <a:endParaRPr lang="en-GB" dirty="0"/>
          </a:p>
          <a:p>
            <a:pPr>
              <a:lnSpc>
                <a:spcPct val="100000"/>
              </a:lnSpc>
            </a:pPr>
            <a:r>
              <a:rPr lang="nl-NL" b="1" dirty="0" sz="1150"/>
              <a:t xml:space="preserve">Loop je noodplannen door: </a:t>
            </a:r>
            <a:r>
              <a:rPr lang="nl-NL" dirty="0" sz="1150"/>
              <a:t xml:space="preserve">zorg dat al je financiële zaken op orde zijn. Denk aan de benodigde documenten voor je nalatenschapsplanning, verzekeringsdekking, spaargeld voor noodgevallen en een plan voor onverwachte uitgaven. Breng eventuele gaten in kaart en werk samen om ze te dichten.  </a:t>
            </a:r>
          </a:p>
          <a:p>
            <a:pPr>
              <a:lnSpc>
                <a:spcPct val="100000"/>
              </a:lnSpc>
            </a:pPr>
            <a:endParaRPr lang="en-GB" dirty="0"/>
          </a:p>
          <a:p>
            <a:pPr>
              <a:lnSpc>
                <a:spcPct val="100000"/>
              </a:lnSpc>
            </a:pPr>
            <a:r>
              <a:rPr lang="nl-NL" b="1" dirty="0" sz="1150"/>
              <a:t>Delegeer, maar geef de regie niet uit handen:</a:t>
            </a:r>
            <a:r>
              <a:rPr lang="nl-NL" dirty="0" sz="1150"/>
              <a:t xml:space="preserve"> het is prima om een deel van het werk aan je partner over te laten of samen te werken met een financieel professional. Maar je moet op de hoogte zijn van alle beslissingen die invloed hebben op je gezin. Dat kan door aanwezig te zijn bij afspraken met financieel professionals. Of, als je er niet bij kunt zijn, spreek dan een moment af waarop je partner de belangrijkste financiële beslissingen met je doorneemt. </a:t>
            </a:r>
          </a:p>
          <a:p>
            <a:pPr marL="0" indent="0">
              <a:buNone/>
            </a:pPr>
            <a:endParaRPr lang="en-GB" sz="115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EADB1930-6E1B-35FA-B76A-AA33AF5D4C32}"/>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1D3D6B72-94C3-685C-11C9-6839805E28E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6863E5A6-E4FF-BA04-115F-FEA0930D731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3EDD64D3-0B21-7036-F39B-A75F082DFB6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A574EA-7191-6E25-C0D9-9DC1F8310330}"/>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862BF3B-DE74-3D1B-4A8A-2EC2C357DCE9}"/>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495AC50-C7EE-91D2-4434-69B4BE133257}"/>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9D5E725-6AF1-5797-487E-A94369CE507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EC49041-FAD2-6B04-9E39-3EFE6D4CB466}"/>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80CD2A3A-7051-D1D8-CE5F-C75BE78E710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FC354472-262F-8629-CE18-63A3A0240C0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8D92DA8-79A0-1CF5-6EB8-00DF3BB5C88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6436C705-38A7-B354-647A-0E67A05B0B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5B154B70-B6F1-A789-CDBF-807836A792B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E92C72B-14A9-D3FB-1E7B-7CF2AF727C6F}"/>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44DDC35-428B-A0B8-37A1-8D0797C334D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CC803BE3-A77F-0EB0-6013-ADEED58A712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65C21FB7-525B-ACB3-EA60-9ACCB317F224}"/>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626209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29F7-A1AB-9494-9E86-7C2A7336259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65D015F-CE92-BC0C-07A6-2CA828AF3522}"/>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2A222946-C43B-2E93-06D7-09CA96804B8A}"/>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71BB42E1-60F8-48F4-F57D-E0294BB84F24}"/>
              </a:ext>
            </a:extLst>
          </p:cNvPr>
          <p:cNvSpPr>
            <a:spLocks noGrp="1"/>
          </p:cNvSpPr>
          <p:nvPr>
            <p:ph type="body" sz="quarter" idx="61"/>
          </p:nvPr>
        </p:nvSpPr>
        <p:spPr/>
        <p:txBody>
          <a:bodyPr/>
          <a:lstStyle/>
          <a:p>
            <a:r>
              <a:rPr lang="nl-NL" dirty="0"/>
              <a:t>Vrouwen in de vroege loopbaan</a:t>
            </a:r>
          </a:p>
        </p:txBody>
      </p:sp>
      <p:sp>
        <p:nvSpPr>
          <p:cNvPr id="8" name="Text Placeholder 7">
            <a:extLst>
              <a:ext uri="{FF2B5EF4-FFF2-40B4-BE49-F238E27FC236}">
                <a16:creationId xmlns:a16="http://schemas.microsoft.com/office/drawing/2014/main" id="{4F38DEFC-D3D6-3AEA-D689-B58E81753E0D}"/>
              </a:ext>
            </a:extLst>
          </p:cNvPr>
          <p:cNvSpPr>
            <a:spLocks noGrp="1"/>
          </p:cNvSpPr>
          <p:nvPr>
            <p:ph type="body" sz="quarter" idx="64"/>
          </p:nvPr>
        </p:nvSpPr>
        <p:spPr>
          <a:xfrm>
            <a:off x="1704813" y="1874521"/>
            <a:ext cx="5238428" cy="8305799"/>
          </a:xfrm>
        </p:spPr>
        <p:txBody>
          <a:bodyPr/>
          <a:lstStyle/>
          <a:p>
            <a:pPr marL="0" indent="0">
              <a:buNone/>
            </a:pPr>
            <a:r>
              <a:rPr lang="nl-NL" sz="1400" b="1" dirty="0"/>
              <a:t xml:space="preserve">Formatieve toetsing: </a:t>
            </a:r>
          </a:p>
          <a:p>
            <a:pPr marL="0" indent="0">
              <a:buNone/>
            </a:pPr>
            <a:endParaRPr lang="en-GB" sz="1400" b="1" dirty="0"/>
          </a:p>
          <a:p>
            <a:r>
              <a:rPr lang="nl-NL" sz="1200" b="1" dirty="0"/>
              <a:t xml:space="preserve">Reflectie: hoe zou jij financiële planning aanpakken in een nieuwe relatie? </a:t>
            </a:r>
          </a:p>
          <a:p>
            <a:endParaRPr lang="en-GB" sz="1400" b="1" dirty="0"/>
          </a:p>
          <a:p>
            <a:pPr marL="0" indent="0">
              <a:buNone/>
            </a:pPr>
            <a:r>
              <a:rPr lang="nl-NL" sz="1200" dirty="0"/>
              <a:t>Met deze oefening maak je een duidelijk plan met eerlijke verwachtingen in een nieuwe relatie, door een volledige lijst met aandachtspunten door te lopen, waaronder inkomen, bestaande schulden en financiële doelen.</a:t>
            </a:r>
          </a:p>
          <a:p>
            <a:pPr marL="0" indent="0">
              <a:buNone/>
            </a:pPr>
            <a:endParaRPr lang="en-GB" sz="1200" dirty="0"/>
          </a:p>
          <a:p>
            <a:pPr marL="0" indent="0">
              <a:buNone/>
            </a:pPr>
            <a:r>
              <a:rPr lang="nl-NL" sz="1200" b="1" dirty="0"/>
              <a:t>Aandachtspunten</a:t>
            </a:r>
          </a:p>
          <a:p>
            <a:pPr marL="0" indent="0">
              <a:buNone/>
            </a:pPr>
            <a:endParaRPr lang="en-GB" sz="1200" dirty="0"/>
          </a:p>
          <a:p>
            <a:pPr marL="0" indent="0">
              <a:buNone/>
            </a:pPr>
            <a:r>
              <a:rPr lang="nl-NL" sz="1200" b="1" dirty="0"/>
              <a:t xml:space="preserve">1. Kies voor gezamenlijke of aparte rekeningen </a:t>
            </a:r>
          </a:p>
          <a:p>
            <a:pPr marL="0" indent="0">
              <a:buNone/>
            </a:pPr>
            <a:endParaRPr lang="en-GB" sz="1200" dirty="0"/>
          </a:p>
          <a:p>
            <a:pPr>
              <a:lnSpc>
                <a:spcPct val="100000"/>
              </a:lnSpc>
            </a:pPr>
            <a:r>
              <a:rPr lang="nl-NL" sz="1200" dirty="0"/>
              <a:t xml:space="preserve">Bepalen of je een gezamenlijke rekening, aparte rekeningen of een combinatie van beide gebruikt, is een goed startpunt voor financiële planning als stel. </a:t>
            </a:r>
          </a:p>
          <a:p>
            <a:pPr>
              <a:lnSpc>
                <a:spcPct val="100000"/>
              </a:lnSpc>
            </a:pPr>
            <a:r>
              <a:rPr lang="nl-NL" sz="1200" dirty="0"/>
              <a:t xml:space="preserve">Met aparte betaalrekeningen kun je je financiële onafhankelijkheid behouden en je persoonlijke uitgaven gescheiden houden. </a:t>
            </a:r>
          </a:p>
          <a:p>
            <a:pPr>
              <a:lnSpc>
                <a:spcPct val="100000"/>
              </a:lnSpc>
            </a:pPr>
            <a:r>
              <a:rPr lang="nl-NL" sz="1200" dirty="0"/>
              <a:t xml:space="preserve">Met een gezamenlijke rekening kun je gedeelde uitgaven makkelijker beheren, zoals rekeningen, boodschappen, uit eten gaan en andere dingen die jullie samen betalen. Vaak is het handig om een gezamenlijke rekening te openen voor gedeelde uitgaven en je persoonlijke rekening apart te houden voor individuele uitgaven. </a:t>
            </a:r>
          </a:p>
          <a:p>
            <a:pPr>
              <a:lnSpc>
                <a:spcPct val="100000"/>
              </a:lnSpc>
            </a:pPr>
            <a:r>
              <a:rPr lang="nl-NL" sz="1200" dirty="0"/>
              <a:t>Weeg bij het opstellen van je budget en het bepalen van de verdeling van uitgaven beide opties af en kies wat het best bij jullie situatie past.</a:t>
            </a:r>
          </a:p>
          <a:p>
            <a:pPr marL="0" indent="0">
              <a:buNone/>
            </a:pPr>
            <a:endParaRPr lang="en-GB" sz="1200" dirty="0"/>
          </a:p>
          <a:p>
            <a:pPr marL="0" indent="0">
              <a:buNone/>
            </a:pPr>
            <a:r>
              <a:rPr lang="nl-NL" sz="1200" b="1" dirty="0"/>
              <a:t>2. Vind een manier om uitgaven te delen</a:t>
            </a:r>
          </a:p>
          <a:p>
            <a:pPr marL="0" indent="0">
              <a:buNone/>
            </a:pPr>
            <a:endParaRPr lang="en-GB" sz="1200" dirty="0"/>
          </a:p>
          <a:p>
            <a:pPr>
              <a:lnSpc>
                <a:spcPct val="100000"/>
              </a:lnSpc>
            </a:pPr>
            <a:r>
              <a:rPr lang="nl-NL" sz="1200" dirty="0"/>
              <a:t xml:space="preserve">Hoe je uitgaven deelt, hangt af van je levensstijl, inkomen en persoonlijke voorkeuren. Sommige stellen verdelen de uitgaven gelijk, terwijl anderen verschillende bedragen betalen op basis van hun individuele inkomen. </a:t>
            </a:r>
          </a:p>
          <a:p>
            <a:pPr>
              <a:lnSpc>
                <a:spcPct val="100000"/>
              </a:lnSpc>
            </a:pPr>
            <a:r>
              <a:rPr lang="nl-NL" sz="1200" dirty="0"/>
              <a:t xml:space="preserve">Er kunnen ook huishoudelijke uitgaven zijn die alleen jij of je partner betaalt, terwijl andere worden verdeeld. </a:t>
            </a:r>
          </a:p>
          <a:p>
            <a:pPr>
              <a:lnSpc>
                <a:spcPct val="100000"/>
              </a:lnSpc>
            </a:pPr>
            <a:r>
              <a:rPr lang="nl-NL" sz="1200" dirty="0"/>
              <a:t xml:space="preserve">Hoe je gedeelde uitgaven ook betaalt, leg duidelijk vast wat de financiële verantwoordelijkheid van elke partner is. Zo voorkom je verwarring of misverstanden en zorg je ervoor dat jullie op een manier betalen die eerlijk voelt en bij jullie huishoudbudget past. </a:t>
            </a:r>
          </a:p>
          <a:p>
            <a:pPr>
              <a:lnSpc>
                <a:spcPct val="100000"/>
              </a:lnSpc>
            </a:pPr>
            <a:r>
              <a:rPr lang="nl-NL" sz="1200" dirty="0"/>
              <a:t>Delen jullie de verantwoordelijkheid voor bepaalde zaken en weet je niet zeker hoe je de betalingen moet verdelen? Overweeg dan onafhankelijk juridisch advies in te winnen.</a:t>
            </a:r>
          </a:p>
          <a:p>
            <a:pPr marL="0" indent="0">
              <a:buNone/>
            </a:pPr>
            <a:endParaRPr lang="en-GB" sz="1200" dirty="0"/>
          </a:p>
          <a:p>
            <a:pPr marL="0" indent="0">
              <a:buNone/>
            </a:pPr>
            <a:r>
              <a:rPr lang="nl-NL" sz="1200" b="1" dirty="0"/>
              <a:t xml:space="preserve">3. Stel samen financiële doelen </a:t>
            </a:r>
          </a:p>
          <a:p>
            <a:pPr marL="0" indent="0">
              <a:buNone/>
            </a:pPr>
            <a:endParaRPr lang="en-GB" sz="1200" dirty="0"/>
          </a:p>
          <a:p>
            <a:pPr>
              <a:lnSpc>
                <a:spcPct val="100000"/>
              </a:lnSpc>
            </a:pPr>
            <a:r>
              <a:rPr lang="nl-NL" sz="1200" dirty="0"/>
              <a:t xml:space="preserve">Hoe jullie doelen er ook uitzien, maak samen een plan om ze te bereiken. </a:t>
            </a:r>
          </a:p>
          <a:p>
            <a:pPr>
              <a:lnSpc>
                <a:spcPct val="100000"/>
              </a:lnSpc>
            </a:pPr>
            <a:r>
              <a:rPr lang="nl-NL" sz="1200" dirty="0"/>
              <a:t xml:space="preserve">Dat kan betekenen dat jullie een gezamenlijke spaarrekening openen en afspreken er elke maand een bepaald bedrag op te storten. </a:t>
            </a:r>
          </a:p>
          <a:p>
            <a:pPr>
              <a:lnSpc>
                <a:spcPct val="100000"/>
              </a:lnSpc>
            </a:pPr>
            <a:r>
              <a:rPr lang="nl-NL" sz="1200" dirty="0"/>
              <a:t xml:space="preserve">Heeft een van jullie al een woning, eventueel met hypotheek, en komt de ander erbij wonen? Dan is het verstandig om na te gaan hoe je de rechten op de woning kunt beschermen en daar advies over in te winnen. </a:t>
            </a:r>
          </a:p>
          <a:p>
            <a:pPr marL="0" indent="0">
              <a:buNone/>
            </a:pPr>
            <a:endParaRPr lang="en-GB" sz="1200" dirty="0"/>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50F3909E-834A-BD82-425D-8D9C658AB8F1}"/>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2529628-0DB4-2EFD-4424-0DF13AF1EBA6}"/>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5A71482-AC02-1183-09F3-AD10ADB7847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DB013FA5-1ED4-2A18-7E29-977F1ED6EA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4984C893-AF06-71E8-F149-30AC7DEEC0E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C738E3F-9681-2DB3-9139-6D46C953F6C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971E55A5-4A39-255E-A5D1-D24A443F93B5}"/>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74E2D09-FB5E-91C7-BA46-47B3CF302E5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3D8D46D-A556-0058-F89D-87C0C2B351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762326F-2128-DA9A-78D7-2E9D413C680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D1259F88-2C61-8658-6224-4BD28304BC9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2ABE3A97-EE0F-0B58-568E-455F9AC4B41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F58B4778-F670-15C9-A6D3-2B5F9A0808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C165260-D6F9-12D8-93FF-72A13AAD5FB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D0C23297-304B-6881-2198-D8610A44CA4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52F2805-03AB-F0B8-E606-7C438328166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803D53BD-0E43-B779-6634-230A8AFB291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1D2ACD16-F0BE-7933-6312-01EFB3BA0BC7}"/>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346073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E5BAF-F53C-5F5B-AD57-65C5AB77CB5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CC00FED-4A0B-B24C-597F-803C17477BF8}"/>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B2EC01AB-A52D-77CE-CEFE-4689DCFD8D38}"/>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5959BBBC-1F71-FD02-3121-4C135CF9183F}"/>
              </a:ext>
            </a:extLst>
          </p:cNvPr>
          <p:cNvSpPr>
            <a:spLocks noGrp="1"/>
          </p:cNvSpPr>
          <p:nvPr>
            <p:ph type="body" sz="quarter" idx="61"/>
          </p:nvPr>
        </p:nvSpPr>
        <p:spPr/>
        <p:txBody>
          <a:bodyPr/>
          <a:lstStyle/>
          <a:p>
            <a:r>
              <a:rPr lang="nl-NL" dirty="0"/>
              <a:t>Vrouwen in de vroege loopbaan</a:t>
            </a:r>
          </a:p>
        </p:txBody>
      </p:sp>
      <p:sp>
        <p:nvSpPr>
          <p:cNvPr id="8" name="Text Placeholder 7">
            <a:extLst>
              <a:ext uri="{FF2B5EF4-FFF2-40B4-BE49-F238E27FC236}">
                <a16:creationId xmlns:a16="http://schemas.microsoft.com/office/drawing/2014/main" id="{7B9A4AF3-7570-EB6B-5F7C-8719BC585C76}"/>
              </a:ext>
            </a:extLst>
          </p:cNvPr>
          <p:cNvSpPr>
            <a:spLocks noGrp="1"/>
          </p:cNvSpPr>
          <p:nvPr>
            <p:ph type="body" sz="quarter" idx="64"/>
          </p:nvPr>
        </p:nvSpPr>
        <p:spPr>
          <a:xfrm>
            <a:off x="1704813" y="1874521"/>
            <a:ext cx="5238428" cy="8422639"/>
          </a:xfrm>
        </p:spPr>
        <p:txBody>
          <a:bodyPr/>
          <a:lstStyle/>
          <a:p>
            <a:pPr>
              <a:lnSpc>
                <a:spcPct val="100000"/>
              </a:lnSpc>
            </a:pPr>
            <a:r>
              <a:rPr lang="nl-NL" sz="1150" dirty="0"/>
              <a:t xml:space="preserve">Zorg dat jullie allebei duidelijk weten wat jullie rol in dit plan is en je eraan committeren. </a:t>
            </a:r>
          </a:p>
          <a:p>
            <a:pPr>
              <a:lnSpc>
                <a:spcPct val="100000"/>
              </a:lnSpc>
            </a:pPr>
            <a:r>
              <a:rPr lang="nl-NL" sz="1150" dirty="0"/>
              <a:t xml:space="preserve">Met aparte betaalrekeningen kun je je financiële onafhankelijkheid behouden en je persoonlijke uitgaven gescheiden houden. </a:t>
            </a:r>
          </a:p>
          <a:p>
            <a:pPr>
              <a:lnSpc>
                <a:spcPct val="100000"/>
              </a:lnSpc>
            </a:pPr>
            <a:r>
              <a:rPr lang="nl-NL" sz="1150" dirty="0"/>
              <a:t xml:space="preserve">Met een gezamenlijke rekening kun je gedeelde uitgaven makkelijker beheren, zoals rekeningen, boodschappen, uit eten gaan en andere dingen die jullie samen betalen. Vaak is het handig om een gezamenlijke rekening te openen voor gedeelde uitgaven en je persoonlijke rekening apart te houden voor individuele uitgaven. </a:t>
            </a:r>
          </a:p>
          <a:p>
            <a:pPr>
              <a:lnSpc>
                <a:spcPct val="100000"/>
              </a:lnSpc>
            </a:pPr>
            <a:r>
              <a:rPr lang="nl-NL" sz="1150" dirty="0"/>
              <a:t>Weeg bij het opstellen van je budget en het bepalen van de verdeling van uitgaven beide opties af en kies wat het best bij jullie situatie past.</a:t>
            </a:r>
          </a:p>
          <a:p>
            <a:pPr marL="0" indent="0">
              <a:buNone/>
            </a:pPr>
            <a:endParaRPr lang="en-GB" sz="1150" dirty="0"/>
          </a:p>
          <a:p>
            <a:pPr marL="0" indent="0">
              <a:buNone/>
            </a:pPr>
            <a:r>
              <a:rPr lang="nl-NL" sz="1150" b="1" dirty="0"/>
              <a:t xml:space="preserve">4. Maak een budget voor de huishoudelijke uitgaven </a:t>
            </a:r>
          </a:p>
          <a:p>
            <a:pPr marL="0" indent="0">
              <a:buNone/>
            </a:pPr>
            <a:endParaRPr lang="en-GB" sz="1150" dirty="0"/>
          </a:p>
          <a:p>
            <a:pPr>
              <a:lnSpc>
                <a:spcPct val="100000"/>
              </a:lnSpc>
            </a:pPr>
            <a:r>
              <a:rPr lang="nl-NL" sz="1150" dirty="0"/>
              <a:t xml:space="preserve">Neem de tijd om inzicht te krijgen in: het inkomen van jou en je partner, inclusief maandinkomen, uitkeringen en ander geld dat je elke maand regelmatig ontvangt. De uitgaven van jullie huishouden, zoals huur of hypotheek, rekeningen, boodschappen en andere vaste gedeelde maandelijkse uitgaven. Jullie individuele uitgaven, zoals vrije tijd, sportabonnementen, afbetalingen voor een auto of andere dingen die je van je persoonlijke rekening betaalt. </a:t>
            </a:r>
          </a:p>
          <a:p>
            <a:pPr>
              <a:lnSpc>
                <a:spcPct val="100000"/>
              </a:lnSpc>
            </a:pPr>
            <a:r>
              <a:rPr lang="nl-NL" sz="1150" dirty="0"/>
              <a:t xml:space="preserve">Als je jullie inkomsten en uitgaven in kaart hebt gebracht, kunnen jullie samen een plan maken voor het beheer van de huishoudfinanciën. Daarbij bepaal je wie verantwoordelijk is voor het betalen van de rekeningen en stel je automatische incasso’s in, zodat ze op tijd worden betaald. </a:t>
            </a:r>
          </a:p>
          <a:p>
            <a:pPr>
              <a:lnSpc>
                <a:spcPct val="100000"/>
              </a:lnSpc>
            </a:pPr>
            <a:r>
              <a:rPr lang="nl-NL" sz="1150" dirty="0"/>
              <a:t xml:space="preserve">Misschien moeten jullie ook praten over maandelijkse bestedingslimieten, zodat jullie je allebei aan het budget houden. Dit is ook een goed moment om naar je uitgaven te kijken en te zien waar je kunt bezuinigen en geld kunt besparen. </a:t>
            </a:r>
          </a:p>
          <a:p>
            <a:pPr marL="0" indent="0">
              <a:buNone/>
            </a:pPr>
            <a:endParaRPr lang="en-GB" sz="1150" dirty="0"/>
          </a:p>
          <a:p>
            <a:pPr marL="0" indent="0">
              <a:buNone/>
            </a:pPr>
            <a:r>
              <a:rPr lang="nl-NL" sz="1150" b="1" dirty="0"/>
              <a:t xml:space="preserve">5. Zorg voor een financieel vangnet </a:t>
            </a:r>
          </a:p>
          <a:p>
            <a:pPr marL="0" indent="0">
              <a:buNone/>
            </a:pPr>
            <a:endParaRPr lang="en-GB" sz="1150" dirty="0"/>
          </a:p>
          <a:p>
            <a:pPr>
              <a:lnSpc>
                <a:spcPct val="100000"/>
              </a:lnSpc>
            </a:pPr>
            <a:r>
              <a:rPr lang="nl-NL" sz="1150" dirty="0"/>
              <a:t xml:space="preserve">Een spaarrekening voor een noodfonds is handig als er iets onverwachts gebeurt, zoals een kapot huishoudelijk apparaat of een verandering in je maandinkomen. </a:t>
            </a:r>
          </a:p>
          <a:p>
            <a:pPr>
              <a:lnSpc>
                <a:spcPct val="100000"/>
              </a:lnSpc>
            </a:pPr>
            <a:r>
              <a:rPr lang="nl-NL" sz="1150" dirty="0"/>
              <a:t xml:space="preserve">Het loont om na te denken over hoe je een noodfonds opbouwt voor zowel jullie gedeelde als je individuele uitgaven, zodat je gedekt bent als er iets gebeurt dat invloed heeft op je uitgaven. </a:t>
            </a:r>
          </a:p>
          <a:p>
            <a:pPr>
              <a:lnSpc>
                <a:spcPct val="100000"/>
              </a:lnSpc>
            </a:pPr>
            <a:r>
              <a:rPr lang="nl-NL" sz="1150" dirty="0"/>
              <a:t>Neem als onderdeel van je huishoudplanning een financieel vangnet op in je budget. Dat kan een gezamenlijke rekening zijn waarop jullie allebei elke maand geld storten, of geld dat je op je eigen rekening opzijzet voor het geval je het later nodig hebt.</a:t>
            </a:r>
          </a:p>
          <a:p>
            <a:pPr marL="0" indent="0">
              <a:buNone/>
            </a:pPr>
            <a:endParaRPr lang="en-GB" sz="1150" dirty="0"/>
          </a:p>
          <a:p>
            <a:pPr marL="0" indent="0">
              <a:buNone/>
            </a:pPr>
            <a:r>
              <a:rPr lang="nl-NL" sz="1150" b="1" dirty="0"/>
              <a:t xml:space="preserve">6. Pak bestaande schulden aan </a:t>
            </a:r>
          </a:p>
          <a:p>
            <a:pPr marL="0" indent="0">
              <a:buNone/>
            </a:pPr>
            <a:endParaRPr lang="en-GB" sz="1150" dirty="0"/>
          </a:p>
          <a:p>
            <a:pPr>
              <a:lnSpc>
                <a:spcPct val="100000"/>
              </a:lnSpc>
            </a:pPr>
            <a:r>
              <a:rPr lang="nl-NL" sz="1150" dirty="0"/>
              <a:t xml:space="preserve">Vergeet bestaande schulden niet. Dat kan geld zijn dat jij verschuldigd bent, dat je partner verschuldigd is of dat jullie samen verschuldigd zijn. </a:t>
            </a:r>
          </a:p>
          <a:p>
            <a:pPr>
              <a:lnSpc>
                <a:spcPct val="100000"/>
              </a:lnSpc>
            </a:pPr>
            <a:r>
              <a:rPr lang="nl-NL" sz="1150" dirty="0"/>
              <a:t xml:space="preserve">Bepaal wie van jullie verantwoordelijk is voor de schuld, of dat het een gezamenlijke schuld is. Van daaruit kun je bepalen hoe je een aflossingsplan in jullie huishoudbudget opneemt. </a:t>
            </a:r>
          </a:p>
          <a:p>
            <a:pPr marL="0" indent="0">
              <a:buNone/>
            </a:pPr>
            <a:endParaRPr lang="en-GB" sz="115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0E18C801-FCA6-9443-5772-9E4BEE16E7F4}"/>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5A382331-3AB8-87F3-9A89-F326753DD9E8}"/>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8529742F-88F8-50F7-5C10-1BBBD372185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35031EA-2D1B-AC1D-AE49-3055A64B81DD}"/>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B96EBB7B-8E61-252C-7E96-4746A6EBFCE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E86ED2E-3379-F7E4-9C07-FDD8BE49BE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64B5B2-DA28-0E0E-004F-61B66825655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D2C9681D-7C72-A95C-CE4E-37B53BF668F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CF26E2DE-979B-95CC-6280-BE7B25C4DD1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E615ECA9-7990-8DDE-6A55-AC393FDF32B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C99BD79B-FD28-1472-F761-6734BE419F37}"/>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24FF5E11-9779-D6D6-A635-33B07CABDF7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A8B8C7F9-11E3-531A-C7D3-EA353293E7F5}"/>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EC217B6E-E501-C582-0613-68CA4B0773B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5BA16E5C-293C-ACC6-A7D3-FB3B47AC28FB}"/>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1D9675AD-71EC-FE64-B629-C3DA6C1B4A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AB0EAF93-5E34-1F34-EECD-808A880F4EC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A85EC069-2BAF-F066-A39C-5C218F039AE1}"/>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946898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2D5C4-1356-1431-B1E0-05BF505EBE8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B33204D-838A-041E-CFBE-AA24E9E1851A}"/>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EB1B3018-568D-BD52-9AAA-19BCA25ECF2B}"/>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086574C2-836C-C5A2-0A29-91C0527DB42C}"/>
              </a:ext>
            </a:extLst>
          </p:cNvPr>
          <p:cNvSpPr>
            <a:spLocks noGrp="1"/>
          </p:cNvSpPr>
          <p:nvPr>
            <p:ph type="body" sz="quarter" idx="61"/>
          </p:nvPr>
        </p:nvSpPr>
        <p:spPr/>
        <p:txBody>
          <a:bodyPr/>
          <a:lstStyle/>
          <a:p>
            <a:r>
              <a:rPr lang="nl-NL" dirty="0"/>
              <a:t>Vrouwen in de vroege loopbaan</a:t>
            </a:r>
          </a:p>
        </p:txBody>
      </p:sp>
      <p:sp>
        <p:nvSpPr>
          <p:cNvPr id="8" name="Text Placeholder 7">
            <a:extLst>
              <a:ext uri="{FF2B5EF4-FFF2-40B4-BE49-F238E27FC236}">
                <a16:creationId xmlns:a16="http://schemas.microsoft.com/office/drawing/2014/main" id="{D2A081BF-5A2B-6722-6D0C-C0F85F743227}"/>
              </a:ext>
            </a:extLst>
          </p:cNvPr>
          <p:cNvSpPr>
            <a:spLocks noGrp="1"/>
          </p:cNvSpPr>
          <p:nvPr>
            <p:ph type="body" sz="quarter" idx="64"/>
          </p:nvPr>
        </p:nvSpPr>
        <p:spPr>
          <a:xfrm>
            <a:off x="1704813" y="1874521"/>
            <a:ext cx="5238428" cy="7972339"/>
          </a:xfrm>
        </p:spPr>
        <p:txBody>
          <a:bodyPr/>
          <a:lstStyle/>
          <a:p>
            <a:pPr marR="0" lvl="0" algn="l" defTabSz="755934" rtl="0" eaLnBrk="1" fontAlgn="auto" latinLnBrk="0" hangingPunct="1">
              <a:lnSpc>
                <a:spcPct val="100000"/>
              </a:lnSpc>
              <a:spcBef>
                <a:spcPts val="0"/>
              </a:spcBef>
              <a:spcAft>
                <a:spcPts val="0"/>
              </a:spcAft>
              <a:buClr>
                <a:srgbClr val="4763AE"/>
              </a:buClr>
              <a:buSzTx/>
              <a:tabLst/>
              <a:defRPr/>
            </a:pPr>
            <a:r>
              <a:rPr kumimoji="0" lang="nl-NL"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Dat kan betekenen dat jullie allebei regelmatig aflossen, of dat je je budget aanpast aan elkaars aflossingsplannen. </a:t>
            </a:r>
          </a:p>
          <a:p>
            <a:pPr marR="0" lvl="0" algn="l" defTabSz="755934" rtl="0" eaLnBrk="1" fontAlgn="auto" latinLnBrk="0" hangingPunct="1">
              <a:lnSpc>
                <a:spcPct val="100000"/>
              </a:lnSpc>
              <a:spcBef>
                <a:spcPts val="0"/>
              </a:spcBef>
              <a:spcAft>
                <a:spcPts val="0"/>
              </a:spcAft>
              <a:buClr>
                <a:srgbClr val="4763AE"/>
              </a:buClr>
              <a:buSzTx/>
              <a:tabLst/>
              <a:defRPr/>
            </a:pPr>
            <a:r>
              <a:rPr kumimoji="0" lang="nl-NL"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Duidelijk, open en eerlijk zijn is de sleutel tot de juiste balans. </a:t>
            </a:r>
            <a:endParaRPr lang="en-GB" sz="1200" dirty="0"/>
          </a:p>
          <a:p>
            <a:pPr>
              <a:lnSpc>
                <a:spcPct val="100000"/>
              </a:lnSpc>
            </a:pPr>
            <a:endParaRPr lang="en-GB" sz="1200" dirty="0"/>
          </a:p>
          <a:p>
            <a:pPr marL="0" indent="0">
              <a:buNone/>
            </a:pPr>
            <a:r>
              <a:rPr lang="nl-NL" sz="1200" b="1" dirty="0"/>
              <a:t xml:space="preserve">7. Plan voor de lange termijn </a:t>
            </a:r>
          </a:p>
          <a:p>
            <a:pPr marL="0" indent="0">
              <a:buNone/>
            </a:pPr>
            <a:endParaRPr lang="en-GB" sz="1200" dirty="0"/>
          </a:p>
          <a:p>
            <a:pPr>
              <a:lnSpc>
                <a:spcPct val="100000"/>
              </a:lnSpc>
            </a:pPr>
            <a:r>
              <a:rPr lang="nl-NL" sz="1200" dirty="0"/>
              <a:t xml:space="preserve">Hoe je plant voor de toekomst, hangt af van waar je in je relatie staat en wat je doelen op lange termijn zijn. </a:t>
            </a:r>
          </a:p>
          <a:p>
            <a:pPr>
              <a:lnSpc>
                <a:spcPct val="100000"/>
              </a:lnSpc>
            </a:pPr>
            <a:r>
              <a:rPr lang="nl-NL" sz="1200" dirty="0"/>
              <a:t xml:space="preserve">Praat over wat jullie samen en ieder afzonderlijk hopen te bereiken, en hoe die plannen passen bij jullie huidige financiële situatie. Een spaarrekening openen kan helpen bij het plannen voor de toekomst. Dat kan iets zijn wat jullie samen doen, zoals een huis kopen, of iets wat je alleen wilt doen, zoals een auto kopen. </a:t>
            </a:r>
          </a:p>
          <a:p>
            <a:pPr>
              <a:lnSpc>
                <a:spcPct val="100000"/>
              </a:lnSpc>
            </a:pPr>
            <a:r>
              <a:rPr lang="nl-NL" sz="1200" dirty="0"/>
              <a:t>Praat in beide gevallen over jullie doelen en ga na of jullie je er allebei prettig bij voelen hoe deze plannen jullie huidige budget en spaarplan kunnen beïnvloeden.</a:t>
            </a:r>
          </a:p>
          <a:p>
            <a:pPr marL="0" indent="0">
              <a:buNone/>
            </a:pPr>
            <a:endParaRPr lang="en-GB" sz="1200" dirty="0"/>
          </a:p>
          <a:p>
            <a:pPr marL="0" indent="0">
              <a:buNone/>
            </a:pPr>
            <a:r>
              <a:rPr lang="nl-NL" sz="1200" b="1" dirty="0"/>
              <a:t xml:space="preserve">8. Bereid je voor op veranderingen in de relatie </a:t>
            </a:r>
          </a:p>
          <a:p>
            <a:pPr marL="0" indent="0">
              <a:buNone/>
            </a:pPr>
            <a:endParaRPr lang="en-GB" sz="1200" dirty="0"/>
          </a:p>
          <a:p>
            <a:pPr>
              <a:lnSpc>
                <a:spcPct val="100000"/>
              </a:lnSpc>
            </a:pPr>
            <a:r>
              <a:rPr lang="nl-NL" sz="1200" dirty="0"/>
              <a:t xml:space="preserve">Zoals alles in het leven veranderen ook relaties in de loop van de tijd. Denk aan veranderingen in jullie gezamenlijke huishoudinkomen, jullie uitgaven of de relatie in het algemeen. </a:t>
            </a:r>
          </a:p>
          <a:p>
            <a:pPr>
              <a:lnSpc>
                <a:spcPct val="100000"/>
              </a:lnSpc>
            </a:pPr>
            <a:r>
              <a:rPr lang="nl-NL" sz="1200" dirty="0"/>
              <a:t xml:space="preserve">Hoewel niemand wil nadenken over het einde van een relatie, om welke reden dan ook, is het ook belangrijk om een open en eerlijk gesprek te voeren over hoe jullie gezamenlijke bezittingen en verantwoordelijkheden zouden verdelen als het ondenkbare toch gebeurt. </a:t>
            </a:r>
          </a:p>
          <a:p>
            <a:pPr>
              <a:lnSpc>
                <a:spcPct val="100000"/>
              </a:lnSpc>
            </a:pPr>
            <a:r>
              <a:rPr lang="nl-NL" sz="1200" dirty="0"/>
              <a:t xml:space="preserve">Dit kan een moeilijk en ongemakkelijk gesprek zijn, maar het is wel belangrijk. </a:t>
            </a:r>
          </a:p>
          <a:p>
            <a:pPr marL="0" indent="0">
              <a:buNone/>
            </a:pPr>
            <a:endParaRPr lang="en-GB" sz="1200" dirty="0"/>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9138C4C6-0FF2-E79A-F1D2-319601A47071}"/>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1DE6AEA-E655-677E-5B74-DC19BF5BCC4B}"/>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6B07BD5-9E2D-9639-2BB7-A4BF1F408C7B}"/>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1372A24-A32E-EC8A-B367-2024E7B95625}"/>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F8F249C3-F45E-6E6B-4243-5EF70201CC6A}"/>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4819F6BD-D380-75F7-E31D-D16FE602C0D6}"/>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CDF01C-5340-3E5E-DF76-8CB062AC32CD}"/>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7FF03F1-E344-74E3-2319-9BF762CC93BA}"/>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CB8DC90-F304-15E0-7824-1DEBCFAD10A1}"/>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874BE08-92E9-A7CC-71BC-64E30F0842A6}"/>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856846E-97D7-A259-9FD3-7968EC885C5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0DF3795C-8A9C-FF1A-19D2-78D851002A2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E0C0784F-4969-064A-53D0-1982B51872A3}"/>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F9DF268F-8098-ECFB-7E2E-9F89FE44AC8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82AD555C-1F3D-664E-E666-FCBEAA1CA39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CB9067A-E9BF-86FE-EDA9-420F99FEB978}"/>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65EF31EB-4126-CE7B-13F2-FEE7C3E2E1D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FC91F051-11B1-AF8E-D5F1-02780CAD6A60}"/>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608882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61DFC-5CEE-C4C1-6066-D161EF03872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7EE61F1-2DF8-F2CE-A4F4-84BDFFC5B4FE}"/>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2DCEA2F4-591C-0746-5310-45335573AA18}"/>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B29F1C80-EFAC-AA5F-C712-084F6AC2E4F5}"/>
              </a:ext>
            </a:extLst>
          </p:cNvPr>
          <p:cNvSpPr>
            <a:spLocks noGrp="1"/>
          </p:cNvSpPr>
          <p:nvPr>
            <p:ph type="body" sz="quarter" idx="61"/>
          </p:nvPr>
        </p:nvSpPr>
        <p:spPr/>
        <p:txBody>
          <a:bodyPr/>
          <a:lstStyle/>
          <a:p>
            <a:r>
              <a:rPr lang="nl-NL" dirty="0"/>
              <a:t>Vrouwen in de vroege loopbaan</a:t>
            </a:r>
          </a:p>
        </p:txBody>
      </p:sp>
      <p:grpSp>
        <p:nvGrpSpPr>
          <p:cNvPr id="4" name="Graphic 2">
            <a:extLst>
              <a:ext uri="{FF2B5EF4-FFF2-40B4-BE49-F238E27FC236}">
                <a16:creationId xmlns:a16="http://schemas.microsoft.com/office/drawing/2014/main" id="{47624011-84C3-1AFC-1A8C-3BE88CD881C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A40D977-A921-1F7A-DD6C-479D56BC3327}"/>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9BABFD25-198B-600D-409C-2D0CE6D03A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B827297-A11F-1F21-048B-64D40B17C5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AB37B03C-31AC-9BD5-E024-406EDC7A6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1F673F4-8A7B-2610-292F-EA6E534C817F}"/>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86E1E5E-E917-5555-3085-B5581857F3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1F47240-91B1-1A92-AC81-106C15A4826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604F808D-E025-56EB-6F23-83B37BCB52C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60A752F-BA93-B1ED-0297-3F874D6851E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00054F0-9E8A-2BBF-B6FD-5D566E41D1B3}"/>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6FAC72B9-5A06-3C9E-F5FF-03542D44920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345BF61-83E4-FDD0-CB67-1A26032489F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375859CD-0A1F-B2F8-41D7-2975C360F6F6}"/>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2A72A019-D06A-E874-8105-B2F750A279C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2B455DD4-B913-7F39-C5A4-41F83A2FFE56}"/>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EC6EEA76-A96A-DB1A-D196-93FEC74CA2D2}"/>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grpSp>
        <p:nvGrpSpPr>
          <p:cNvPr id="87" name="Graphic 2">
            <a:extLst>
              <a:ext uri="{FF2B5EF4-FFF2-40B4-BE49-F238E27FC236}">
                <a16:creationId xmlns:a16="http://schemas.microsoft.com/office/drawing/2014/main" id="{4F0F6A39-5C2B-1D9F-7198-A1C2FAE1C716}"/>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C8C256E9-7B30-CCFE-90EE-651D44872A5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0B5CA59-20DC-D22B-30ED-2557A3A3606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4A6160F-9C97-D0E7-DB5C-D6482887C01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4BAB96E2-107B-52DA-E3D6-B9BBE82C5FC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8D4175EB-EBBD-F603-270B-476BA09B5AE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D18C4BD-077A-40E6-DD15-170E55B8278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D830999A-A8A1-6260-EC94-303333F829F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31" name="Rounded Rectangle 30">
            <a:extLst>
              <a:ext uri="{FF2B5EF4-FFF2-40B4-BE49-F238E27FC236}">
                <a16:creationId xmlns:a16="http://schemas.microsoft.com/office/drawing/2014/main" id="{0C375E89-CE6D-0DA6-D4E2-C325A2BB2E18}"/>
              </a:ext>
            </a:extLst>
          </p:cNvPr>
          <p:cNvSpPr/>
          <p:nvPr/>
        </p:nvSpPr>
        <p:spPr>
          <a:xfrm>
            <a:off x="4518429" y="6870549"/>
            <a:ext cx="1981199" cy="248976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1" name="Group 50">
            <a:extLst>
              <a:ext uri="{FF2B5EF4-FFF2-40B4-BE49-F238E27FC236}">
                <a16:creationId xmlns:a16="http://schemas.microsoft.com/office/drawing/2014/main" id="{C3E2E524-8E3E-35ED-947B-7EB959F87BC3}"/>
              </a:ext>
            </a:extLst>
          </p:cNvPr>
          <p:cNvGrpSpPr/>
          <p:nvPr/>
        </p:nvGrpSpPr>
        <p:grpSpPr>
          <a:xfrm>
            <a:off x="4630123" y="6702061"/>
            <a:ext cx="1408796" cy="406400"/>
            <a:chOff x="1597263" y="8431923"/>
            <a:chExt cx="1408796" cy="406400"/>
          </a:xfrm>
        </p:grpSpPr>
        <p:sp>
          <p:nvSpPr>
            <p:cNvPr id="56" name="Rectangle 55">
              <a:extLst>
                <a:ext uri="{FF2B5EF4-FFF2-40B4-BE49-F238E27FC236}">
                  <a16:creationId xmlns:a16="http://schemas.microsoft.com/office/drawing/2014/main" id="{2EE0D9AA-6939-C010-4CFA-00DEADEF5D60}"/>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4A2DA22D-5670-3D78-7D9C-B720F4C5D92D}"/>
                </a:ext>
              </a:extLst>
            </p:cNvPr>
            <p:cNvSpPr/>
            <p:nvPr/>
          </p:nvSpPr>
          <p:spPr>
            <a:xfrm>
              <a:off x="1791227" y="8491959"/>
              <a:ext cx="117673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122">
              <a:extLst>
                <a:ext uri="{FF2B5EF4-FFF2-40B4-BE49-F238E27FC236}">
                  <a16:creationId xmlns:a16="http://schemas.microsoft.com/office/drawing/2014/main" id="{E675D35A-6EE3-3F4B-A5BF-0B85DFFB5412}"/>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Quiz</a:t>
              </a:r>
            </a:p>
          </p:txBody>
        </p:sp>
        <p:sp>
          <p:nvSpPr>
            <p:cNvPr id="59" name="Oval 58">
              <a:extLst>
                <a:ext uri="{FF2B5EF4-FFF2-40B4-BE49-F238E27FC236}">
                  <a16:creationId xmlns:a16="http://schemas.microsoft.com/office/drawing/2014/main" id="{6CC21E30-8671-3126-BBD0-F194030BB68C}"/>
                </a:ext>
              </a:extLst>
            </p:cNvPr>
            <p:cNvSpPr/>
            <p:nvPr/>
          </p:nvSpPr>
          <p:spPr>
            <a:xfrm>
              <a:off x="1597263" y="8431923"/>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aphic 37">
              <a:extLst>
                <a:ext uri="{FF2B5EF4-FFF2-40B4-BE49-F238E27FC236}">
                  <a16:creationId xmlns:a16="http://schemas.microsoft.com/office/drawing/2014/main" id="{B5743AEB-D643-BB5D-5FF8-82E5407CAA11}"/>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165C4C58-B148-4482-5167-A9BFBE7F6400}"/>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043F5C40-AA10-1F3E-E2C7-C89C75A08EF5}"/>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69717330-2AA8-E87E-3CC9-E3948B1E97BE}"/>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78" name="Freeform 77">
                <a:extLst>
                  <a:ext uri="{FF2B5EF4-FFF2-40B4-BE49-F238E27FC236}">
                    <a16:creationId xmlns:a16="http://schemas.microsoft.com/office/drawing/2014/main" id="{F0D9E2E4-5BE6-5353-74C2-F908F4274783}"/>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0A3E10AC-6DF1-F953-2DEB-C98E99E12CC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82" name="Text Placeholder 7">
            <a:extLst>
              <a:ext uri="{FF2B5EF4-FFF2-40B4-BE49-F238E27FC236}">
                <a16:creationId xmlns:a16="http://schemas.microsoft.com/office/drawing/2014/main" id="{A90ABDCF-FF82-D60C-78CC-2CE94933635A}"/>
              </a:ext>
            </a:extLst>
          </p:cNvPr>
          <p:cNvSpPr txBox="1">
            <a:spLocks/>
          </p:cNvSpPr>
          <p:nvPr/>
        </p:nvSpPr>
        <p:spPr>
          <a:xfrm>
            <a:off x="4709082" y="7147937"/>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r>
              <a:rPr lang="nl-NL" sz="950" dirty="0"/>
              <a:t xml:space="preserve">De </a:t>
            </a:r>
            <a:r>
              <a:rPr lang="nl-NL" sz="950" i="1" dirty="0"/>
              <a:t>interactieve quiz ‘Are You Experiencing Financial Abuse?’</a:t>
            </a:r>
            <a:r>
              <a:rPr lang="nl-NL" sz="950" dirty="0"/>
              <a:t xml:space="preserve"> is bedoeld voor mensen die denken dat ze misschien financieel misbruik meemaken, of die iemand in hun omgeving willen helpen patronen van financieel misbruik te herkennen. Volg de link hieronder om de quiz in te vullen:</a:t>
            </a:r>
          </a:p>
          <a:p>
            <a:pPr marL="0" indent="0">
              <a:buNone/>
            </a:pPr>
            <a:endParaRPr lang="en-US" sz="950" dirty="0"/>
          </a:p>
          <a:p>
            <a:pPr marL="0" indent="0">
              <a:buNone/>
            </a:pPr>
            <a:r>
              <a:rPr lang="en-US" sz="950" dirty="0">
                <a:hlinkClick r:id="rId2"/>
              </a:rPr>
              <a:t>https://ginabee.co.uk/quillforms/financial-abuse-quiz/</a:t>
            </a:r>
            <a:r>
              <a:rPr lang="en-US" sz="950" dirty="0"/>
              <a:t> </a:t>
            </a:r>
          </a:p>
          <a:p>
            <a:pPr marL="0" indent="0">
              <a:buNone/>
            </a:pPr>
            <a:r>
              <a:rPr lang="en-US" dirty="0" sz="950"/>
              <a:t> </a:t>
            </a:r>
          </a:p>
          <a:p>
            <a:pPr marL="0" indent="0">
              <a:buNone/>
            </a:pPr>
            <a:endParaRPr lang="en-US" dirty="0"/>
          </a:p>
        </p:txBody>
      </p:sp>
      <p:sp>
        <p:nvSpPr>
          <p:cNvPr id="3" name="Text Placeholder 7">
            <a:extLst>
              <a:ext uri="{FF2B5EF4-FFF2-40B4-BE49-F238E27FC236}">
                <a16:creationId xmlns:a16="http://schemas.microsoft.com/office/drawing/2014/main" id="{76460B42-2846-4169-81D5-02061A542587}"/>
              </a:ext>
            </a:extLst>
          </p:cNvPr>
          <p:cNvSpPr txBox="1">
            <a:spLocks/>
          </p:cNvSpPr>
          <p:nvPr/>
        </p:nvSpPr>
        <p:spPr>
          <a:xfrm>
            <a:off x="1403995" y="1574165"/>
            <a:ext cx="5633413" cy="5079184"/>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r>
              <a:rPr lang="nl-NL" sz="1350" b="1" dirty="0"/>
              <a:t xml:space="preserve">Formatieve toetsing: </a:t>
            </a:r>
          </a:p>
          <a:p>
            <a:pPr marL="0" indent="0">
              <a:buFont typeface="Arial" panose="020B0604020202020204" pitchFamily="34" charset="0"/>
              <a:buNone/>
            </a:pPr>
            <a:endParaRPr lang="en-GB" sz="1350" b="1" dirty="0"/>
          </a:p>
          <a:p>
            <a:r>
              <a:rPr lang="nl-NL" sz="1150" b="1" dirty="0">
                <a:ea typeface="Calibri" panose="020F0502020204030204" pitchFamily="34" charset="0"/>
              </a:rPr>
              <a:t>Mini-quiz: signalen van financieel misbruik</a:t>
            </a:r>
          </a:p>
          <a:p>
            <a:pPr marL="0" indent="0">
              <a:buNone/>
            </a:pPr>
            <a:endParaRPr lang="en-GB" sz="1150" dirty="0"/>
          </a:p>
          <a:p>
            <a:pPr marL="0" indent="0">
              <a:buNone/>
            </a:pPr>
            <a:r>
              <a:rPr lang="nl-NL" sz="1150" dirty="0"/>
              <a:t xml:space="preserve">Financieel of economisch misbruik is wanneer de ene partner controle en macht heeft over de mogelijkheden van de andere partner om financiële middelen te verwerven of te gebruiken. Het komt voor in een zeer groot deel van de gewelddadige relaties en is vaak een van de belangrijkste redenen waarom slachtoffers in zo’n relatie blijven. Financieel misbruik is regelmatig de eerste vorm van misbruik in een relatie – en slachtoffers weten vaak pas dat ze het meemaken als het escaleert. Iedereen kan financieel misbruik meemaken, omdat het gebaseerd is op machtsverhoudingen en controle. </a:t>
            </a:r>
          </a:p>
          <a:p>
            <a:pPr marL="0" indent="0">
              <a:buFont typeface="Arial" panose="020B0604020202020204" pitchFamily="34" charset="0"/>
              <a:buNone/>
            </a:pPr>
            <a:endParaRPr lang="en-GB" sz="1150" dirty="0"/>
          </a:p>
          <a:p>
            <a:pPr marL="0" indent="0">
              <a:buNone/>
            </a:pPr>
            <a:r>
              <a:rPr lang="nl-NL" sz="1150" b="1" dirty="0"/>
              <a:t>Voorbeelden van financieel misbruik</a:t>
            </a:r>
          </a:p>
          <a:p>
            <a:pPr marL="0" indent="0">
              <a:buNone/>
            </a:pPr>
            <a:endParaRPr lang="en-GB" sz="1150" dirty="0"/>
          </a:p>
          <a:p>
            <a:pPr>
              <a:lnSpc>
                <a:spcPct val="100000"/>
              </a:lnSpc>
            </a:pPr>
            <a:r>
              <a:rPr lang="nl-NL" sz="1150" dirty="0"/>
              <a:t>Bewust geld of financiële steun achterhouden</a:t>
            </a:r>
          </a:p>
          <a:p>
            <a:pPr>
              <a:lnSpc>
                <a:spcPct val="100000"/>
              </a:lnSpc>
            </a:pPr>
            <a:r>
              <a:rPr lang="nl-NL" sz="1150" dirty="0"/>
              <a:t>Elke cent die je uitgeeft controleren</a:t>
            </a:r>
          </a:p>
          <a:p>
            <a:pPr>
              <a:lnSpc>
                <a:spcPct val="100000"/>
              </a:lnSpc>
            </a:pPr>
            <a:r>
              <a:rPr lang="nl-NL" sz="1150" dirty="0"/>
              <a:t>Je aanmoedigen om te stoppen met je baan of werkstudie, omdat de ander je financieel zal onderhouden</a:t>
            </a:r>
          </a:p>
          <a:p>
            <a:pPr>
              <a:lnSpc>
                <a:spcPct val="100000"/>
              </a:lnSpc>
            </a:pPr>
            <a:r>
              <a:rPr lang="nl-NL" sz="1150" dirty="0"/>
              <a:t>Je succes saboteren door ervoor te zorgen dat je te laat op je werk komt en/of je te beletten naar je werk te gaan</a:t>
            </a:r>
          </a:p>
          <a:p>
            <a:pPr>
              <a:lnSpc>
                <a:spcPct val="100000"/>
              </a:lnSpc>
            </a:pPr>
            <a:r>
              <a:rPr lang="nl-NL" sz="1150" dirty="0"/>
              <a:t>Je toegang tot je creditcard en pinpas controleren</a:t>
            </a:r>
          </a:p>
          <a:p>
            <a:pPr>
              <a:lnSpc>
                <a:spcPct val="100000"/>
              </a:lnSpc>
            </a:pPr>
            <a:r>
              <a:rPr lang="nl-NL" sz="1150" dirty="0"/>
              <a:t>Dreigen je financiële steun stop te zetten</a:t>
            </a:r>
          </a:p>
          <a:p>
            <a:pPr>
              <a:lnSpc>
                <a:spcPct val="100000"/>
              </a:lnSpc>
            </a:pPr>
            <a:r>
              <a:rPr lang="nl-NL" sz="1150" dirty="0"/>
              <a:t>Eenzijdig financiële beslissingen nemen zonder je te raadplegen of te betrekken</a:t>
            </a:r>
          </a:p>
          <a:p>
            <a:pPr>
              <a:lnSpc>
                <a:spcPct val="100000"/>
              </a:lnSpc>
            </a:pPr>
            <a:r>
              <a:rPr lang="nl-NL" sz="1150" dirty="0"/>
              <a:t xml:space="preserve">Via dwang, schuldgevoel en dreigementen eisen dat je hun collegegeld, rekeningen, huur enz. betaalt </a:t>
            </a:r>
          </a:p>
          <a:p>
            <a:pPr>
              <a:lnSpc>
                <a:spcPct val="100000"/>
              </a:lnSpc>
            </a:pPr>
            <a:r>
              <a:rPr lang="nl-NL" sz="1150" dirty="0"/>
              <a:t xml:space="preserve">Eisen dat je medeondertekent voor een lening van hen </a:t>
            </a:r>
          </a:p>
          <a:p>
            <a:pPr>
              <a:lnSpc>
                <a:spcPct val="100000"/>
              </a:lnSpc>
            </a:pPr>
            <a:r>
              <a:rPr lang="nl-NL" sz="1150" dirty="0"/>
              <a:t>Samenwonen terwijl alleen de naam van je partner op het huurcontract of de hypotheek staat, zodat die je toegang tot huisvesting en andere basisbehoeften kan controleren</a:t>
            </a:r>
          </a:p>
          <a:p>
            <a:pPr marL="0" indent="0">
              <a:buNone/>
            </a:pPr>
            <a:endParaRPr lang="en-US" sz="1150" dirty="0"/>
          </a:p>
          <a:p>
            <a:endParaRPr lang="en-US" dirty="0"/>
          </a:p>
        </p:txBody>
      </p:sp>
    </p:spTree>
    <p:extLst>
      <p:ext uri="{BB962C8B-B14F-4D97-AF65-F5344CB8AC3E}">
        <p14:creationId xmlns:p14="http://schemas.microsoft.com/office/powerpoint/2010/main" val="1856215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08803-730D-9AA7-DDBE-ABAEAA7DB34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2DE7E0-4BEA-A2FE-039A-EB670E071C13}"/>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1CE8C2FC-3C50-1609-4F5F-AB07A174827E}"/>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8A7B39BD-22C8-6900-A750-D72BF3844253}"/>
              </a:ext>
            </a:extLst>
          </p:cNvPr>
          <p:cNvSpPr>
            <a:spLocks noGrp="1"/>
          </p:cNvSpPr>
          <p:nvPr>
            <p:ph type="body" sz="quarter" idx="61"/>
          </p:nvPr>
        </p:nvSpPr>
        <p:spPr/>
        <p:txBody>
          <a:bodyPr/>
          <a:lstStyle/>
          <a:p>
            <a:r>
              <a:rPr lang="nl-NL" dirty="0"/>
              <a:t>Bronnen</a:t>
            </a:r>
          </a:p>
        </p:txBody>
      </p:sp>
      <p:sp>
        <p:nvSpPr>
          <p:cNvPr id="8" name="Text Placeholder 7">
            <a:extLst>
              <a:ext uri="{FF2B5EF4-FFF2-40B4-BE49-F238E27FC236}">
                <a16:creationId xmlns:a16="http://schemas.microsoft.com/office/drawing/2014/main" id="{6ADFD525-DF03-6E1F-57D2-0280571D4E96}"/>
              </a:ext>
            </a:extLst>
          </p:cNvPr>
          <p:cNvSpPr>
            <a:spLocks noGrp="1"/>
          </p:cNvSpPr>
          <p:nvPr>
            <p:ph type="body" sz="quarter" idx="64"/>
          </p:nvPr>
        </p:nvSpPr>
        <p:spPr>
          <a:xfrm>
            <a:off x="1704813" y="1874520"/>
            <a:ext cx="5238428" cy="8280770"/>
          </a:xfrm>
        </p:spPr>
        <p:txBody>
          <a:bodyPr/>
          <a:lstStyle/>
          <a:p>
            <a:r>
              <a:rPr lang="nl-NL" sz="1350" b="1" dirty="0"/>
              <a:t>Checklists over geld in de relatie</a:t>
            </a:r>
          </a:p>
          <a:p>
            <a:pPr marL="0" indent="0">
              <a:buNone/>
            </a:pPr>
            <a:endParaRPr lang="en-GB" sz="1350" b="1" dirty="0">
              <a:ea typeface="Calibri" panose="020F0502020204030204" pitchFamily="34" charset="0"/>
            </a:endParaRPr>
          </a:p>
          <a:p>
            <a:pPr marL="0" indent="0">
              <a:buNone/>
            </a:pPr>
            <a:r>
              <a:rPr lang="en-GB" sz="1150" b="1" dirty="0">
                <a:ea typeface="Calibri" panose="020F0502020204030204" pitchFamily="34" charset="0"/>
              </a:rPr>
              <a:t>Love is in the Air: A Financial Checklist for Couples</a:t>
            </a:r>
            <a:endParaRPr lang="en-GB" sz="1150" b="1" dirty="0"/>
          </a:p>
          <a:p>
            <a:endParaRPr lang="en-GB" sz="1550" b="1" dirty="0"/>
          </a:p>
          <a:p>
            <a:pPr marL="0" indent="0">
              <a:buNone/>
            </a:pPr>
            <a:r>
              <a:rPr lang="nl-NL" sz="1150" dirty="0"/>
              <a:t>Ga je binnenkort trouwen? Gefeliciteerd! Nu je aan dit spannende nieuwe hoofdstuk begint, helpt een open gesprek over je financiën je om sterk te beginnen. Door nu eerlijke gesprekken te voeren, leg je de basis voor een huwelijk gebouwd op vertrouwen. Hier is een handige checklist die je door die gesprekken leidt, zowel vóór als na het jawoord (</a:t>
            </a:r>
            <a:r>
              <a:rPr lang="nl-NL" sz="1150" dirty="0">
                <a:hlinkClick r:id="rId2"/>
              </a:rPr>
              <a:t>https://www.boh.com/blog/love-is-in-the-air-the-ultimate-financial-checklist-for-newlyweds</a:t>
            </a:r>
            <a:r>
              <a:rPr lang="nl-NL" sz="1150" dirty="0"/>
              <a:t xml:space="preserve">). </a:t>
            </a:r>
          </a:p>
          <a:p>
            <a:pPr marL="0" indent="0">
              <a:buNone/>
            </a:pPr>
            <a:endParaRPr lang="en-GB" sz="1150" dirty="0"/>
          </a:p>
          <a:p>
            <a:pPr marL="0" indent="0">
              <a:buNone/>
            </a:pPr>
            <a:r>
              <a:rPr lang="en-GB" sz="1150" b="1" dirty="0">
                <a:ea typeface="Calibri" panose="020F0502020204030204" pitchFamily="34" charset="0"/>
              </a:rPr>
              <a:t>Sweethearts &amp; Spending: A Financial Checklist for Couples</a:t>
            </a:r>
            <a:endParaRPr lang="en-GB" sz="1150" b="1" dirty="0"/>
          </a:p>
          <a:p>
            <a:endParaRPr lang="en-GB" sz="1550" b="1" dirty="0"/>
          </a:p>
          <a:p>
            <a:pPr marL="0" indent="0">
              <a:buNone/>
            </a:pPr>
            <a:r>
              <a:rPr lang="nl-NL" sz="1150" dirty="0"/>
              <a:t>Of je nu pas getrouwd bent, loopbaan en gezin combineert of je pensioen plant: deze richtlijnen helpen jullie samen een sterkere financiële basis op te bouwen (</a:t>
            </a:r>
            <a:r>
              <a:rPr lang="nl-NL" sz="1150" dirty="0">
                <a:hlinkClick r:id="rId3"/>
              </a:rPr>
              <a:t>https://welchgroup.com/sweethearts-spending-a-financial-checklist-for-couples/</a:t>
            </a:r>
            <a:r>
              <a:rPr lang="nl-NL" sz="1150" dirty="0"/>
              <a:t xml:space="preserve">). </a:t>
            </a:r>
          </a:p>
          <a:p>
            <a:pPr marL="0" indent="0">
              <a:buNone/>
            </a:pPr>
            <a:endParaRPr lang="en-GB" sz="1150" dirty="0"/>
          </a:p>
          <a:p>
            <a:pPr marL="0" indent="0">
              <a:buNone/>
            </a:pPr>
            <a:r>
              <a:rPr lang="en-GB" sz="1150" b="1" dirty="0">
                <a:ea typeface="Calibri" panose="020F0502020204030204" pitchFamily="34" charset="0"/>
              </a:rPr>
              <a:t>Getting ready to get married checklist</a:t>
            </a:r>
            <a:endParaRPr lang="en-GB" sz="1150" b="1" dirty="0"/>
          </a:p>
          <a:p>
            <a:endParaRPr lang="en-GB" sz="1550" b="1" dirty="0"/>
          </a:p>
          <a:p>
            <a:pPr marL="0" indent="0">
              <a:buNone/>
            </a:pPr>
            <a:r>
              <a:rPr lang="nl-NL" sz="1150" dirty="0"/>
              <a:t>De kans om met een liefdevolle partner door het leven te gaan, is misschien wel het grootste voordeel van een geslaagd huwelijk of geregistreerd partnerschap. Toch kan een huwelijk je financiën op veel manieren beïnvloeden. Het kan invloed hebben op hoe je spaart voor financiële doelen, je pensioen plant, je nalatenschap regelt en gebruikmaakt van belasting- en verzekeringsvoordelen. Volg de link om de uitgebreide checklist te lezen (</a:t>
            </a:r>
            <a:r>
              <a:rPr lang="nl-NL" sz="1150" dirty="0">
                <a:hlinkClick r:id="rId4"/>
              </a:rPr>
              <a:t>https://www.merrilledge.com/article/getting-ready-get-married-checklist</a:t>
            </a:r>
            <a:r>
              <a:rPr lang="nl-NL" sz="1150" dirty="0"/>
              <a:t xml:space="preserve">). </a:t>
            </a:r>
          </a:p>
          <a:p>
            <a:pPr marL="0" marR="0" lvl="0" indent="0" algn="l" defTabSz="755934" rtl="0" eaLnBrk="1" fontAlgn="auto" latinLnBrk="0" hangingPunct="1">
              <a:lnSpc>
                <a:spcPct val="100000"/>
              </a:lnSpc>
              <a:spcBef>
                <a:spcPts val="0"/>
              </a:spcBef>
              <a:spcAft>
                <a:spcPts val="0"/>
              </a:spcAft>
              <a:buClr>
                <a:srgbClr val="4763AE"/>
              </a:buClr>
              <a:buSzTx/>
              <a:buNone/>
              <a:tabLst/>
              <a:defRPr/>
            </a:pPr>
            <a:endParaRPr lang="en-GB" sz="1150" dirty="0"/>
          </a:p>
          <a:p>
            <a:pPr marL="0" indent="0">
              <a:buNone/>
            </a:pPr>
            <a:endParaRPr lang="en-GB" sz="1150" dirty="0"/>
          </a:p>
          <a:p>
            <a:r>
              <a:rPr lang="nl-NL" sz="1350" b="1" dirty="0"/>
              <a:t>Organisaties voor hulp bij huiselijk geweld</a:t>
            </a:r>
          </a:p>
          <a:p>
            <a:endParaRPr lang="en-GB" sz="1150" b="1" dirty="0">
              <a:ea typeface="Calibri" panose="020F0502020204030204" pitchFamily="34" charset="0"/>
            </a:endParaRPr>
          </a:p>
          <a:p>
            <a:pPr marL="0" indent="0">
              <a:buNone/>
            </a:pPr>
            <a:r>
              <a:rPr lang="nl-NL" sz="1150" b="1" dirty="0">
                <a:ea typeface="Calibri" panose="020F0502020204030204" pitchFamily="34" charset="0"/>
              </a:rPr>
              <a:t>Help for Victims – informatie voor slachtoffers in grensoverschrijdende situaties</a:t>
            </a:r>
            <a:endParaRPr lang="en-GB" sz="1550" b="1" dirty="0"/>
          </a:p>
          <a:p>
            <a:pPr marL="0" indent="0">
              <a:buNone/>
            </a:pPr>
            <a:r>
              <a:rPr lang="en-GB" sz="1150" dirty="0">
                <a:hlinkClick r:id="rId5"/>
              </a:rPr>
              <a:t>https://victim-support.eu/help-for-victims/info-on-specific-types-of-victims/domestic-violence-victims/ </a:t>
            </a:r>
          </a:p>
          <a:p>
            <a:pPr marL="0" indent="0">
              <a:buNone/>
            </a:pPr>
            <a:endParaRPr lang="en-US" dirty="0"/>
          </a:p>
          <a:p>
            <a:pPr marL="0" indent="0">
              <a:buNone/>
            </a:pPr>
            <a:r>
              <a:rPr lang="en-GB" sz="1150" b="1" dirty="0">
                <a:ea typeface="Calibri" panose="020F0502020204030204" pitchFamily="34" charset="0"/>
              </a:rPr>
              <a:t>Red Cross EU: Solace and support for survivors of domestic abuse</a:t>
            </a:r>
            <a:endParaRPr lang="en-GB" sz="1150" b="1" dirty="0"/>
          </a:p>
          <a:p>
            <a:pPr marL="0" indent="0">
              <a:buNone/>
            </a:pPr>
            <a:r>
              <a:rPr lang="en-GB" dirty="0" sz="1150">
                <a:hlinkClick r:id="rId5"/>
              </a:rPr>
              <a:t>https://redcross.eu/projects/solace-and-support-for-survivors-of-domestic-abuse-1</a:t>
            </a:r>
          </a:p>
          <a:p>
            <a:pPr marL="0" indent="0">
              <a:buNone/>
            </a:pPr>
            <a:endParaRPr lang="en-GB" dirty="0">
              <a:hlinkClick r:id="rId5"/>
            </a:endParaRPr>
          </a:p>
          <a:p>
            <a:pPr marL="0" indent="0">
              <a:buNone/>
            </a:pPr>
            <a:r>
              <a:rPr lang="en-GB" sz="1150" b="1" dirty="0">
                <a:ea typeface="Calibri" panose="020F0502020204030204" pitchFamily="34" charset="0"/>
              </a:rPr>
              <a:t>Women Against Violence Europe</a:t>
            </a:r>
            <a:endParaRPr lang="en-GB" sz="1150" b="1" dirty="0"/>
          </a:p>
          <a:p>
            <a:pPr marL="0" indent="0">
              <a:buNone/>
            </a:pPr>
            <a:r>
              <a:rPr lang="en-GB" dirty="0" sz="1150">
                <a:hlinkClick r:id="rId5"/>
              </a:rPr>
              <a:t>https://wave-network.org/</a:t>
            </a:r>
          </a:p>
          <a:p>
            <a:pPr marL="0" indent="0">
              <a:buNone/>
            </a:pPr>
            <a:endParaRPr lang="en-GB" sz="1150" b="1" dirty="0">
              <a:ea typeface="Calibri" panose="020F0502020204030204" pitchFamily="34" charset="0"/>
            </a:endParaRPr>
          </a:p>
          <a:p>
            <a:pPr marL="0" indent="0">
              <a:buNone/>
            </a:pPr>
            <a:r>
              <a:rPr lang="nl-NL" sz="1150" b="1" dirty="0">
                <a:ea typeface="Calibri" panose="020F0502020204030204" pitchFamily="34" charset="0"/>
              </a:rPr>
              <a:t>Frauenhauskoordinierung – coördinatie vrouwenopvang (Duitsland)</a:t>
            </a:r>
            <a:endParaRPr lang="en-GB" sz="1150" dirty="0">
              <a:hlinkClick r:id="rId5"/>
            </a:endParaRPr>
          </a:p>
          <a:p>
            <a:pPr marL="0" indent="0">
              <a:buNone/>
            </a:pPr>
            <a:r>
              <a:rPr lang="en-US" dirty="0" sz="1150">
                <a:hlinkClick r:id="rId6"/>
              </a:rPr>
              <a:t>https://www.frauenhauskoordinierung.de/en/</a:t>
            </a:r>
            <a:r>
              <a:rPr lang="en-US" dirty="0" sz="1150"/>
              <a:t> </a:t>
            </a:r>
          </a:p>
          <a:p>
            <a:pPr marL="0" indent="0">
              <a:buNone/>
            </a:pPr>
            <a:endParaRPr lang="en-GB" sz="1150" b="1" dirty="0">
              <a:ea typeface="Calibri" panose="020F0502020204030204" pitchFamily="34" charset="0"/>
            </a:endParaRPr>
          </a:p>
          <a:p>
            <a:pPr marL="0" indent="0">
              <a:buNone/>
            </a:pPr>
            <a:r>
              <a:rPr lang="nl-NL" sz="1150" b="1" dirty="0">
                <a:ea typeface="Calibri" panose="020F0502020204030204" pitchFamily="34" charset="0"/>
              </a:rPr>
              <a:t>Steungroepen (Ierland)</a:t>
            </a:r>
          </a:p>
          <a:p>
            <a:pPr marL="0" indent="0">
              <a:buNone/>
            </a:pPr>
            <a:r>
              <a:rPr lang="en-GB" dirty="0" sz="1150">
                <a:ea typeface="Calibri" panose="020F0502020204030204" pitchFamily="34" charset="0"/>
                <a:hlinkClick r:id="rId7"/>
              </a:rPr>
              <a:t>https://teachtearmainn.ie/support-groups/</a:t>
            </a:r>
            <a:endParaRPr lang="en-GB" dirty="0">
              <a:ea typeface="Calibri" panose="020F0502020204030204" pitchFamily="34" charset="0"/>
            </a:endParaRPr>
          </a:p>
          <a:p>
            <a:pPr marL="0" indent="0">
              <a:buNone/>
            </a:pPr>
            <a:r>
              <a:rPr lang="en-GB" sz="1150" dirty="0">
                <a:ea typeface="Calibri" panose="020F0502020204030204" pitchFamily="34" charset="0"/>
              </a:rPr>
              <a:t> </a:t>
            </a:r>
            <a:endParaRPr lang="en-GB" sz="1150" b="1" dirty="0">
              <a:ea typeface="Calibri" panose="020F0502020204030204" pitchFamily="34" charset="0"/>
            </a:endParaRPr>
          </a:p>
          <a:p>
            <a:pPr marL="0" indent="0">
              <a:buNone/>
            </a:pPr>
            <a:r>
              <a:rPr lang="nl-NL" sz="1150" b="1" dirty="0">
                <a:ea typeface="Calibri" panose="020F0502020204030204" pitchFamily="34" charset="0"/>
              </a:rPr>
              <a:t>Vereniging ter voorkoming en aanpak van geweld in het gezin (Cyprus)</a:t>
            </a:r>
            <a:endParaRPr lang="en-GB" sz="1150" b="1" dirty="0"/>
          </a:p>
          <a:p>
            <a:pPr marL="0" indent="0">
              <a:buNone/>
            </a:pPr>
            <a:r>
              <a:rPr lang="en-GB" dirty="0" sz="1150">
                <a:hlinkClick r:id="rId5"/>
              </a:rPr>
              <a:t>https://victim-support.eu/members/association-for-the-prevention-and-handling-of-violence-in-the-family-spavo/</a:t>
            </a:r>
            <a:endParaRPr lang="en-GB" dirty="0"/>
          </a:p>
          <a:p>
            <a:pPr marL="0" indent="0">
              <a:buNone/>
            </a:pPr>
            <a:endParaRPr lang="en-GB" sz="1150" b="1" dirty="0">
              <a:ea typeface="Calibri" panose="020F0502020204030204" pitchFamily="34" charset="0"/>
            </a:endParaRPr>
          </a:p>
          <a:p>
            <a:pPr marL="0" indent="0">
              <a:buNone/>
            </a:pPr>
            <a:r>
              <a:rPr lang="nl-NL" sz="1150" b="1" dirty="0" err="1">
                <a:ea typeface="Calibri" panose="020F0502020204030204" pitchFamily="34" charset="0"/>
              </a:rPr>
              <a:t>Blijf Groep – hulp bij huiselijk geweld (Nederland)</a:t>
            </a:r>
          </a:p>
          <a:p>
            <a:pPr marL="0" indent="0">
              <a:buNone/>
            </a:pPr>
            <a:r>
              <a:rPr lang="en-GB" dirty="0" sz="1150">
                <a:ea typeface="Calibri" panose="020F0502020204030204" pitchFamily="34" charset="0"/>
                <a:hlinkClick r:id="rId8"/>
              </a:rPr>
              <a:t>https://www.blijfgroep.nl/english-information/</a:t>
            </a:r>
            <a:r>
              <a:rPr lang="en-GB" dirty="0" sz="1150">
                <a:ea typeface="Calibri" panose="020F0502020204030204" pitchFamily="34" charset="0"/>
              </a:rPr>
              <a:t> </a:t>
            </a:r>
          </a:p>
          <a:p>
            <a:pPr marL="0" indent="0">
              <a:buNone/>
            </a:pPr>
            <a:endParaRPr lang="en-GB" sz="1150" b="1" dirty="0">
              <a:ea typeface="Calibri" panose="020F0502020204030204" pitchFamily="34" charset="0"/>
            </a:endParaRPr>
          </a:p>
          <a:p>
            <a:pPr marL="0" indent="0">
              <a:buNone/>
            </a:pPr>
            <a:endParaRPr lang="en-GB" dirty="0">
              <a:hlinkClick r:id="rId5"/>
            </a:endParaRPr>
          </a:p>
          <a:p>
            <a:pPr marL="0" indent="0">
              <a:buNone/>
            </a:pPr>
            <a:endParaRPr lang="en-GB" dirty="0">
              <a:hlinkClick r:id="rId5"/>
            </a:endParaRPr>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22C68998-5A91-6876-07C3-448C6F0939D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AB15ECA-DDBE-10DF-A58C-09F945C7A90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2904F5B8-F113-B248-9FD4-EA47BA103BC1}"/>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B53C5A42-9F95-AA74-94A0-9BA988FB540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64AB978C-18F8-99B9-F82F-8F7C8C9C745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433F2A6-444B-4203-01DE-BB7764A0FDB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A898A74-61E3-F858-8B56-021EA17E6C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BD4E739-327E-8790-9706-2F6FB891710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66EB958-BF4C-6A1A-1CFC-D7A43BCCBD7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8A4F4054-2317-921E-EA99-6C409E11F99F}"/>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0EE6B1D-C7EB-E5C0-B2E5-23FC00ED7A4E}"/>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9FF7F00-986A-3E40-CAF9-4B77148B8C83}"/>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3C7D519-E6E2-B2C2-5989-63E333CDAFB5}"/>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9F277E19-883A-6710-FAD8-7AEE2CA51C5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29538110-307A-9399-B5A1-17EF428AEDC3}"/>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A741817A-1C54-6755-87AF-B25020315D54}"/>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C8DF85FE-9964-F509-292A-27A93CE91FE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E9C99731-8B04-D687-EBA1-B1B880178040}"/>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486736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310ED-8FEB-FE6E-6C48-F256E3788C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01A0085-447F-33EB-FB0F-12CDC1B8E057}"/>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B0E532D9-1088-D06F-3C33-6C40F2B9687C}"/>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5218B2A3-03E5-746B-491A-D9C6CC83E9CC}"/>
              </a:ext>
            </a:extLst>
          </p:cNvPr>
          <p:cNvSpPr>
            <a:spLocks noGrp="1"/>
          </p:cNvSpPr>
          <p:nvPr>
            <p:ph type="body" sz="quarter" idx="61"/>
          </p:nvPr>
        </p:nvSpPr>
        <p:spPr/>
        <p:txBody>
          <a:bodyPr/>
          <a:lstStyle/>
          <a:p>
            <a:r>
              <a:rPr lang="nl-NL" dirty="0"/>
              <a:t>Bronnen</a:t>
            </a:r>
          </a:p>
        </p:txBody>
      </p:sp>
      <p:sp>
        <p:nvSpPr>
          <p:cNvPr id="8" name="Text Placeholder 7">
            <a:extLst>
              <a:ext uri="{FF2B5EF4-FFF2-40B4-BE49-F238E27FC236}">
                <a16:creationId xmlns:a16="http://schemas.microsoft.com/office/drawing/2014/main" id="{0CC40498-0D46-5961-A250-990D1B5A05EB}"/>
              </a:ext>
            </a:extLst>
          </p:cNvPr>
          <p:cNvSpPr>
            <a:spLocks noGrp="1"/>
          </p:cNvSpPr>
          <p:nvPr>
            <p:ph type="body" sz="quarter" idx="64"/>
          </p:nvPr>
        </p:nvSpPr>
        <p:spPr>
          <a:xfrm>
            <a:off x="1704813" y="1874520"/>
            <a:ext cx="5238428" cy="8498030"/>
          </a:xfrm>
        </p:spPr>
        <p:txBody>
          <a:bodyPr/>
          <a:lstStyle/>
          <a:p>
            <a:r>
              <a:rPr lang="nl-NL" sz="1400" b="1" dirty="0"/>
              <a:t>Artikelen of podcasts over financiële gelijkheid</a:t>
            </a:r>
          </a:p>
          <a:p>
            <a:pPr marL="0" indent="0">
              <a:buNone/>
            </a:pPr>
            <a:endParaRPr lang="en-GB" sz="1400" b="1" dirty="0"/>
          </a:p>
          <a:p>
            <a:pPr marL="0" indent="0">
              <a:buNone/>
            </a:pPr>
            <a:endParaRPr lang="en-GB" sz="1400" b="1" dirty="0">
              <a:highlight>
                <a:srgbClr val="FFFF00"/>
              </a:highlight>
              <a:ea typeface="Calibri" panose="020F0502020204030204" pitchFamily="34" charset="0"/>
            </a:endParaRPr>
          </a:p>
          <a:p>
            <a:pPr marL="0" indent="0">
              <a:buNone/>
            </a:pPr>
            <a:r>
              <a:rPr lang="en-GB" sz="1200" b="1" dirty="0">
                <a:ea typeface="Calibri" panose="020F0502020204030204" pitchFamily="34" charset="0"/>
              </a:rPr>
              <a:t>Reaching Financial Equality for Women - A 10-point action plan</a:t>
            </a:r>
            <a:endParaRPr lang="en-GB" sz="1200" b="1" dirty="0"/>
          </a:p>
          <a:p>
            <a:endParaRPr lang="en-GB" sz="1600" b="1" dirty="0">
              <a:highlight>
                <a:srgbClr val="FFFF00"/>
              </a:highlight>
            </a:endParaRPr>
          </a:p>
          <a:p>
            <a:pPr marL="0" indent="0">
              <a:buNone/>
            </a:pPr>
            <a:r>
              <a:rPr lang="nl-NL" sz="1200" dirty="0"/>
              <a:t>Dit actieplan in 10 punten wil een einde maken aan de voortdurende economische uitsluiting van vrouwen, structurele belemmeringen voor hun actieve deelname aan de formele economie wegnemen en gelijke toegang tot verantwoorde en duurzame financiële diensten realiseren (</a:t>
            </a:r>
            <a:r>
              <a:rPr lang="nl-NL" sz="1200" dirty="0">
                <a:hlinkClick r:id="rId2"/>
              </a:rPr>
              <a:t>https://www.wfp.org/publications/reaching-financial-equality-women-10-point-action-plan</a:t>
            </a:r>
            <a:r>
              <a:rPr lang="nl-NL" sz="1200" dirty="0"/>
              <a:t>).</a:t>
            </a:r>
          </a:p>
          <a:p>
            <a:pPr marL="0" indent="0">
              <a:buNone/>
            </a:pPr>
            <a:endParaRPr lang="en-GB" sz="1200" dirty="0"/>
          </a:p>
          <a:p>
            <a:pPr marL="0" indent="0">
              <a:buNone/>
            </a:pPr>
            <a:r>
              <a:rPr lang="en-GB" sz="1200" b="1" dirty="0">
                <a:ea typeface="Calibri" panose="020F0502020204030204" pitchFamily="34" charset="0"/>
              </a:rPr>
              <a:t>Blog Equality Hub. In Her Words: Get comfy talking about money</a:t>
            </a:r>
            <a:endParaRPr lang="en-GB" sz="1200" b="1" dirty="0"/>
          </a:p>
          <a:p>
            <a:endParaRPr lang="en-GB" sz="1600" b="1" dirty="0">
              <a:highlight>
                <a:srgbClr val="FFFF00"/>
              </a:highlight>
            </a:endParaRPr>
          </a:p>
          <a:p>
            <a:pPr marL="0" indent="0">
              <a:buNone/>
            </a:pPr>
            <a:r>
              <a:rPr lang="nl-NL" sz="1200" dirty="0"/>
              <a:t>Lia Loewenthal, oprichter van Get Comfy With Money, bespreekt hoe belangrijk echte, diepgaande en eerlijke gesprekken over geld met je partner zijn (</a:t>
            </a:r>
            <a:r>
              <a:rPr lang="nl-NL" sz="1200" dirty="0">
                <a:hlinkClick r:id="rId3"/>
              </a:rPr>
              <a:t>https://equalities.blog.gov.uk/2020/11/12/in-her-words-get-comfy-talking-about-money/</a:t>
            </a:r>
            <a:r>
              <a:rPr lang="nl-NL" sz="1200" dirty="0"/>
              <a:t>).</a:t>
            </a:r>
          </a:p>
          <a:p>
            <a:pPr marL="0" indent="0">
              <a:buNone/>
            </a:pPr>
            <a:endParaRPr lang="en-GB" sz="1200" dirty="0"/>
          </a:p>
          <a:p>
            <a:pPr marL="0" indent="0">
              <a:buNone/>
            </a:pPr>
            <a:r>
              <a:rPr lang="en-GB" sz="1200" b="1" dirty="0">
                <a:ea typeface="Calibri" panose="020F0502020204030204" pitchFamily="34" charset="0"/>
              </a:rPr>
              <a:t>Financial independence and gender equality: Joining the dots between income, wealth, and power</a:t>
            </a:r>
          </a:p>
          <a:p>
            <a:pPr marL="0" indent="0">
              <a:buNone/>
            </a:pPr>
            <a:endParaRPr lang="en-GB" sz="1200" dirty="0"/>
          </a:p>
          <a:p>
            <a:pPr marL="0" indent="0">
              <a:buNone/>
            </a:pPr>
            <a:r>
              <a:rPr lang="nl-NL" sz="1200" dirty="0"/>
              <a:t xml:space="preserve">Dit rapport van het </a:t>
            </a:r>
            <a:r>
              <a:rPr lang="nl-NL" sz="1200" i="1" dirty="0"/>
              <a:t>Europees Instituut voor gendergelijkheid (EIGE)</a:t>
            </a:r>
            <a:r>
              <a:rPr lang="nl-NL" sz="1200" dirty="0"/>
              <a:t xml:space="preserve"> presenteert gegevens over genderongelijkheid in financiële onafhankelijkheid in de EU, met bijzondere aandacht voor hoe financiële onafhankelijkheid wordt gedefinieerd en gemeten. Het laat ook zien welke invloed belasting- en uitkeringsstelsels in de EU-lidstaten hebben op genderongelijkheid in financiële onafhankelijkheid, en onderzoekt de gevolgen van financiële afhankelijkheid, waaronder economisch geweld (</a:t>
            </a:r>
            <a:r>
              <a:rPr lang="nl-NL" sz="1200" dirty="0">
                <a:hlinkClick r:id="rId4"/>
              </a:rPr>
              <a:t>https://eige.europa.eu/publications-resources/publications/financial-independence-and-gender-equality-joining-dots-between-income-wealth-and-power?language_content_entity=en</a:t>
            </a:r>
            <a:r>
              <a:rPr lang="nl-NL" sz="1200" dirty="0"/>
              <a:t>).</a:t>
            </a:r>
          </a:p>
          <a:p>
            <a:pPr marL="0" indent="0">
              <a:buNone/>
            </a:pPr>
            <a:endParaRPr lang="en-GB" sz="1200" dirty="0"/>
          </a:p>
          <a:p>
            <a:pPr marL="0" indent="0">
              <a:buNone/>
            </a:pPr>
            <a:endParaRPr lang="en-GB" sz="1200" dirty="0"/>
          </a:p>
          <a:p>
            <a:pPr marL="0" indent="0">
              <a:buNone/>
            </a:pPr>
            <a:r>
              <a:rPr lang="en-GB" sz="1200" b="1" dirty="0">
                <a:ea typeface="Calibri" panose="020F0502020204030204" pitchFamily="34" charset="0"/>
              </a:rPr>
              <a:t>Women In Conversation: Creating Financial Equality In A Relationship</a:t>
            </a:r>
          </a:p>
          <a:p>
            <a:pPr marL="0" indent="0">
              <a:buNone/>
            </a:pPr>
            <a:endParaRPr lang="en-GB" sz="1200" dirty="0"/>
          </a:p>
          <a:p>
            <a:pPr marL="0" indent="0">
              <a:buNone/>
            </a:pPr>
            <a:r>
              <a:rPr lang="nl-NL" sz="1200" dirty="0"/>
              <a:t xml:space="preserve">In dit videogesprek delen vrouwen hun geldverhalen met financieel planner Sunél Veldtman, oprichter van </a:t>
            </a:r>
            <a:r>
              <a:rPr lang="nl-NL" sz="1200" i="1" dirty="0"/>
              <a:t>Foundation Family Wealth</a:t>
            </a:r>
            <a:r>
              <a:rPr lang="nl-NL" sz="1200" dirty="0"/>
              <a:t xml:space="preserve"> (</a:t>
            </a:r>
            <a:r>
              <a:rPr lang="nl-NL" sz="1200" dirty="0">
                <a:hlinkClick r:id="rId5"/>
              </a:rPr>
              <a:t>https://www.youtube.com/watch?v=OXFNeOjFRIY</a:t>
            </a:r>
            <a:r>
              <a:rPr lang="nl-NL" sz="1200" dirty="0"/>
              <a:t>).</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75C08994-2290-1BA8-CF1D-FFAA84A4C93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D6C7E230-6CE0-3EAB-D43D-162AD6661893}"/>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DD6C33F-79D9-DFF8-CCFB-C49DE3E8015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5C58B45C-C000-08A7-208C-7A5CC5395206}"/>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76DBE2EA-9DB8-491D-AA42-E485B6F90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70D1D123-12BD-C8E3-41DC-E7A35601A583}"/>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0A3E8AB-F2D1-4947-6BCE-51480904B32D}"/>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C768129-E9EB-D0AD-D707-39CE5FD98B37}"/>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D37EE462-C8CE-3563-6FBC-F3C3DABC860B}"/>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006F2F-5F0F-5456-FDA6-C40C21C58840}"/>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551F27A-E138-FAA7-84B9-7287689528C4}"/>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91C395E-1346-A0D2-6199-E81C2ADF8B57}"/>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DEF1007B-9A95-BC4C-2721-8B484F67666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6429A2A-0D13-02FE-CFD8-8D7C6C808F8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4101F324-AF5D-9D22-AA2D-099DA126579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7E5F072-63DC-42CB-2CA4-74CD29F59C5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F498CB1E-02C9-945B-CB13-C2FA26AEF87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5372BD7C-7C64-9AC9-809C-82E769F9AB6F}"/>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175191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en-US"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777891" y="4910405"/>
            <a:ext cx="423375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909998" y="4990088"/>
            <a:ext cx="4041648" cy="646331"/>
          </a:xfrm>
          <a:prstGeom prst="rect">
            <a:avLst/>
          </a:prstGeom>
          <a:noFill/>
        </p:spPr>
        <p:txBody>
          <a:bodyPr wrap="none" rtlCol="0">
            <a:spAutoFit/>
          </a:bodyPr>
          <a:lstStyle/>
          <a:p>
            <a:r>
              <a:rPr lang="nl-NL" sz="2200" b="1" spc="324" dirty="0">
                <a:solidFill>
                  <a:schemeClr val="bg1"/>
                </a:solidFill>
                <a:latin typeface="Calibri" panose="020F0502020204030204" pitchFamily="34" charset="0"/>
                <a:cs typeface="Calibri" panose="020F0502020204030204" pitchFamily="34" charset="0"/>
              </a:rPr>
              <a:t>VROUWEN HALVERWEGE</a:t>
            </a:r>
          </a:p>
        </p:txBody>
      </p:sp>
      <p:sp>
        <p:nvSpPr>
          <p:cNvPr id="84" name="Rectangle 83">
            <a:extLst>
              <a:ext uri="{FF2B5EF4-FFF2-40B4-BE49-F238E27FC236}">
                <a16:creationId xmlns:a16="http://schemas.microsoft.com/office/drawing/2014/main" id="{98D37BF4-228D-1E0D-697A-E2795CD8A0D5}"/>
              </a:ext>
            </a:extLst>
          </p:cNvPr>
          <p:cNvSpPr/>
          <p:nvPr/>
        </p:nvSpPr>
        <p:spPr>
          <a:xfrm>
            <a:off x="2777891" y="5587495"/>
            <a:ext cx="2733123"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909998" y="5667178"/>
            <a:ext cx="2541016" cy="646331"/>
          </a:xfrm>
          <a:prstGeom prst="rect">
            <a:avLst/>
          </a:prstGeom>
          <a:noFill/>
        </p:spPr>
        <p:txBody>
          <a:bodyPr wrap="none" rtlCol="0">
            <a:spAutoFit/>
          </a:bodyPr>
          <a:lstStyle/>
          <a:p>
            <a:r>
              <a:rPr lang="nl-NL" sz="2200" b="1" spc="324" dirty="0">
                <a:solidFill>
                  <a:schemeClr val="bg1"/>
                </a:solidFill>
                <a:latin typeface="Calibri" panose="020F0502020204030204" pitchFamily="34" charset="0"/>
                <a:cs typeface="Calibri" panose="020F0502020204030204" pitchFamily="34" charset="0"/>
              </a:rPr>
              <a:t xml:space="preserve">DE LOOPBAAN </a:t>
            </a:r>
          </a:p>
        </p:txBody>
      </p:sp>
    </p:spTree>
    <p:extLst>
      <p:ext uri="{BB962C8B-B14F-4D97-AF65-F5344CB8AC3E}">
        <p14:creationId xmlns:p14="http://schemas.microsoft.com/office/powerpoint/2010/main" val="2941177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nl-NL" dirty="0"/>
              <a:t>Inleiding</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nl-NL" dirty="0" sz="2600"/>
              <a:t>Vrouwen halverwege de loopbaan</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2" y="1652866"/>
            <a:ext cx="5238428" cy="2624166"/>
          </a:xfrm>
        </p:spPr>
        <p:txBody>
          <a:bodyPr/>
          <a:lstStyle/>
          <a:p>
            <a:pPr marL="0" indent="0">
              <a:buNone/>
            </a:pPr>
            <a:r>
              <a:rPr lang="nl-NL" sz="1200" b="1" dirty="0">
                <a:solidFill>
                  <a:srgbClr val="F16024"/>
                </a:solidFill>
              </a:rPr>
              <a:t>Inleiding</a:t>
            </a:r>
          </a:p>
          <a:p>
            <a:pPr marL="0" indent="0">
              <a:buNone/>
            </a:pPr>
            <a:endParaRPr lang="en-US" sz="1200" b="1" dirty="0"/>
          </a:p>
          <a:p>
            <a:pPr marL="0" indent="0">
              <a:buNone/>
            </a:pPr>
            <a:r>
              <a:rPr lang="nl-NL" sz="1050" dirty="0"/>
              <a:t xml:space="preserve">Halverwege de loopbaan is een periode van meer financiële complexiteit. Vrouwen in deze fase combineren vaak meerdere verantwoordelijkheden: kinderopvang, ouderenzorg, doorgroeien in hun loopbaan, een eigen huis en planning op langere termijn, zoals pensioenopbouw. De financiën binnen de relatie worden ingewikkelder naarmate de gezamenlijke verplichtingen toenemen: hypotheken, spaarplannen, gezinsuitgaven en mogelijk ingrijpende levensveranderingen zoals een scheiding of een loopbaanwissel. </a:t>
            </a:r>
          </a:p>
          <a:p>
            <a:pPr marL="0" indent="0">
              <a:buNone/>
            </a:pPr>
            <a:endParaRPr lang="en-GB" sz="1050" dirty="0"/>
          </a:p>
          <a:p>
            <a:pPr marL="0" indent="0">
              <a:buNone/>
            </a:pPr>
            <a:r>
              <a:rPr lang="nl-NL" sz="1050" dirty="0"/>
              <a:t xml:space="preserve">In deze levensfase worden ook genderverschillen zichtbaar die eerder zijn ontstaan. Als een van de partners (vaak de vrouw) bijvoorbeeld is gestopt met werken of minder is gaan werken om te zorgen, kan haar financiële zekerheid op lange termijn in gevaar komen. </a:t>
            </a:r>
          </a:p>
          <a:p>
            <a:pPr marL="0" indent="0">
              <a:buNone/>
            </a:pPr>
            <a:endParaRPr lang="en-GB" sz="1050" dirty="0"/>
          </a:p>
          <a:p>
            <a:pPr marL="0" indent="0">
              <a:buNone/>
            </a:pPr>
            <a:r>
              <a:rPr lang="nl-NL" sz="1050" dirty="0"/>
              <a:t>Daarom is het essentieel om te begrijpen hoe de financiën binnen de relatie zich ontwikkelen en verantwoordelijkheden opnieuw te verdelen, zodat zowel gelijkwaardigheid als financiële veerkracht behouden blijven.</a:t>
            </a:r>
            <a:endParaRPr lang="en-US" sz="1050" dirty="0"/>
          </a:p>
          <a:p>
            <a:pPr marL="0" indent="0">
              <a:buNone/>
            </a:pPr>
            <a:endParaRPr lang="en-US" dirty="0"/>
          </a:p>
          <a:p>
            <a:pPr marL="0" indent="0">
              <a:buNone/>
            </a:pPr>
            <a:endParaRPr lang="en-US" dirty="0"/>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A36D3CF6-5105-4CCE-262A-F7DF7C9E93D9}"/>
              </a:ext>
            </a:extLst>
          </p:cNvPr>
          <p:cNvSpPr/>
          <p:nvPr/>
        </p:nvSpPr>
        <p:spPr>
          <a:xfrm>
            <a:off x="1758889" y="4529792"/>
            <a:ext cx="3872640" cy="2324465"/>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5CCC4A07-97E0-5779-7494-E9144038E85D}"/>
              </a:ext>
            </a:extLst>
          </p:cNvPr>
          <p:cNvSpPr txBox="1">
            <a:spLocks/>
          </p:cNvSpPr>
          <p:nvPr/>
        </p:nvSpPr>
        <p:spPr>
          <a:xfrm>
            <a:off x="1867388" y="4654668"/>
            <a:ext cx="3673929" cy="2249733"/>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1250" b="1" dirty="0">
                <a:solidFill>
                  <a:srgbClr val="F16024"/>
                </a:solidFill>
              </a:rPr>
              <a:t>Leerdoelen:</a:t>
            </a:r>
          </a:p>
          <a:p>
            <a:pPr marL="0" indent="0">
              <a:buNone/>
            </a:pPr>
            <a:endParaRPr lang="en-GB" sz="1100" dirty="0"/>
          </a:p>
          <a:p>
            <a:pPr lvl="0">
              <a:buClr>
                <a:srgbClr val="F16024"/>
              </a:buClr>
            </a:pPr>
            <a:r>
              <a:rPr lang="nl-NL" sz="1100" dirty="0"/>
              <a:t>Financiële rollen en gewoonten in langdurige relaties opnieuw bekijken.</a:t>
            </a:r>
          </a:p>
          <a:p>
            <a:pPr lvl="0">
              <a:buClr>
                <a:srgbClr val="F16024"/>
              </a:buClr>
            </a:pPr>
            <a:endParaRPr lang="en-GB" sz="1100" dirty="0"/>
          </a:p>
          <a:p>
            <a:pPr lvl="0">
              <a:buClr>
                <a:srgbClr val="F16024"/>
              </a:buClr>
            </a:pPr>
            <a:r>
              <a:rPr lang="nl-NL" sz="1100" dirty="0"/>
              <a:t>Plannen voor gezinsgerelateerde kosten (bijv. kinderen, een eigen huis).</a:t>
            </a:r>
          </a:p>
          <a:p>
            <a:pPr lvl="0">
              <a:buClr>
                <a:srgbClr val="F16024"/>
              </a:buClr>
            </a:pPr>
            <a:endParaRPr lang="en-GB" sz="1100" dirty="0"/>
          </a:p>
          <a:p>
            <a:pPr lvl="0">
              <a:buClr>
                <a:srgbClr val="F16024"/>
              </a:buClr>
            </a:pPr>
            <a:r>
              <a:rPr lang="nl-NL" sz="1100" dirty="0"/>
              <a:t>De financiële gevolgen van een scheiding begrijpen.</a:t>
            </a:r>
          </a:p>
          <a:p>
            <a:pPr lvl="0">
              <a:buClr>
                <a:srgbClr val="F16024"/>
              </a:buClr>
            </a:pPr>
            <a:endParaRPr lang="en-GB" sz="1100" dirty="0"/>
          </a:p>
          <a:p>
            <a:pPr lvl="0">
              <a:buClr>
                <a:srgbClr val="F16024"/>
              </a:buClr>
            </a:pPr>
            <a:r>
              <a:rPr lang="nl-NL" sz="1100" dirty="0"/>
              <a:t>Autonomie behouden terwijl je financiële verantwoordelijkheden deelt.</a:t>
            </a:r>
          </a:p>
        </p:txBody>
      </p:sp>
      <p:sp>
        <p:nvSpPr>
          <p:cNvPr id="15" name="Text Placeholder 7">
            <a:extLst>
              <a:ext uri="{FF2B5EF4-FFF2-40B4-BE49-F238E27FC236}">
                <a16:creationId xmlns:a16="http://schemas.microsoft.com/office/drawing/2014/main" id="{9DC2861D-07BD-2AF8-EC7C-CDCD6FD5390A}"/>
              </a:ext>
            </a:extLst>
          </p:cNvPr>
          <p:cNvSpPr txBox="1">
            <a:spLocks/>
          </p:cNvSpPr>
          <p:nvPr/>
        </p:nvSpPr>
        <p:spPr>
          <a:xfrm>
            <a:off x="1641504" y="7037921"/>
            <a:ext cx="5238428" cy="297131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F16024"/>
              </a:buClr>
              <a:buFont typeface="Arial" panose="020B0604020202020204" pitchFamily="34" charset="0"/>
              <a:buChar char="•"/>
              <a:defRPr sz="9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8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8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8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8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00" kern="1200">
                <a:solidFill>
                  <a:schemeClr val="tx1"/>
                </a:solidFill>
                <a:latin typeface="+mn-lt"/>
                <a:ea typeface="+mn-ea"/>
                <a:cs typeface="+mn-cs"/>
              </a:defRPr>
            </a:lvl9pPr>
          </a:lstStyle>
          <a:p>
            <a:pPr marL="0" indent="0">
              <a:buFont typeface="Arial" panose="020B0604020202020204" pitchFamily="34" charset="0"/>
              <a:buNone/>
            </a:pPr>
            <a:endParaRPr lang="en-US" sz="1250" b="1" dirty="0">
              <a:solidFill>
                <a:srgbClr val="F16024"/>
              </a:solidFill>
            </a:endParaRPr>
          </a:p>
          <a:p>
            <a:pPr marL="0" indent="0">
              <a:buFont typeface="Arial" panose="020B0604020202020204" pitchFamily="34" charset="0"/>
              <a:buNone/>
            </a:pPr>
            <a:r>
              <a:rPr lang="nl-NL" sz="1050" dirty="0"/>
              <a:t>In deze fase verschuift het begrip financiële ‘eerlijkheid’ vaak van gelijke bijdragen naar rechtvaardige bijdragen op basis van inkomen, zorgtaken en opportuniteitskosten. Vrouwen merken misschien dat hun onbetaalde werk het functioneren van het huishouden mogelijk maakt, terwijl dit werk zelden financieel wordt erkend. Stellen moeten daarom erkennen dat niet-financiële bijdragen economisch waardevol zijn en de financiële besluitvorming moeten beïnvloeden.</a:t>
            </a:r>
          </a:p>
          <a:p>
            <a:pPr marL="0" indent="0">
              <a:buFont typeface="Arial" panose="020B0604020202020204" pitchFamily="34" charset="0"/>
              <a:buNone/>
            </a:pPr>
            <a:endParaRPr lang="en-GB" sz="1050" dirty="0"/>
          </a:p>
          <a:p>
            <a:pPr marL="0" indent="0">
              <a:buFont typeface="Arial" panose="020B0604020202020204" pitchFamily="34" charset="0"/>
              <a:buNone/>
            </a:pPr>
            <a:r>
              <a:rPr lang="nl-NL" sz="1050" b="1" dirty="0">
                <a:solidFill>
                  <a:srgbClr val="F16024"/>
                </a:solidFill>
              </a:rPr>
              <a:t>Belangrijke aandachtspunten voor vrouwen halverwege hun loopbaan zijn:</a:t>
            </a:r>
          </a:p>
          <a:p>
            <a:pPr marL="0" indent="0">
              <a:buFont typeface="Arial" panose="020B0604020202020204" pitchFamily="34" charset="0"/>
              <a:buNone/>
            </a:pPr>
            <a:endParaRPr lang="en-GB" sz="1050" b="1" dirty="0">
              <a:solidFill>
                <a:srgbClr val="F16024"/>
              </a:solidFill>
            </a:endParaRPr>
          </a:p>
          <a:p>
            <a:pPr marL="0" indent="0">
              <a:buFont typeface="Arial" panose="020B0604020202020204" pitchFamily="34" charset="0"/>
              <a:buNone/>
            </a:pPr>
            <a:r>
              <a:rPr lang="nl-NL" sz="1050" dirty="0">
                <a:solidFill>
                  <a:srgbClr val="F16024"/>
                </a:solidFill>
              </a:rPr>
              <a:t>•</a:t>
            </a:r>
            <a:r>
              <a:rPr lang="nl-NL" sz="1050" dirty="0"/>
              <a:t xml:space="preserve"> Transparantie over veranderingen in inkomen (bijv. loopbaanonderbrekingen, overstap naar zzp).</a:t>
            </a:r>
          </a:p>
          <a:p>
            <a:pPr marL="0" indent="0">
              <a:buFont typeface="Arial" panose="020B0604020202020204" pitchFamily="34" charset="0"/>
              <a:buNone/>
            </a:pPr>
            <a:r>
              <a:rPr lang="nl-NL" sz="1050" dirty="0">
                <a:solidFill>
                  <a:srgbClr val="F16024"/>
                </a:solidFill>
              </a:rPr>
              <a:t>•</a:t>
            </a:r>
            <a:r>
              <a:rPr lang="nl-NL" sz="1050" dirty="0"/>
              <a:t xml:space="preserve"> Plannen voor grote uitgaven, zoals de opleiding van de kinderen of een verbouwing.</a:t>
            </a:r>
          </a:p>
          <a:p>
            <a:pPr marL="0" indent="0">
              <a:buFont typeface="Arial" panose="020B0604020202020204" pitchFamily="34" charset="0"/>
              <a:buNone/>
            </a:pPr>
            <a:r>
              <a:rPr lang="nl-NL" sz="1050" dirty="0">
                <a:solidFill>
                  <a:srgbClr val="F16024"/>
                </a:solidFill>
              </a:rPr>
              <a:t>•</a:t>
            </a:r>
            <a:r>
              <a:rPr lang="nl-NL" sz="1050" dirty="0"/>
              <a:t xml:space="preserve"> Een balans vinden tussen individueel en gezamenlijk sparen om autonomie te behouden.</a:t>
            </a:r>
          </a:p>
          <a:p>
            <a:pPr marL="0" indent="0">
              <a:buFont typeface="Arial" panose="020B0604020202020204" pitchFamily="34" charset="0"/>
              <a:buNone/>
            </a:pPr>
            <a:r>
              <a:rPr lang="nl-NL" sz="1050" dirty="0">
                <a:solidFill>
                  <a:srgbClr val="F16024"/>
                </a:solidFill>
              </a:rPr>
              <a:t>•</a:t>
            </a:r>
            <a:r>
              <a:rPr lang="nl-NL" sz="1050" dirty="0"/>
              <a:t xml:space="preserve"> De gevolgen voor het pensioen bekijken wanneer een partner meer onbetaald werk op zich neemt.</a:t>
            </a:r>
          </a:p>
          <a:p>
            <a:pPr marL="0" indent="0">
              <a:buFont typeface="Arial" panose="020B0604020202020204" pitchFamily="34" charset="0"/>
              <a:buNone/>
            </a:pPr>
            <a:r>
              <a:rPr lang="nl-NL" sz="1050" dirty="0">
                <a:solidFill>
                  <a:srgbClr val="F16024"/>
                </a:solidFill>
              </a:rPr>
              <a:t>•</a:t>
            </a:r>
            <a:r>
              <a:rPr lang="nl-NL" sz="1050" dirty="0"/>
              <a:t xml:space="preserve"> Verplichtingen opnieuw bespreken in financieel stressvolle periodes.</a:t>
            </a:r>
          </a:p>
          <a:p>
            <a:pPr marL="0" indent="0">
              <a:buFont typeface="Arial" panose="020B0604020202020204" pitchFamily="34" charset="0"/>
              <a:buNone/>
            </a:pPr>
            <a:endParaRPr lang="en-GB" sz="1050" dirty="0"/>
          </a:p>
          <a:p>
            <a:pPr marL="0" indent="0">
              <a:buFont typeface="Arial" panose="020B0604020202020204" pitchFamily="34" charset="0"/>
              <a:buNone/>
            </a:pPr>
            <a:r>
              <a:rPr lang="nl-NL" sz="1050" dirty="0"/>
              <a:t>Goede financiële communicatie wordt steeds belangrijker, vooral wanneer rollen verschuiven of wanneer doelen op lange termijn gezamenlijke inzet en afstemming vragen.</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525722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AA1B-33BF-6348-64D1-D5041C8F4D0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EA80903-E95E-D4DA-F505-77E835DD4A5E}"/>
              </a:ext>
            </a:extLst>
          </p:cNvPr>
          <p:cNvSpPr>
            <a:spLocks noGrp="1"/>
          </p:cNvSpPr>
          <p:nvPr>
            <p:ph type="body" sz="quarter" idx="49"/>
          </p:nvPr>
        </p:nvSpPr>
        <p:spPr/>
        <p:txBody>
          <a:bodyPr/>
          <a:lstStyle/>
          <a:p>
            <a:r>
              <a:rPr lang="nl-NL" dirty="0"/>
              <a:t>Inleiding</a:t>
            </a:r>
          </a:p>
        </p:txBody>
      </p:sp>
      <p:sp>
        <p:nvSpPr>
          <p:cNvPr id="6" name="Text Placeholder 5">
            <a:extLst>
              <a:ext uri="{FF2B5EF4-FFF2-40B4-BE49-F238E27FC236}">
                <a16:creationId xmlns:a16="http://schemas.microsoft.com/office/drawing/2014/main" id="{C6BF74EB-F490-3319-CBA3-A7415DF5B9EA}"/>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64DBAE47-3526-ED9B-7715-59907BDF2BB5}"/>
              </a:ext>
            </a:extLst>
          </p:cNvPr>
          <p:cNvSpPr>
            <a:spLocks noGrp="1"/>
          </p:cNvSpPr>
          <p:nvPr>
            <p:ph type="body" sz="quarter" idx="61"/>
          </p:nvPr>
        </p:nvSpPr>
        <p:spPr/>
        <p:txBody>
          <a:bodyPr/>
          <a:lstStyle/>
          <a:p>
            <a:r>
              <a:rPr lang="nl-NL" dirty="0" sz="2600"/>
              <a:t>Vrouwen halverwege de loopbaan</a:t>
            </a:r>
          </a:p>
        </p:txBody>
      </p:sp>
      <p:cxnSp>
        <p:nvCxnSpPr>
          <p:cNvPr id="24" name="Straight Connector 23">
            <a:extLst>
              <a:ext uri="{FF2B5EF4-FFF2-40B4-BE49-F238E27FC236}">
                <a16:creationId xmlns:a16="http://schemas.microsoft.com/office/drawing/2014/main" id="{DD7AF8B2-3D86-4B5A-F2E2-25849FE0658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7E171910-ADC9-EB03-F6CB-B372F105D0E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8E72A6FE-848D-02AD-1418-320E042057A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0489B08-165A-920E-216D-400465F7CB7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AE658B6E-D44F-1391-CE5B-138ADD0311B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D12487C-3242-0AB9-FD36-6E63ADA7FAA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C6EF8989-83C5-BA5A-A585-C7EEC399B8E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D1F5C9F-A64D-868B-7B35-2D9328BBBD3F}"/>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E3C2BF3B-3420-A52F-B421-8B74415AA9F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927A4C59-01CA-26EF-10CA-D4DB2D6D95F4}"/>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B1E3417-F0E3-F982-BC90-55DE2AB6149A}"/>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040EA2D6-35C3-1A48-2285-D2AC4AD444B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84C5BA9D-9497-B7A0-7D9B-8318B5ADB89F}"/>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AF1BD175-1291-4299-6027-429C2F28E41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09B34F2-B303-5B56-7357-E0BFBA7B6B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46CADE7B-A909-F980-1B52-708D0D9D2FA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EEC9DF8-4C08-EF78-ED44-CB1CC96AE60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32DDDF91-CF3A-7901-8DDB-5B76DB8B777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37007F98-B51E-4101-527A-58EFD4C421FA}"/>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B904C96D-97DA-015F-10BE-2F2C78D0E3E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6A79E14-6860-ECF4-A1BC-5D805118C69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08AD15A-FC54-2F30-2A61-272303EF5C25}"/>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7FAABEB8-0C3E-8826-2621-0E33DA6A10D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153BA31-AE81-7418-B1C1-F6DAD59C30E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5C4719E-0FFF-245F-78CE-2B6E3FEC71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8A8D4F2-1425-2192-37A2-5F7DEC68B13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7503A8D7-5DF8-375A-8159-8B04BFDD53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495D350-6995-70A6-167C-9A705FAE573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22BBCE1D-35D7-C678-50E8-2E9BFB7D5FA1}"/>
              </a:ext>
            </a:extLst>
          </p:cNvPr>
          <p:cNvSpPr/>
          <p:nvPr/>
        </p:nvSpPr>
        <p:spPr>
          <a:xfrm>
            <a:off x="1704812" y="4330760"/>
            <a:ext cx="4880718" cy="4396840"/>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B669CEEB-FD97-CA0B-365E-D51AA981820A}"/>
              </a:ext>
            </a:extLst>
          </p:cNvPr>
          <p:cNvSpPr txBox="1">
            <a:spLocks/>
          </p:cNvSpPr>
          <p:nvPr/>
        </p:nvSpPr>
        <p:spPr>
          <a:xfrm>
            <a:off x="1728060" y="1827531"/>
            <a:ext cx="5238428" cy="2022093"/>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9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00" kern="1200">
                <a:solidFill>
                  <a:schemeClr val="tx1"/>
                </a:solidFill>
                <a:latin typeface="+mn-lt"/>
                <a:ea typeface="+mn-ea"/>
                <a:cs typeface="+mn-cs"/>
              </a:defRPr>
            </a:lvl9pPr>
          </a:lstStyle>
          <a:p>
            <a:pPr marL="0" indent="0">
              <a:buNone/>
            </a:pPr>
            <a:r>
              <a:rPr lang="nl-NL" sz="1250" b="1" dirty="0">
                <a:solidFill>
                  <a:srgbClr val="F16024"/>
                </a:solidFill>
              </a:rPr>
              <a:t>Een financieel rechtvaardige relatie</a:t>
            </a:r>
          </a:p>
          <a:p>
            <a:pPr marL="0" indent="0">
              <a:buNone/>
            </a:pPr>
            <a:endParaRPr lang="en-US" sz="1050" b="1" dirty="0"/>
          </a:p>
          <a:p>
            <a:pPr marL="0" indent="0">
              <a:buNone/>
            </a:pPr>
            <a:r>
              <a:rPr lang="nl-NL" sz="1050" dirty="0"/>
              <a:t xml:space="preserve">Halverwege het leven worden ook financiële risico’s zichtbaarder. Een scheiding, ontslag, ziekte of zorg voor ouders kan de financiële stabiliteit sterk beïnvloeden. </a:t>
            </a:r>
          </a:p>
          <a:p>
            <a:pPr marL="0" indent="0">
              <a:buNone/>
            </a:pPr>
            <a:endParaRPr lang="en-GB" sz="1050" dirty="0"/>
          </a:p>
          <a:p>
            <a:pPr marL="0" indent="0">
              <a:buNone/>
            </a:pPr>
            <a:r>
              <a:rPr lang="nl-NL" sz="1050" dirty="0"/>
              <a:t>Vrouwen die financiële beslissingen aan hun partner hebben overgelaten, kunnen extra kwetsbaar zijn als er onverwachte veranderingen optreden.</a:t>
            </a:r>
          </a:p>
          <a:p>
            <a:pPr marL="0" indent="0">
              <a:buNone/>
            </a:pPr>
            <a:endParaRPr lang="en-GB" sz="1050" dirty="0"/>
          </a:p>
          <a:p>
            <a:pPr marL="0" indent="0">
              <a:buNone/>
            </a:pPr>
            <a:r>
              <a:rPr lang="nl-NL" sz="1050" dirty="0"/>
              <a:t>Door de financiën binnen de relatie in hun geheel opnieuw te bekijken, kunnen vrouwen in deze fase hun zekerheid op lange termijn versterken en ervoor zorgen dat hun bijdragen – zowel financieel als niet-financieel – worden gewaardeerd.</a:t>
            </a:r>
          </a:p>
        </p:txBody>
      </p:sp>
      <p:grpSp>
        <p:nvGrpSpPr>
          <p:cNvPr id="12" name="Group 11">
            <a:extLst>
              <a:ext uri="{FF2B5EF4-FFF2-40B4-BE49-F238E27FC236}">
                <a16:creationId xmlns:a16="http://schemas.microsoft.com/office/drawing/2014/main" id="{31A5E46E-AC6D-BFEB-A140-B86D1FD389AE}"/>
              </a:ext>
            </a:extLst>
          </p:cNvPr>
          <p:cNvGrpSpPr/>
          <p:nvPr/>
        </p:nvGrpSpPr>
        <p:grpSpPr>
          <a:xfrm>
            <a:off x="1641504" y="4127561"/>
            <a:ext cx="926198" cy="406400"/>
            <a:chOff x="1997756" y="3611831"/>
            <a:chExt cx="926198" cy="406400"/>
          </a:xfrm>
        </p:grpSpPr>
        <p:grpSp>
          <p:nvGrpSpPr>
            <p:cNvPr id="13" name="Group 12">
              <a:extLst>
                <a:ext uri="{FF2B5EF4-FFF2-40B4-BE49-F238E27FC236}">
                  <a16:creationId xmlns:a16="http://schemas.microsoft.com/office/drawing/2014/main" id="{3F5CEF5B-5C25-FA2D-7FDB-C825F175051A}"/>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F8A90187-4C8A-921F-8C61-D27BC9AF4202}"/>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3EE4F0A-EE99-D4C9-981B-70DCC0872730}"/>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DB0F3B9B-35E6-92F1-4097-3A9CAF84C95B}"/>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53" name="Oval 52">
                <a:extLst>
                  <a:ext uri="{FF2B5EF4-FFF2-40B4-BE49-F238E27FC236}">
                    <a16:creationId xmlns:a16="http://schemas.microsoft.com/office/drawing/2014/main" id="{B5923279-3723-23EF-E2C2-84B8A6C5B829}"/>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BCD2A014-0382-5D7B-BB60-2FFC0182A00B}"/>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D20D40B9-91F7-F354-4307-2BB4F01D53FA}"/>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D6B8A73D-9A7C-DC5E-5471-22FE9EE765D0}"/>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4FC9F36B-AE2C-236C-A6E5-0DC1C23F5271}"/>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0CE2CC27-5F56-700C-9910-2CAD46C2FE5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65705B66-D750-EB90-017D-695DBF5D91E6}"/>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111A9A4F-FB31-8439-1F54-035D8F74B5F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C61F4C19-02F0-CCD1-2CB3-491A1CF50C3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1C9F7F84-740E-F427-EFEC-248DB652B1D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A0D67330-0E52-B29B-AB81-3C4B920DF444}"/>
              </a:ext>
            </a:extLst>
          </p:cNvPr>
          <p:cNvSpPr txBox="1">
            <a:spLocks/>
          </p:cNvSpPr>
          <p:nvPr/>
        </p:nvSpPr>
        <p:spPr>
          <a:xfrm>
            <a:off x="1961082" y="4751696"/>
            <a:ext cx="4362333" cy="3702751"/>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1250" b="1" dirty="0">
                <a:solidFill>
                  <a:srgbClr val="F16024"/>
                </a:solidFill>
              </a:rPr>
              <a:t>Een financieel rechtvaardige relatie halverwege het leven vraagt om:</a:t>
            </a:r>
          </a:p>
          <a:p>
            <a:pPr lvl="0"/>
            <a:endParaRPr lang="en-GB" dirty="0"/>
          </a:p>
          <a:p>
            <a:pPr marL="0" lvl="0" indent="0">
              <a:buNone/>
            </a:pPr>
            <a:r>
              <a:rPr lang="nl-NL" dirty="0" sz="1100">
                <a:solidFill>
                  <a:srgbClr val="F16024"/>
                </a:solidFill>
              </a:rPr>
              <a:t>•</a:t>
            </a:r>
            <a:r>
              <a:rPr lang="nl-NL" sz="1100" dirty="0"/>
              <a:t xml:space="preserve"> Actieve deelname van beide partners aan grote financiële beslissingen, zodat keuzes over leningen, beleggingen, pensioenen of grote uitgaven samen worden besproken in plaats van aan één persoon te worden overgelaten.</a:t>
            </a:r>
          </a:p>
          <a:p>
            <a:pPr lvl="0"/>
            <a:endParaRPr lang="en-GB" sz="1100" dirty="0"/>
          </a:p>
          <a:p>
            <a:pPr marL="0" lvl="0" indent="0">
              <a:buNone/>
            </a:pPr>
            <a:r>
              <a:rPr lang="nl-NL" sz="1100" dirty="0">
                <a:solidFill>
                  <a:srgbClr val="F16024"/>
                </a:solidFill>
              </a:rPr>
              <a:t>•</a:t>
            </a:r>
            <a:r>
              <a:rPr lang="nl-NL" sz="1100" dirty="0"/>
              <a:t xml:space="preserve"> Gedeelde toegang tot financiële informatie, rekeningen en documenten, zodat beide partners de financiële positie van het huishouden begrijpen en voor essentiële kennis niet van de ander afhankelijk zijn.</a:t>
            </a:r>
          </a:p>
          <a:p>
            <a:pPr lvl="0"/>
            <a:endParaRPr lang="en-GB" sz="1100" dirty="0"/>
          </a:p>
          <a:p>
            <a:pPr marL="0" lvl="0" indent="0">
              <a:buNone/>
            </a:pPr>
            <a:r>
              <a:rPr lang="nl-NL" sz="1100" dirty="0">
                <a:solidFill>
                  <a:srgbClr val="F16024"/>
                </a:solidFill>
              </a:rPr>
              <a:t>•</a:t>
            </a:r>
            <a:r>
              <a:rPr lang="nl-NL" sz="1100" dirty="0"/>
              <a:t xml:space="preserve"> Kennis van je wettelijke rechten binnen het huwelijksvermogensregime, waaronder hoe bezittingen, schulden en pensioenen worden behandeld bij uit elkaar gaan, scheiding of weduwschap.</a:t>
            </a:r>
          </a:p>
          <a:p>
            <a:pPr lvl="0"/>
            <a:endParaRPr lang="en-GB" sz="1100" dirty="0"/>
          </a:p>
          <a:p>
            <a:pPr marL="0" lvl="0" indent="0">
              <a:buNone/>
            </a:pPr>
            <a:r>
              <a:rPr lang="nl-NL" sz="1100" dirty="0">
                <a:solidFill>
                  <a:srgbClr val="F16024"/>
                </a:solidFill>
              </a:rPr>
              <a:t>•</a:t>
            </a:r>
            <a:r>
              <a:rPr lang="nl-NL" sz="1100" dirty="0"/>
              <a:t xml:space="preserve"> Gezamenlijke noodplannen voor onverwachte gebeurtenissen, zoals ziekte, baanverlies of zorgtaken, om financiële stress in crisistijd te verminderen.</a:t>
            </a:r>
          </a:p>
          <a:p>
            <a:pPr lvl="0"/>
            <a:endParaRPr lang="en-GB" sz="1100" dirty="0"/>
          </a:p>
          <a:p>
            <a:pPr marL="0" lvl="0" indent="0">
              <a:buNone/>
            </a:pPr>
            <a:r>
              <a:rPr lang="nl-NL" sz="1100" dirty="0">
                <a:solidFill>
                  <a:srgbClr val="F16024"/>
                </a:solidFill>
              </a:rPr>
              <a:t>•</a:t>
            </a:r>
            <a:r>
              <a:rPr lang="nl-NL" sz="1100" dirty="0"/>
              <a:t xml:space="preserve"> Een doorlopend gesprek over veranderende verwachtingen en behoeften, in het besef dat financiële prioriteiten en mogelijkheden in de loop van de tijd kunnen veranderen naarmate de levensomstandigheden veranderen.</a:t>
            </a:r>
          </a:p>
          <a:p>
            <a:pPr marL="0" lvl="0" indent="0">
              <a:buNone/>
            </a:pPr>
            <a:endParaRPr lang="en-GB" dirty="0"/>
          </a:p>
          <a:p>
            <a:pPr marL="0" indent="0">
              <a:buNone/>
            </a:pPr>
            <a:endParaRPr lang="en-US" dirty="0"/>
          </a:p>
        </p:txBody>
      </p:sp>
    </p:spTree>
    <p:extLst>
      <p:ext uri="{BB962C8B-B14F-4D97-AF65-F5344CB8AC3E}">
        <p14:creationId xmlns:p14="http://schemas.microsoft.com/office/powerpoint/2010/main" val="1178015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D88D7-7740-577E-06A0-8C9C7781F46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D95446-70C0-F861-F030-765137CD10AF}"/>
              </a:ext>
            </a:extLst>
          </p:cNvPr>
          <p:cNvSpPr>
            <a:spLocks noGrp="1"/>
          </p:cNvSpPr>
          <p:nvPr>
            <p:ph type="body" sz="quarter" idx="49"/>
          </p:nvPr>
        </p:nvSpPr>
        <p:spPr/>
        <p:txBody>
          <a:bodyPr/>
          <a:lstStyle/>
          <a:p>
            <a:r>
              <a:rPr lang="nl-NL" dirty="0"/>
              <a:t>Inleiding</a:t>
            </a:r>
          </a:p>
        </p:txBody>
      </p:sp>
      <p:sp>
        <p:nvSpPr>
          <p:cNvPr id="6" name="Text Placeholder 5">
            <a:extLst>
              <a:ext uri="{FF2B5EF4-FFF2-40B4-BE49-F238E27FC236}">
                <a16:creationId xmlns:a16="http://schemas.microsoft.com/office/drawing/2014/main" id="{4C69BEAB-F85F-4461-4609-99091C136ABB}"/>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5DA7B17F-B22D-4BA4-F832-37835C4BF76E}"/>
              </a:ext>
            </a:extLst>
          </p:cNvPr>
          <p:cNvSpPr>
            <a:spLocks noGrp="1"/>
          </p:cNvSpPr>
          <p:nvPr>
            <p:ph type="body" sz="quarter" idx="61"/>
          </p:nvPr>
        </p:nvSpPr>
        <p:spPr/>
        <p:txBody>
          <a:bodyPr/>
          <a:lstStyle/>
          <a:p>
            <a:r>
              <a:rPr lang="nl-NL" dirty="0" sz="2600"/>
              <a:t>Vrouwen halverwege de loopbaan</a:t>
            </a:r>
          </a:p>
        </p:txBody>
      </p:sp>
      <p:cxnSp>
        <p:nvCxnSpPr>
          <p:cNvPr id="24" name="Straight Connector 23">
            <a:extLst>
              <a:ext uri="{FF2B5EF4-FFF2-40B4-BE49-F238E27FC236}">
                <a16:creationId xmlns:a16="http://schemas.microsoft.com/office/drawing/2014/main" id="{562D878B-8C99-738A-DAD4-0529249719B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C7EDD2F4-F275-FDDE-90B6-9A44E9E6EC5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B0EECCC-6F97-E3BB-00AE-C6BD926E216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47B71C1D-AF1D-1BCA-9951-5B82477D3F4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ADF7E86-93AD-D85E-D4E3-23925DD3E67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93CF27A-F76D-0859-9DAF-D67F9513692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3DF5CFAB-CC42-E39C-B238-A5DB18FBAAD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551FA68-C21A-65CF-2C8F-B18D8FB375B2}"/>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5AA9869-BD11-1363-355C-43C55BB5F6B0}"/>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B68F5BB-A753-0AE8-D19E-6DFA116E86E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D6104AFC-6692-752E-5359-2D6F3506D49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02E1BE4B-B8B1-03FF-8A7F-08B718C6DF0E}"/>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3948C03-AD47-8983-DEA4-474DF2D6A115}"/>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51FBD14-8866-5331-92DE-AEC11F1004E8}"/>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280F58A3-B083-D43C-B14A-BDB6E3F8681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E4EF8D82-9679-3E46-5DAC-AA909337A32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0530FA4-025F-A111-9963-37F736EBF1E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ADFB9FD8-D1A2-E55F-E357-769046AA43FC}"/>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61997E84-1D64-BD41-6F13-37A0F89A8C6D}"/>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460C45D5-FCB4-7558-FD8F-FF8114C65AC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6FAB45D-C0B1-BBF4-7CFF-D00234AAC20E}"/>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2F3C02C-7840-CFA6-2776-9F08E0B4DB1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1597E091-62DD-9E59-99D9-8EFC948FFCE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050BBC75-2855-74E8-1234-9568E35A26F8}"/>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45E5A6F-549E-45B9-05B3-3B8AE0D2AC9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20BFBC9-DC70-35D2-BD5F-0E11EEC0A2F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8A1D4B4-7873-452B-A4ED-3808E1E8574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3BB63A6F-B40A-B5CD-35DD-6DF48772822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6E913019-3D64-8AE6-8764-FDEACF06CE79}"/>
              </a:ext>
            </a:extLst>
          </p:cNvPr>
          <p:cNvSpPr/>
          <p:nvPr/>
        </p:nvSpPr>
        <p:spPr>
          <a:xfrm>
            <a:off x="1704812" y="5135055"/>
            <a:ext cx="4880718" cy="319664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A6E9A4ED-6009-6E87-56FC-C2D1963137AA}"/>
              </a:ext>
            </a:extLst>
          </p:cNvPr>
          <p:cNvSpPr txBox="1">
            <a:spLocks/>
          </p:cNvSpPr>
          <p:nvPr/>
        </p:nvSpPr>
        <p:spPr>
          <a:xfrm>
            <a:off x="1728060" y="1827531"/>
            <a:ext cx="5238428" cy="274366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9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1250" b="1" dirty="0">
                <a:solidFill>
                  <a:srgbClr val="F16024"/>
                </a:solidFill>
              </a:rPr>
              <a:t>Financiële rollen opnieuw bespreken</a:t>
            </a:r>
          </a:p>
          <a:p>
            <a:pPr marL="0" indent="0">
              <a:buNone/>
            </a:pPr>
            <a:endParaRPr lang="en-US" sz="1100" b="1" dirty="0"/>
          </a:p>
          <a:p>
            <a:pPr marL="0" indent="0">
              <a:buNone/>
            </a:pPr>
            <a:r>
              <a:rPr lang="nl-NL" sz="1100" dirty="0"/>
              <a:t xml:space="preserve">Naarmate relaties volwassener worden, raken financiële rollen die in de vroege volwassenheid zijn ontstaan vaak achterhaald of sluiten ze niet meer aan bij de huidige werkelijkheid. </a:t>
            </a:r>
          </a:p>
          <a:p>
            <a:pPr marL="0" indent="0">
              <a:buNone/>
            </a:pPr>
            <a:endParaRPr lang="en-GB" sz="1100" dirty="0"/>
          </a:p>
          <a:p>
            <a:pPr marL="0" indent="0">
              <a:buNone/>
            </a:pPr>
            <a:r>
              <a:rPr lang="nl-NL" sz="1100" dirty="0"/>
              <a:t xml:space="preserve">Halverwege de loopbaan zijn er meestal belangrijke veranderingen, zoals doorgroeien in je loopbaan, zorgtaken, gezondheidsveranderingen of verschuivingen in inkomen, die de financiële draagkracht en beschikbaarheid van elke partner kunnen veranderen. </a:t>
            </a:r>
          </a:p>
          <a:p>
            <a:pPr marL="0" indent="0">
              <a:buNone/>
            </a:pPr>
            <a:endParaRPr lang="en-GB" sz="1100" dirty="0"/>
          </a:p>
          <a:p>
            <a:pPr marL="0" indent="0">
              <a:buNone/>
            </a:pPr>
            <a:r>
              <a:rPr lang="nl-NL" sz="1100" dirty="0"/>
              <a:t xml:space="preserve">Financiële rollen opnieuw bespreken is daarom geen teken van instabiliteit, maar een noodzakelijke aanpassing aan veranderende levensomstandigheden. </a:t>
            </a:r>
          </a:p>
          <a:p>
            <a:pPr marL="0" indent="0">
              <a:buNone/>
            </a:pPr>
            <a:endParaRPr lang="en-GB" sz="1100" dirty="0"/>
          </a:p>
          <a:p>
            <a:pPr marL="0" indent="0">
              <a:buNone/>
            </a:pPr>
            <a:r>
              <a:rPr lang="nl-NL" sz="1100" dirty="0"/>
              <a:t>Wanneer rollen vastliggen terwijl de omstandigheden veranderen, kunnen ongelijkheden groter worden en zowel de relatie als het individuele welzijn onder druk zetten.</a:t>
            </a:r>
          </a:p>
          <a:p>
            <a:pPr marL="0" indent="0">
              <a:buNone/>
            </a:pPr>
            <a:endParaRPr lang="en-GB" sz="1100" dirty="0"/>
          </a:p>
          <a:p>
            <a:pPr marL="0" indent="0">
              <a:buNone/>
            </a:pPr>
            <a:r>
              <a:rPr lang="nl-NL" sz="1100" dirty="0"/>
              <a:t>Door proactief opnieuw te onderhandelen blijven relaties eerlijk, veerkrachtig en afgestemd op de complexiteit van het echte leven.</a:t>
            </a:r>
          </a:p>
        </p:txBody>
      </p:sp>
      <p:grpSp>
        <p:nvGrpSpPr>
          <p:cNvPr id="12" name="Group 11">
            <a:extLst>
              <a:ext uri="{FF2B5EF4-FFF2-40B4-BE49-F238E27FC236}">
                <a16:creationId xmlns:a16="http://schemas.microsoft.com/office/drawing/2014/main" id="{97AAAEE2-05BD-A310-300E-64B043BC40DD}"/>
              </a:ext>
            </a:extLst>
          </p:cNvPr>
          <p:cNvGrpSpPr/>
          <p:nvPr/>
        </p:nvGrpSpPr>
        <p:grpSpPr>
          <a:xfrm>
            <a:off x="1641504" y="4939506"/>
            <a:ext cx="926198" cy="406400"/>
            <a:chOff x="1997756" y="3611831"/>
            <a:chExt cx="926198" cy="406400"/>
          </a:xfrm>
        </p:grpSpPr>
        <p:grpSp>
          <p:nvGrpSpPr>
            <p:cNvPr id="13" name="Group 12">
              <a:extLst>
                <a:ext uri="{FF2B5EF4-FFF2-40B4-BE49-F238E27FC236}">
                  <a16:creationId xmlns:a16="http://schemas.microsoft.com/office/drawing/2014/main" id="{2BB27B70-7EA8-224A-D8CB-147F82BD8C54}"/>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F30EC195-9825-179C-5D15-D12DFE57C7FE}"/>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4C148ED-0891-88B7-F4AA-748B1549A022}"/>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069642A3-9AA1-A242-1C2C-9A7305F81C8E}"/>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53" name="Oval 52">
                <a:extLst>
                  <a:ext uri="{FF2B5EF4-FFF2-40B4-BE49-F238E27FC236}">
                    <a16:creationId xmlns:a16="http://schemas.microsoft.com/office/drawing/2014/main" id="{0151911E-79CA-7632-1A99-C9D56523E360}"/>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3412CF0B-458E-D9DE-D77A-529C7CD0EAC2}"/>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6C254F06-FC81-E404-A7C9-6FE542D79E2C}"/>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9259E03B-4BC4-2721-92DB-AA1F816C33F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517466CA-4EB7-ED8F-3799-E828BD55E0AD}"/>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E0CBA093-D7D4-6C57-D75A-53182A0895A2}"/>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69E88877-0D92-4793-A66D-E84224674A0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A2C14B6D-D864-B745-4B0D-46BDDF7C784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361FBC05-85D6-9F5A-3328-2839EA71C6D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D9941027-48FB-F6C2-34D1-FC11DDF14BA4}"/>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933353F5-3CC6-6300-F075-F28006D6A3B2}"/>
              </a:ext>
            </a:extLst>
          </p:cNvPr>
          <p:cNvSpPr txBox="1">
            <a:spLocks/>
          </p:cNvSpPr>
          <p:nvPr/>
        </p:nvSpPr>
        <p:spPr>
          <a:xfrm>
            <a:off x="1947027" y="5488496"/>
            <a:ext cx="4362333" cy="267580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r>
              <a:rPr lang="nl-NL" sz="1350" b="1" dirty="0">
                <a:solidFill>
                  <a:srgbClr val="F16024"/>
                </a:solidFill>
              </a:rPr>
              <a:t>Financiële rollen opnieuw bespreken kan betekenen:</a:t>
            </a:r>
          </a:p>
          <a:p>
            <a:pPr marL="0" lvl="0" indent="0">
              <a:buNone/>
            </a:pPr>
            <a:endParaRPr lang="en-GB" dirty="0"/>
          </a:p>
          <a:p>
            <a:pPr marL="0" lvl="0" indent="0">
              <a:buNone/>
            </a:pPr>
            <a:r>
              <a:rPr lang="nl-NL" sz="1150" dirty="0">
                <a:solidFill>
                  <a:srgbClr val="F16024"/>
                </a:solidFill>
              </a:rPr>
              <a:t>•</a:t>
            </a:r>
            <a:r>
              <a:rPr lang="nl-NL" sz="1150" dirty="0"/>
              <a:t xml:space="preserve"> Eerdere afspraken bekijken over wie welke financiële verantwoordelijkheden beheert.</a:t>
            </a:r>
          </a:p>
          <a:p>
            <a:pPr marL="0" lvl="0" indent="0">
              <a:buNone/>
            </a:pPr>
            <a:endParaRPr lang="en-GB" sz="1150" dirty="0"/>
          </a:p>
          <a:p>
            <a:pPr marL="0" lvl="0" indent="0">
              <a:buNone/>
            </a:pPr>
            <a:r>
              <a:rPr lang="nl-NL" sz="1150" dirty="0">
                <a:solidFill>
                  <a:srgbClr val="F16024"/>
                </a:solidFill>
              </a:rPr>
              <a:t>•</a:t>
            </a:r>
            <a:r>
              <a:rPr lang="nl-NL" sz="1150" dirty="0"/>
              <a:t xml:space="preserve"> Nieuwe beperkingen erkennen, zoals minder werkuren door zorgtaken of gezondheidsproblemen.</a:t>
            </a:r>
          </a:p>
          <a:p>
            <a:pPr marL="0" lvl="0" indent="0">
              <a:buNone/>
            </a:pPr>
            <a:endParaRPr lang="en-GB" sz="1150" dirty="0"/>
          </a:p>
          <a:p>
            <a:pPr marL="0" lvl="0" indent="0">
              <a:buNone/>
            </a:pPr>
            <a:r>
              <a:rPr lang="nl-NL" sz="1150" dirty="0">
                <a:solidFill>
                  <a:srgbClr val="F16024"/>
                </a:solidFill>
              </a:rPr>
              <a:t>•</a:t>
            </a:r>
            <a:r>
              <a:rPr lang="nl-NL" sz="1150" dirty="0"/>
              <a:t xml:space="preserve"> Financiële taken opnieuw verdelen, waaronder budgetteren, rekeningen beheren en planning op lange termijn.</a:t>
            </a:r>
          </a:p>
          <a:p>
            <a:pPr marL="0" lvl="0" indent="0">
              <a:buNone/>
            </a:pPr>
            <a:endParaRPr lang="en-GB" sz="1150" dirty="0"/>
          </a:p>
          <a:p>
            <a:pPr marL="0" lvl="0" indent="0">
              <a:buNone/>
            </a:pPr>
            <a:r>
              <a:rPr lang="nl-NL" sz="1150" dirty="0">
                <a:solidFill>
                  <a:srgbClr val="F16024"/>
                </a:solidFill>
              </a:rPr>
              <a:t>•</a:t>
            </a:r>
            <a:r>
              <a:rPr lang="nl-NL" sz="1150" dirty="0"/>
              <a:t xml:space="preserve"> Ervoor zorgen dat beide partners financieel competent worden, in plaats van dat één partner afhankelijk blijft.</a:t>
            </a:r>
          </a:p>
          <a:p>
            <a:pPr marL="0" lvl="0" indent="0">
              <a:buNone/>
            </a:pPr>
            <a:endParaRPr lang="en-GB" sz="1150" dirty="0"/>
          </a:p>
          <a:p>
            <a:pPr marL="0" lvl="0" indent="0">
              <a:buNone/>
            </a:pPr>
            <a:r>
              <a:rPr lang="nl-NL" sz="1150" dirty="0">
                <a:solidFill>
                  <a:srgbClr val="F16024"/>
                </a:solidFill>
              </a:rPr>
              <a:t>•</a:t>
            </a:r>
            <a:r>
              <a:rPr lang="nl-NL" sz="1150" dirty="0"/>
              <a:t xml:space="preserve"> De emotionele kant van rolveranderingen erkennen, zoals weerstand, schuldgevoel of verlies van identiteit.</a:t>
            </a:r>
          </a:p>
          <a:p>
            <a:pPr marL="0" lvl="0" indent="0">
              <a:buNone/>
            </a:pPr>
            <a:endParaRPr lang="en-GB" dirty="0"/>
          </a:p>
          <a:p>
            <a:pPr marL="0" indent="0">
              <a:buNone/>
            </a:pPr>
            <a:endParaRPr lang="en-US" dirty="0"/>
          </a:p>
        </p:txBody>
      </p:sp>
    </p:spTree>
    <p:extLst>
      <p:ext uri="{BB962C8B-B14F-4D97-AF65-F5344CB8AC3E}">
        <p14:creationId xmlns:p14="http://schemas.microsoft.com/office/powerpoint/2010/main" val="2516405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132B1-3438-47FD-1F95-15738734EE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C6F5A89-0E46-42E3-4C7F-D15C864C38C4}"/>
              </a:ext>
            </a:extLst>
          </p:cNvPr>
          <p:cNvSpPr>
            <a:spLocks noGrp="1"/>
          </p:cNvSpPr>
          <p:nvPr>
            <p:ph type="body" sz="quarter" idx="49"/>
          </p:nvPr>
        </p:nvSpPr>
        <p:spPr/>
        <p:txBody>
          <a:bodyPr/>
          <a:lstStyle/>
          <a:p>
            <a:r>
              <a:rPr lang="nl-NL" dirty="0"/>
              <a:t>Inleiding</a:t>
            </a:r>
          </a:p>
        </p:txBody>
      </p:sp>
      <p:sp>
        <p:nvSpPr>
          <p:cNvPr id="6" name="Text Placeholder 5">
            <a:extLst>
              <a:ext uri="{FF2B5EF4-FFF2-40B4-BE49-F238E27FC236}">
                <a16:creationId xmlns:a16="http://schemas.microsoft.com/office/drawing/2014/main" id="{664CE86F-B4AB-3491-B152-0E01F744D3C7}"/>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824FA78D-415B-DCE1-7C6B-FE7F90803365}"/>
              </a:ext>
            </a:extLst>
          </p:cNvPr>
          <p:cNvSpPr>
            <a:spLocks noGrp="1"/>
          </p:cNvSpPr>
          <p:nvPr>
            <p:ph type="body" sz="quarter" idx="61"/>
          </p:nvPr>
        </p:nvSpPr>
        <p:spPr/>
        <p:txBody>
          <a:bodyPr/>
          <a:lstStyle/>
          <a:p>
            <a:r>
              <a:rPr lang="nl-NL" dirty="0" sz="2600"/>
              <a:t>Vrouwen halverwege de loopbaan</a:t>
            </a:r>
          </a:p>
        </p:txBody>
      </p:sp>
      <p:cxnSp>
        <p:nvCxnSpPr>
          <p:cNvPr id="24" name="Straight Connector 23">
            <a:extLst>
              <a:ext uri="{FF2B5EF4-FFF2-40B4-BE49-F238E27FC236}">
                <a16:creationId xmlns:a16="http://schemas.microsoft.com/office/drawing/2014/main" id="{1A31E7DC-B6E7-53C3-C177-2E5CD81E4DE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E21CC76-85ED-473F-372F-312D5F9166A7}"/>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55D89BD-9886-6DC0-C67C-9EF7B3419933}"/>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B66FD25-FFB5-C208-C740-CB4D8C9FC0A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91678A88-051C-37A2-F942-28DA232C126B}"/>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D6F2568-66C2-415F-D409-2720F6732C46}"/>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3268DC4E-F4F6-5C8D-FAA1-6B5C9831E2BA}"/>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7DA1ECC8-1708-1239-C811-47E77CD81C5B}"/>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D19D390E-66AE-874D-7840-F62BBE10753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0CF6A3D5-80E6-9232-6BAB-5C77558127D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B2FD50CD-35D0-ECE8-D98B-20177C31656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BD103AE8-C08B-FC4E-89EE-24035A0A7EE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B0918562-4548-0833-E097-EFA95FA9D3E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39D55C0-DA60-C51F-B764-D688ABDF195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1469FD7-7510-7BD9-D94D-B08D9701317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63086DE-9492-33F0-2B06-6CB995994E9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CDAC92B-6FC0-7408-1CC9-3C40152F24E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8DCCCBC5-2941-731F-272E-1B6249991D3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0CCD833-1749-41A1-6F80-1290972EFD0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1467BC6B-9EC6-8D65-70A5-7A8F848A9D6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A3C205C-15AC-F77D-3768-AB4908AB4AB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15ACA7B4-5895-E50F-E54D-B810DE988E09}"/>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FC810E0A-967E-E311-F018-26584F579D6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1F0DD31B-87F8-A109-8702-677D86520A2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7B2A24D-6F43-24CE-8D65-C9C01F383BE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99D774B3-48B3-5A9E-58B6-77EB11B5AB7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47DEA11-2E5A-830D-F972-8E1ADCD8A31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3FFF291D-4EA6-44D1-B92C-4B53AE19BBC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3B346966-B0F9-50FF-F6E2-BB15F633EF72}"/>
              </a:ext>
            </a:extLst>
          </p:cNvPr>
          <p:cNvSpPr/>
          <p:nvPr/>
        </p:nvSpPr>
        <p:spPr>
          <a:xfrm>
            <a:off x="1725485" y="5479240"/>
            <a:ext cx="4880718" cy="4102645"/>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E94354FE-BA9C-6807-8157-9645843C5321}"/>
              </a:ext>
            </a:extLst>
          </p:cNvPr>
          <p:cNvSpPr txBox="1">
            <a:spLocks/>
          </p:cNvSpPr>
          <p:nvPr/>
        </p:nvSpPr>
        <p:spPr>
          <a:xfrm>
            <a:off x="1728060" y="1827531"/>
            <a:ext cx="5238428" cy="319664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nl-NL" sz="1300" b="1" dirty="0">
                <a:solidFill>
                  <a:srgbClr val="F16024"/>
                </a:solidFill>
              </a:rPr>
              <a:t>Rechtvaardigheid, zorgtaken en opportuniteitskosten</a:t>
            </a:r>
          </a:p>
          <a:p>
            <a:pPr marL="0" indent="0">
              <a:buNone/>
            </a:pPr>
            <a:endParaRPr lang="en-US" sz="1150" b="1" dirty="0"/>
          </a:p>
          <a:p>
            <a:pPr marL="0" indent="0">
              <a:buNone/>
            </a:pPr>
            <a:r>
              <a:rPr lang="nl-NL" sz="1150" dirty="0"/>
              <a:t xml:space="preserve">Halverwege de loopbaan wordt de economische impact van onbetaald werk binnen relaties vaak het meest zichtbaar. </a:t>
            </a:r>
          </a:p>
          <a:p>
            <a:pPr marL="0" indent="0">
              <a:buNone/>
            </a:pPr>
            <a:endParaRPr lang="en-GB" sz="1150" dirty="0"/>
          </a:p>
          <a:p>
            <a:pPr marL="0" indent="0">
              <a:buNone/>
            </a:pPr>
            <a:r>
              <a:rPr lang="nl-NL" sz="1150" dirty="0"/>
              <a:t xml:space="preserve">Vrouwen nemen nog steeds onevenredig vaak de kinderopvang, ouderenzorg en het huishouden op zich – verantwoordelijkheden die essentieel zijn voor het functioneren van het gezin, maar vaak ten koste gaan van doorgroeien in de loopbaan, inkomensgroei en professionele ontwikkeling. </a:t>
            </a:r>
          </a:p>
          <a:p>
            <a:pPr marL="0" indent="0">
              <a:buNone/>
            </a:pPr>
            <a:endParaRPr lang="en-GB" sz="1150" dirty="0"/>
          </a:p>
          <a:p>
            <a:pPr marL="0" indent="0">
              <a:buNone/>
            </a:pPr>
            <a:r>
              <a:rPr lang="nl-NL" sz="1150" dirty="0"/>
              <a:t xml:space="preserve">Deze opportuniteitskosten worden zelden erkend in formele financiële afspraken, terwijl ze de financiële uitkomsten op lange termijn wel bepalen. </a:t>
            </a:r>
          </a:p>
          <a:p>
            <a:pPr marL="0" indent="0">
              <a:buNone/>
            </a:pPr>
            <a:endParaRPr lang="en-GB" sz="1150" dirty="0"/>
          </a:p>
          <a:p>
            <a:pPr marL="0" indent="0">
              <a:buNone/>
            </a:pPr>
            <a:r>
              <a:rPr lang="nl-NL" sz="1150" dirty="0"/>
              <a:t>Na verloop van tijd kan deze onbalans de pensioenopbouw, de spaarcapaciteit en de algehele economische onafhankelijkheid aantasten. Daarom is het extra belangrijk om te begrijpen hoe onbetaald werk bijdraagt aan financiële ongelijkheid binnen relaties.</a:t>
            </a:r>
          </a:p>
          <a:p>
            <a:pPr marL="0" indent="0">
              <a:buNone/>
            </a:pPr>
            <a:endParaRPr lang="en-GB" sz="1150" dirty="0"/>
          </a:p>
          <a:p>
            <a:pPr marL="0" indent="0">
              <a:buNone/>
            </a:pPr>
            <a:r>
              <a:rPr lang="nl-NL" sz="1150" dirty="0"/>
              <a:t>Door onbetaald werk op deze manier expliciet te waarderen, kunnen stellen het risico op financiële onbalans verkleinen en voorkomen dat structurele ongelijkheden zich vastzetten naarmate de relatie en de levensomstandigheden zich ontwikkelen.</a:t>
            </a:r>
          </a:p>
        </p:txBody>
      </p:sp>
      <p:grpSp>
        <p:nvGrpSpPr>
          <p:cNvPr id="12" name="Group 11">
            <a:extLst>
              <a:ext uri="{FF2B5EF4-FFF2-40B4-BE49-F238E27FC236}">
                <a16:creationId xmlns:a16="http://schemas.microsoft.com/office/drawing/2014/main" id="{202FEA3E-2BE6-3999-7B6E-761F003BA356}"/>
              </a:ext>
            </a:extLst>
          </p:cNvPr>
          <p:cNvGrpSpPr/>
          <p:nvPr/>
        </p:nvGrpSpPr>
        <p:grpSpPr>
          <a:xfrm>
            <a:off x="1641504" y="5285296"/>
            <a:ext cx="926198" cy="406400"/>
            <a:chOff x="1997756" y="3611831"/>
            <a:chExt cx="926198" cy="406400"/>
          </a:xfrm>
        </p:grpSpPr>
        <p:grpSp>
          <p:nvGrpSpPr>
            <p:cNvPr id="13" name="Group 12">
              <a:extLst>
                <a:ext uri="{FF2B5EF4-FFF2-40B4-BE49-F238E27FC236}">
                  <a16:creationId xmlns:a16="http://schemas.microsoft.com/office/drawing/2014/main" id="{BF880BE9-D7C5-7ED2-8280-159D092A6CFA}"/>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99181A2A-77B7-977E-9D3A-F5B126FA97A6}"/>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841B6925-8253-B1B3-2FBE-16AA5581552B}"/>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2F5B0B0C-9ADF-3CD9-E9CF-E47E5C051651}"/>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53" name="Oval 52">
                <a:extLst>
                  <a:ext uri="{FF2B5EF4-FFF2-40B4-BE49-F238E27FC236}">
                    <a16:creationId xmlns:a16="http://schemas.microsoft.com/office/drawing/2014/main" id="{A863B964-4856-FA7B-FD57-783758E4A85D}"/>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B13E6C76-8B2B-2382-00FC-242C7265F9B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AB26C5DD-594E-9284-D903-F3D70A58D846}"/>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063B9056-7999-8277-89A0-0D03AA32F6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14CADF03-21F7-759C-2C4C-EEFDD0D1802F}"/>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74BE786E-C482-9BD4-84F9-7A83A2009D5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5CCE7636-9D89-4334-C773-1393D401C1D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DAFFA591-7F48-A103-1375-AA34DF4B108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74463353-AF94-D6C6-D9B2-D55C2D75E5DC}"/>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4C08821F-33EB-6D18-D730-458E4F8040A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EBC5FA39-3983-F88B-2C78-12310BBE7B67}"/>
              </a:ext>
            </a:extLst>
          </p:cNvPr>
          <p:cNvSpPr txBox="1">
            <a:spLocks/>
          </p:cNvSpPr>
          <p:nvPr/>
        </p:nvSpPr>
        <p:spPr>
          <a:xfrm>
            <a:off x="1947027" y="5488496"/>
            <a:ext cx="4362333" cy="393839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endParaRPr lang="en-GB" sz="1350" b="1" dirty="0">
              <a:solidFill>
                <a:srgbClr val="F16024"/>
              </a:solidFill>
            </a:endParaRPr>
          </a:p>
          <a:p>
            <a:pPr marL="0" indent="0">
              <a:buNone/>
            </a:pPr>
            <a:endParaRPr lang="en-GB" sz="1350" b="1" dirty="0">
              <a:solidFill>
                <a:srgbClr val="F16024"/>
              </a:solidFill>
            </a:endParaRPr>
          </a:p>
          <a:p>
            <a:pPr marL="0" indent="0">
              <a:buNone/>
            </a:pPr>
            <a:r>
              <a:rPr lang="nl-NL" sz="1350" b="1" dirty="0">
                <a:solidFill>
                  <a:srgbClr val="F16024"/>
                </a:solidFill>
              </a:rPr>
              <a:t>Financiële rechtvaardigheid in deze fase vraagt om:</a:t>
            </a:r>
          </a:p>
          <a:p>
            <a:pPr marL="0" lvl="0" indent="0">
              <a:buNone/>
            </a:pPr>
            <a:endParaRPr lang="en-GB" dirty="0"/>
          </a:p>
          <a:p>
            <a:pPr marL="0" lvl="0" indent="0">
              <a:buNone/>
            </a:pPr>
            <a:r>
              <a:rPr lang="nl-NL" sz="1150" dirty="0">
                <a:solidFill>
                  <a:srgbClr val="F16024"/>
                </a:solidFill>
              </a:rPr>
              <a:t>•</a:t>
            </a:r>
            <a:r>
              <a:rPr lang="nl-NL" sz="1150" dirty="0"/>
              <a:t xml:space="preserve"> Zorg erkennen als economische bijdrage, niet alleen als emotionele of persoonlijke steun, en erkennen dat zorg het huishouden draaiende houdt en de betaalde baan van de andere partner mogelijk maakt.</a:t>
            </a:r>
          </a:p>
          <a:p>
            <a:pPr marL="0" lvl="0" indent="0">
              <a:buNone/>
            </a:pPr>
            <a:endParaRPr lang="en-GB" sz="1150" dirty="0"/>
          </a:p>
          <a:p>
            <a:pPr marL="0" lvl="0" indent="0">
              <a:buNone/>
            </a:pPr>
            <a:r>
              <a:rPr lang="nl-NL" sz="1150" dirty="0">
                <a:solidFill>
                  <a:srgbClr val="F16024"/>
                </a:solidFill>
              </a:rPr>
              <a:t>•</a:t>
            </a:r>
            <a:r>
              <a:rPr lang="nl-NL" sz="1150" dirty="0"/>
              <a:t xml:space="preserve"> Financiële bijdragen aanpassen aan een lager verdienvermogen door zorgtaken, in plaats van uit te gaan van een gelijke financiële inbreng ongeacht ongelijke opportuniteitskosten.</a:t>
            </a:r>
          </a:p>
          <a:p>
            <a:pPr marL="0" lvl="0" indent="0">
              <a:buNone/>
            </a:pPr>
            <a:endParaRPr lang="en-GB" sz="1150" dirty="0"/>
          </a:p>
          <a:p>
            <a:pPr marL="0" lvl="0" indent="0">
              <a:buNone/>
            </a:pPr>
            <a:r>
              <a:rPr lang="nl-NL" sz="1150" dirty="0">
                <a:solidFill>
                  <a:srgbClr val="F16024"/>
                </a:solidFill>
              </a:rPr>
              <a:t>•</a:t>
            </a:r>
            <a:r>
              <a:rPr lang="nl-NL" sz="1150" dirty="0"/>
              <a:t xml:space="preserve"> Onbetaald werk compenseren via gezamenlijk sparen, pensioeninleg of mede-eigendom van bezittingen, om de financiële zekerheid op lange termijn te beschermen van de partner die de zorg op zich neemt.</a:t>
            </a:r>
          </a:p>
          <a:p>
            <a:pPr marL="0" lvl="0" indent="0">
              <a:buNone/>
            </a:pPr>
            <a:endParaRPr lang="en-GB" sz="1150" dirty="0"/>
          </a:p>
          <a:p>
            <a:pPr marL="0" lvl="0" indent="0">
              <a:buNone/>
            </a:pPr>
            <a:r>
              <a:rPr lang="nl-NL" sz="1150" dirty="0">
                <a:solidFill>
                  <a:srgbClr val="F16024"/>
                </a:solidFill>
              </a:rPr>
              <a:t>•</a:t>
            </a:r>
            <a:r>
              <a:rPr lang="nl-NL" sz="1150" dirty="0"/>
              <a:t xml:space="preserve"> De gevolgen op lange termijn bespreken van loopbaanonderbrekingen of deeltijdwerk, vooral voor pensioenen, toekomstige inzetbaarheid op de arbeidsmarkt en inkomen later in het leven.</a:t>
            </a:r>
          </a:p>
          <a:p>
            <a:pPr marL="0" lvl="0" indent="0">
              <a:buNone/>
            </a:pPr>
            <a:endParaRPr lang="en-GB" sz="1150" dirty="0"/>
          </a:p>
          <a:p>
            <a:pPr marL="0" lvl="0" indent="0">
              <a:buNone/>
            </a:pPr>
            <a:r>
              <a:rPr lang="nl-NL" sz="1150" dirty="0">
                <a:solidFill>
                  <a:srgbClr val="F16024"/>
                </a:solidFill>
              </a:rPr>
              <a:t>•</a:t>
            </a:r>
            <a:r>
              <a:rPr lang="nl-NL" sz="1150" dirty="0"/>
              <a:t xml:space="preserve"> Vermijden dat zorg wordt gezien als een ‘natuurlijke’ of kosteloze rol voor vrouwen, en zorg in plaats daarvan behandelen als een gedeelde verantwoordelijkheid met een meetbare economische waarde.</a:t>
            </a:r>
          </a:p>
          <a:p>
            <a:pPr marL="0" lvl="0" indent="0">
              <a:buNone/>
            </a:pPr>
            <a:r>
              <a:rPr lang="en-GB" sz="1150" dirty="0"/>
              <a:t>.</a:t>
            </a:r>
          </a:p>
          <a:p>
            <a:pPr marL="0" lvl="0" indent="0">
              <a:buNone/>
            </a:pPr>
            <a:endParaRPr lang="en-GB" dirty="0"/>
          </a:p>
          <a:p>
            <a:pPr marL="0" indent="0">
              <a:buNone/>
            </a:pPr>
            <a:endParaRPr lang="en-US" dirty="0"/>
          </a:p>
        </p:txBody>
      </p:sp>
    </p:spTree>
    <p:extLst>
      <p:ext uri="{BB962C8B-B14F-4D97-AF65-F5344CB8AC3E}">
        <p14:creationId xmlns:p14="http://schemas.microsoft.com/office/powerpoint/2010/main" val="1528364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4454-75C5-D880-53AB-AAE8060F59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243E179-17FC-6633-C6D2-36FC2A6C5BD7}"/>
              </a:ext>
            </a:extLst>
          </p:cNvPr>
          <p:cNvSpPr>
            <a:spLocks noGrp="1"/>
          </p:cNvSpPr>
          <p:nvPr>
            <p:ph type="body" sz="quarter" idx="49"/>
          </p:nvPr>
        </p:nvSpPr>
        <p:spPr/>
        <p:txBody>
          <a:bodyPr/>
          <a:lstStyle/>
          <a:p>
            <a:r>
              <a:rPr lang="nl-NL" dirty="0"/>
              <a:t>Inleiding</a:t>
            </a:r>
          </a:p>
        </p:txBody>
      </p:sp>
      <p:sp>
        <p:nvSpPr>
          <p:cNvPr id="6" name="Text Placeholder 5">
            <a:extLst>
              <a:ext uri="{FF2B5EF4-FFF2-40B4-BE49-F238E27FC236}">
                <a16:creationId xmlns:a16="http://schemas.microsoft.com/office/drawing/2014/main" id="{D5B3C0CA-805B-18C3-A21D-C5E6A241C3FD}"/>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D1A70FFB-5A07-31F5-9EDD-AF0E483F69F1}"/>
              </a:ext>
            </a:extLst>
          </p:cNvPr>
          <p:cNvSpPr>
            <a:spLocks noGrp="1"/>
          </p:cNvSpPr>
          <p:nvPr>
            <p:ph type="body" sz="quarter" idx="61"/>
          </p:nvPr>
        </p:nvSpPr>
        <p:spPr/>
        <p:txBody>
          <a:bodyPr/>
          <a:lstStyle/>
          <a:p>
            <a:r>
              <a:rPr lang="nl-NL" dirty="0" sz="2600"/>
              <a:t>Vrouwen halverwege de loopbaan</a:t>
            </a:r>
          </a:p>
        </p:txBody>
      </p:sp>
      <p:cxnSp>
        <p:nvCxnSpPr>
          <p:cNvPr id="24" name="Straight Connector 23">
            <a:extLst>
              <a:ext uri="{FF2B5EF4-FFF2-40B4-BE49-F238E27FC236}">
                <a16:creationId xmlns:a16="http://schemas.microsoft.com/office/drawing/2014/main" id="{FEFDEB6B-92CC-D333-AE72-00A23EDB5DA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FC987C4-56AF-C18E-FCF4-58FB94F8F58D}"/>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419F249-EF27-F665-C3DB-A8610E01852C}"/>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6DC1E012-CF95-7BE6-4B49-1C64BC62816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D303F15-6526-13E5-F156-F78469A66FB6}"/>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B8F5021-8DFC-CF4D-AD7A-590299C1415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2045573-AD2C-80E5-0F34-6F7CBA8F7FB0}"/>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22D91BDD-8104-FD29-9786-95E071A15D6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A0E29D-E2E7-4A91-A462-D0DB742A480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FF273F59-37F0-2DA3-B33F-5CB04D7CF4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4190D182-2CEA-1EF6-2B7A-ED151751459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9E0FD24A-652D-4416-BDA1-48A3315ADD08}"/>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4A05895-69A6-1954-10FA-01A929EC258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00046A59-2166-FB2E-9171-DAAED45866B5}"/>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A7D637B-9D36-174C-3298-D55ADEE888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69B84FC-75AA-8EBC-0AFC-42BD8A10AE4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1CD9638-CD18-521C-B4A9-9A74A79D3C8A}"/>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775ABBE7-1363-48CC-A190-293362F5240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D4B94AD-EEFC-73F4-5541-5C009FB4FB2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E66CD4A3-A995-F34F-4CC5-ADFB9B9593D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F80B5C8-9278-69FD-168D-99313284348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53DD926-EFE0-68F9-1852-A20679013E9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5C071F84-65BE-6E22-D760-F57759E6233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1A3E433-D0A6-9667-1644-F8E04D81E3EF}"/>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F577300-94DD-9246-9D02-193FB6F5472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46F153EC-9BF5-FDB6-6B95-9009F996FC5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C25E171F-5B35-E4FD-1D73-4C89A638DBD8}"/>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B18C502E-9FBA-42F0-A9D9-ED95F712181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D7278C49-3E84-4009-07AB-7DC993AB81E5}"/>
              </a:ext>
            </a:extLst>
          </p:cNvPr>
          <p:cNvSpPr/>
          <p:nvPr/>
        </p:nvSpPr>
        <p:spPr>
          <a:xfrm>
            <a:off x="1725485" y="5479240"/>
            <a:ext cx="4880718" cy="388786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A97D0166-D0E8-1FC5-2058-ECB4637EFB2A}"/>
              </a:ext>
            </a:extLst>
          </p:cNvPr>
          <p:cNvSpPr txBox="1">
            <a:spLocks/>
          </p:cNvSpPr>
          <p:nvPr/>
        </p:nvSpPr>
        <p:spPr>
          <a:xfrm>
            <a:off x="1728060" y="1827531"/>
            <a:ext cx="5238428" cy="319664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nl-NL" sz="1350" b="1" dirty="0">
                <a:solidFill>
                  <a:srgbClr val="F16024"/>
                </a:solidFill>
              </a:rPr>
              <a:t>Financieel risico en zekerheid</a:t>
            </a:r>
          </a:p>
          <a:p>
            <a:pPr marL="0" indent="0">
              <a:buNone/>
            </a:pPr>
            <a:endParaRPr lang="en-US" sz="1150" b="1" dirty="0"/>
          </a:p>
          <a:p>
            <a:pPr marL="0" indent="0">
              <a:buNone/>
            </a:pPr>
            <a:r>
              <a:rPr lang="nl-NL" sz="1150" dirty="0"/>
              <a:t xml:space="preserve">Halverwege de loopbaan neemt de financiële blootstelling vaak toe, omdat de financiële verplichtingen van het huishouden groter en complexer worden. </a:t>
            </a:r>
          </a:p>
          <a:p>
            <a:pPr marL="0" indent="0">
              <a:buNone/>
            </a:pPr>
            <a:endParaRPr lang="en-GB" sz="1150" dirty="0"/>
          </a:p>
          <a:p>
            <a:pPr marL="0" indent="0">
              <a:buNone/>
            </a:pPr>
            <a:r>
              <a:rPr lang="nl-NL" sz="1150" dirty="0"/>
              <a:t xml:space="preserve">Hypotheken, opleidingskosten, ondernemingen en de financiële behoeften van afhankelijke gezinsleden vergroten niet alleen de kansen, maar ook de risico’s. </a:t>
            </a:r>
          </a:p>
          <a:p>
            <a:pPr marL="0" indent="0">
              <a:buNone/>
            </a:pPr>
            <a:endParaRPr lang="en-GB" sz="1150" dirty="0"/>
          </a:p>
          <a:p>
            <a:pPr marL="0" indent="0">
              <a:buNone/>
            </a:pPr>
            <a:r>
              <a:rPr lang="nl-NL" sz="1150" dirty="0"/>
              <a:t xml:space="preserve">Tegelijkertijd worden de gevolgen van financieel wanbeheer groter, omdat er minder tijd is om je financieel te herstellen vóór je pensioen. </a:t>
            </a:r>
          </a:p>
          <a:p>
            <a:pPr marL="0" indent="0">
              <a:buNone/>
            </a:pPr>
            <a:endParaRPr lang="en-GB" sz="1150" dirty="0"/>
          </a:p>
          <a:p>
            <a:pPr marL="0" indent="0">
              <a:buNone/>
            </a:pPr>
            <a:r>
              <a:rPr lang="nl-NL" sz="1150" dirty="0"/>
              <a:t>Vrouwen die niet actief betrokken zijn bij financiële besluitvorming kunnen bijzonder kwetsbaar zijn als er onverwachte gebeurtenissen plaatsvinden, zoals ontslag, ziekte of een scheiding, omdat ze dan zowel informatie als zelfvertrouwen kunnen missen om goed te reageren.</a:t>
            </a:r>
          </a:p>
          <a:p>
            <a:pPr marL="0" indent="0">
              <a:buNone/>
            </a:pPr>
            <a:endParaRPr lang="en-GB" sz="1150" dirty="0"/>
          </a:p>
          <a:p>
            <a:pPr marL="0" indent="0">
              <a:buNone/>
            </a:pPr>
            <a:r>
              <a:rPr lang="nl-NL" sz="1150" dirty="0"/>
              <a:t>Bewustzijn van financiële risico’s stelt vrouwen in staat met meer zelfvertrouwen deel te nemen aan besluitvorming en hun financiële stabiliteit op lange termijn actief te beschermen.</a:t>
            </a:r>
          </a:p>
        </p:txBody>
      </p:sp>
      <p:grpSp>
        <p:nvGrpSpPr>
          <p:cNvPr id="12" name="Group 11">
            <a:extLst>
              <a:ext uri="{FF2B5EF4-FFF2-40B4-BE49-F238E27FC236}">
                <a16:creationId xmlns:a16="http://schemas.microsoft.com/office/drawing/2014/main" id="{A1D07D1C-2773-46DF-293C-8E6EED0EE583}"/>
              </a:ext>
            </a:extLst>
          </p:cNvPr>
          <p:cNvGrpSpPr/>
          <p:nvPr/>
        </p:nvGrpSpPr>
        <p:grpSpPr>
          <a:xfrm>
            <a:off x="1641504" y="5285296"/>
            <a:ext cx="926198" cy="406400"/>
            <a:chOff x="1997756" y="3611831"/>
            <a:chExt cx="926198" cy="406400"/>
          </a:xfrm>
        </p:grpSpPr>
        <p:grpSp>
          <p:nvGrpSpPr>
            <p:cNvPr id="13" name="Group 12">
              <a:extLst>
                <a:ext uri="{FF2B5EF4-FFF2-40B4-BE49-F238E27FC236}">
                  <a16:creationId xmlns:a16="http://schemas.microsoft.com/office/drawing/2014/main" id="{F7EE1EF7-2625-FAE8-143F-40758515566B}"/>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89127973-4C19-8939-8402-A68DE0D9AA8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A0628F6-53FD-9FE6-DF24-50E8746EDB4D}"/>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4DA3181D-5BE5-BF8B-A7A9-34E9D970BDC3}"/>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53" name="Oval 52">
                <a:extLst>
                  <a:ext uri="{FF2B5EF4-FFF2-40B4-BE49-F238E27FC236}">
                    <a16:creationId xmlns:a16="http://schemas.microsoft.com/office/drawing/2014/main" id="{9F145F7A-B475-8C0D-1799-14DB217210EE}"/>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168305F4-48C3-72BD-1401-8A1BA7094025}"/>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9C93F962-34DA-6CD1-1CF2-7EAF9408C64B}"/>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77C50980-F0FA-8A53-1E73-9819A1AE17D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EB0B7AAE-B4C5-5861-6FD8-206D3DDF601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E7D25781-CB2A-D183-71A3-A485FF0985E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9B89EAB6-A378-264D-3427-15ED6BE07D5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811A0169-A7FB-5A5B-B544-02116B1B8C4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DCA869A5-CA0C-3E7F-D2AF-B7584DB66E0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8F17F9C6-3A9C-92F2-531C-993F24F446B0}"/>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9B9A9B5C-3839-F142-CAD0-6BA6D65259D5}"/>
              </a:ext>
            </a:extLst>
          </p:cNvPr>
          <p:cNvSpPr txBox="1">
            <a:spLocks/>
          </p:cNvSpPr>
          <p:nvPr/>
        </p:nvSpPr>
        <p:spPr>
          <a:xfrm>
            <a:off x="1947027" y="5488496"/>
            <a:ext cx="4362333" cy="366216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endParaRPr lang="en-GB" sz="1350" b="1" dirty="0">
              <a:solidFill>
                <a:srgbClr val="F16024"/>
              </a:solidFill>
            </a:endParaRPr>
          </a:p>
          <a:p>
            <a:pPr marL="0" indent="0">
              <a:buNone/>
            </a:pPr>
            <a:endParaRPr lang="en-GB" sz="1350" b="1" dirty="0">
              <a:solidFill>
                <a:srgbClr val="F16024"/>
              </a:solidFill>
            </a:endParaRPr>
          </a:p>
          <a:p>
            <a:pPr marL="0" indent="0">
              <a:buNone/>
            </a:pPr>
            <a:r>
              <a:rPr lang="nl-NL" sz="1350" b="1" dirty="0">
                <a:solidFill>
                  <a:srgbClr val="F16024"/>
                </a:solidFill>
              </a:rPr>
              <a:t>Financiële zekerheid versterken in deze fase betekent:</a:t>
            </a:r>
          </a:p>
          <a:p>
            <a:pPr marL="0" lvl="0" indent="0">
              <a:buNone/>
            </a:pPr>
            <a:endParaRPr lang="en-GB" dirty="0"/>
          </a:p>
          <a:p>
            <a:pPr marL="0" lvl="0" indent="0">
              <a:buNone/>
            </a:pPr>
            <a:r>
              <a:rPr lang="nl-NL" sz="1150" dirty="0">
                <a:solidFill>
                  <a:srgbClr val="F16024"/>
                </a:solidFill>
              </a:rPr>
              <a:t>•</a:t>
            </a:r>
            <a:r>
              <a:rPr lang="nl-NL" sz="1150" dirty="0"/>
              <a:t xml:space="preserve"> Deelnemen aan alle grote financiële beslissingen, waaronder beslissingen over leningen, beleggingen, pensioenen en verzekeringen, in plaats van de verantwoordelijkheid bij één partner te leggen.</a:t>
            </a:r>
          </a:p>
          <a:p>
            <a:pPr marL="0" lvl="0" indent="0">
              <a:buNone/>
            </a:pPr>
            <a:endParaRPr lang="en-GB" sz="1150" dirty="0"/>
          </a:p>
          <a:p>
            <a:pPr marL="0" lvl="0" indent="0">
              <a:buNone/>
            </a:pPr>
            <a:r>
              <a:rPr lang="nl-NL" sz="1150" dirty="0">
                <a:solidFill>
                  <a:srgbClr val="F16024"/>
                </a:solidFill>
              </a:rPr>
              <a:t>•</a:t>
            </a:r>
            <a:r>
              <a:rPr lang="nl-NL" sz="1150" dirty="0"/>
              <a:t xml:space="preserve"> Zorgen voor toegang tot alle financiële informatie en documenten, zodat beide partners de financiële positie en verplichtingen van het huishouden begrijpen.</a:t>
            </a:r>
          </a:p>
          <a:p>
            <a:pPr marL="0" lvl="0" indent="0">
              <a:buNone/>
            </a:pPr>
            <a:endParaRPr lang="en-GB" sz="1150" dirty="0"/>
          </a:p>
          <a:p>
            <a:pPr marL="0" lvl="0" indent="0">
              <a:buNone/>
            </a:pPr>
            <a:r>
              <a:rPr lang="nl-NL" sz="1150" dirty="0">
                <a:solidFill>
                  <a:srgbClr val="F16024"/>
                </a:solidFill>
              </a:rPr>
              <a:t>•</a:t>
            </a:r>
            <a:r>
              <a:rPr lang="nl-NL" sz="1150" dirty="0"/>
              <a:t xml:space="preserve"> Plannen voor onvoorziene omstandigheden, zoals inkomensverlies, medische noodsituaties of zorgtaken, om stress en instabiliteit in moeilijke periodes te verminderen.</a:t>
            </a:r>
          </a:p>
          <a:p>
            <a:pPr marL="0" lvl="0" indent="0">
              <a:buNone/>
            </a:pPr>
            <a:endParaRPr lang="en-GB" sz="1150" dirty="0"/>
          </a:p>
          <a:p>
            <a:pPr marL="0" lvl="0" indent="0">
              <a:buNone/>
            </a:pPr>
            <a:r>
              <a:rPr lang="nl-NL" sz="1150" dirty="0">
                <a:solidFill>
                  <a:srgbClr val="F16024"/>
                </a:solidFill>
              </a:rPr>
              <a:t>•</a:t>
            </a:r>
            <a:r>
              <a:rPr lang="nl-NL" sz="1150" dirty="0"/>
              <a:t xml:space="preserve"> Je wettelijke rechten kennen met betrekking tot eigendom, pensioenen en huwelijksvermogen, vooral bij uit elkaar gaan, scheiding of weduwschap.</a:t>
            </a:r>
          </a:p>
          <a:p>
            <a:pPr marL="0" lvl="0" indent="0">
              <a:buNone/>
            </a:pPr>
            <a:endParaRPr lang="en-GB" sz="1150" dirty="0"/>
          </a:p>
          <a:p>
            <a:pPr marL="0" lvl="0" indent="0">
              <a:buNone/>
            </a:pPr>
            <a:r>
              <a:rPr lang="nl-NL" sz="1150" dirty="0">
                <a:solidFill>
                  <a:srgbClr val="F16024"/>
                </a:solidFill>
              </a:rPr>
              <a:t>•</a:t>
            </a:r>
            <a:r>
              <a:rPr lang="nl-NL" sz="1150" dirty="0"/>
              <a:t xml:space="preserve"> Voorkomen dat je te veel afhankelijk bent van de kennis of het inkomen van één partner, in het besef dat gedeeld begrip en gespreide middelen de veerkracht versterken.</a:t>
            </a:r>
          </a:p>
          <a:p>
            <a:pPr marL="0" indent="0">
              <a:buNone/>
            </a:pPr>
            <a:endParaRPr lang="en-US" dirty="0"/>
          </a:p>
        </p:txBody>
      </p:sp>
    </p:spTree>
    <p:extLst>
      <p:ext uri="{BB962C8B-B14F-4D97-AF65-F5344CB8AC3E}">
        <p14:creationId xmlns:p14="http://schemas.microsoft.com/office/powerpoint/2010/main" val="653957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BCFF-E647-8F8F-32BF-2DBB916137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510057C-2E12-01E4-B15A-48C6304A730C}"/>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7FBA6AFC-9F3C-EA8C-44FF-7C872BBD9B32}"/>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101F0474-7277-D3F0-B876-19020D89CB06}"/>
              </a:ext>
            </a:extLst>
          </p:cNvPr>
          <p:cNvSpPr>
            <a:spLocks noGrp="1"/>
          </p:cNvSpPr>
          <p:nvPr>
            <p:ph type="body" sz="quarter" idx="61"/>
          </p:nvPr>
        </p:nvSpPr>
        <p:spPr/>
        <p:txBody>
          <a:bodyPr/>
          <a:lstStyle/>
          <a:p>
            <a:r>
              <a:rPr lang="nl-NL" dirty="0" sz="2600"/>
              <a:t>Vrouwen halverwege de loopbaan</a:t>
            </a:r>
          </a:p>
        </p:txBody>
      </p:sp>
      <p:sp>
        <p:nvSpPr>
          <p:cNvPr id="8" name="Text Placeholder 7">
            <a:extLst>
              <a:ext uri="{FF2B5EF4-FFF2-40B4-BE49-F238E27FC236}">
                <a16:creationId xmlns:a16="http://schemas.microsoft.com/office/drawing/2014/main" id="{B9B03096-204F-4BB9-B190-E806AF71504E}"/>
              </a:ext>
            </a:extLst>
          </p:cNvPr>
          <p:cNvSpPr>
            <a:spLocks noGrp="1"/>
          </p:cNvSpPr>
          <p:nvPr>
            <p:ph type="body" sz="quarter" idx="64"/>
          </p:nvPr>
        </p:nvSpPr>
        <p:spPr>
          <a:xfrm>
            <a:off x="1704812" y="1534332"/>
            <a:ext cx="5198907" cy="8400082"/>
          </a:xfrm>
        </p:spPr>
        <p:txBody>
          <a:bodyPr/>
          <a:lstStyle/>
          <a:p>
            <a:pPr>
              <a:buNone/>
            </a:pPr>
            <a:r>
              <a:rPr lang="nl-NL" sz="1350" b="1" dirty="0">
                <a:solidFill>
                  <a:srgbClr val="F16024"/>
                </a:solidFill>
              </a:rPr>
              <a:t>Activiteiten</a:t>
            </a:r>
            <a:endParaRPr lang="en-GB" sz="1150" b="1" dirty="0">
              <a:solidFill>
                <a:srgbClr val="F16024"/>
              </a:solidFill>
              <a:cs typeface="Times New Roman" panose="02020603050405020304" pitchFamily="18" charset="0"/>
            </a:endParaRPr>
          </a:p>
          <a:p>
            <a:pPr>
              <a:buNone/>
            </a:pPr>
            <a:endParaRPr lang="en-GB" sz="1150" b="1"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endParaRPr>
          </a:p>
          <a:p>
            <a:r>
              <a:rPr lang="nl-NL" sz="1150" b="1"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Werkblad ‘Praten over geld’: bereid je voor op een gesprek over financiële planning.</a:t>
            </a:r>
            <a:endParaRPr lang="en-GB" sz="115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350" b="1" dirty="0">
              <a:solidFill>
                <a:srgbClr val="F16024"/>
              </a:solidFill>
            </a:endParaRPr>
          </a:p>
          <a:p>
            <a:pPr marL="0" indent="0">
              <a:buNone/>
            </a:pPr>
            <a:r>
              <a:rPr lang="nl-NL" sz="1150" dirty="0"/>
              <a:t>Nu je je voorbereidt op komende veranderingen in je financiële situatie, is het belangrijk om een open gesprek te voeren met de mensen met wie je een nauwe band hebt over hoe jullie de dingen aanpakken. Gebruik het werkblad hieronder als gespreksstarter en beantwoord de vragen samen.</a:t>
            </a:r>
          </a:p>
          <a:p>
            <a:pPr marL="0" indent="0">
              <a:buNone/>
            </a:pPr>
            <a:endParaRPr lang="en-GB" sz="1150" dirty="0"/>
          </a:p>
          <a:p>
            <a:pPr marL="0" indent="0">
              <a:buNone/>
            </a:pPr>
            <a:r>
              <a:rPr kumimoji="0" lang="nl-NL" sz="11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Vragen over onze bankzaken:</a:t>
            </a:r>
            <a:endParaRPr lang="en-GB" sz="1150" b="1" dirty="0"/>
          </a:p>
          <a:p>
            <a:pPr marL="0" indent="0">
              <a:buNone/>
            </a:pPr>
            <a:endParaRPr lang="en-US" sz="1150" dirty="0"/>
          </a:p>
          <a:p>
            <a:pPr marL="228600" indent="-228600">
              <a:buFont typeface="+mj-lt"/>
              <a:buAutoNum type="arabicPeriod"/>
            </a:pPr>
            <a:r>
              <a:rPr lang="nl-NL" sz="1150" dirty="0"/>
              <a:t xml:space="preserve">Willen we gezamenlijke of aparte rekeningen, of allebei? </a:t>
            </a:r>
            <a:r>
              <a:rPr lang="nl-NL" sz="1150" b="1" dirty="0"/>
              <a:t xml:space="preserve">Denk hieraan: </a:t>
            </a:r>
            <a:r>
              <a:rPr lang="nl-NL" sz="1150" dirty="0"/>
              <a:t>beide partners hebben 100% recht op al het geld op een gezamenlijke rekening. Communicatie is essentieel om een gezamenlijke rekening bij te houden.</a:t>
            </a:r>
          </a:p>
          <a:p>
            <a:pPr marL="228600" indent="-228600">
              <a:buFont typeface="+mj-lt"/>
              <a:buAutoNum type="arabicPeriod"/>
            </a:pPr>
            <a:r>
              <a:rPr lang="nl-NL" sz="1150" dirty="0"/>
              <a:t>Hoe houden we deze rekeningen bij?</a:t>
            </a:r>
            <a:endParaRPr lang="en-US" sz="1150" dirty="0"/>
          </a:p>
          <a:p>
            <a:pPr marL="228600" indent="-228600">
              <a:buFont typeface="+mj-lt"/>
              <a:buAutoNum type="arabicPeriod"/>
            </a:pPr>
            <a:r>
              <a:rPr lang="nl-NL" sz="1150" dirty="0"/>
              <a:t>Willen we een betaalrekening, een spaarrekening of allebei?</a:t>
            </a:r>
          </a:p>
          <a:p>
            <a:pPr marL="228600" indent="-228600">
              <a:buFont typeface="+mj-lt"/>
              <a:buAutoNum type="arabicPeriod"/>
            </a:pPr>
            <a:r>
              <a:rPr lang="nl-NL" sz="1150" dirty="0"/>
              <a:t>Waarvoor gebruiken we onze pinpassen?</a:t>
            </a:r>
          </a:p>
          <a:p>
            <a:pPr marL="0" indent="0">
              <a:buNone/>
            </a:pPr>
            <a:endParaRPr lang="en-GB" dirty="0"/>
          </a:p>
          <a:p>
            <a:pPr marL="0" indent="0">
              <a:buNone/>
            </a:pPr>
            <a:r>
              <a:rPr lang="nl-NL" sz="1150" b="1" dirty="0">
                <a:solidFill>
                  <a:srgbClr val="ED7D31"/>
                </a:solidFill>
                <a:ea typeface="Calibri" panose="020F0502020204030204" pitchFamily="34" charset="0"/>
              </a:rPr>
              <a:t>Vragen over ons budget:</a:t>
            </a:r>
            <a:endParaRPr lang="en-GB" sz="1150" b="1" dirty="0"/>
          </a:p>
          <a:p>
            <a:pPr marL="0" indent="0">
              <a:buNone/>
            </a:pPr>
            <a:endParaRPr lang="en-GB" dirty="0"/>
          </a:p>
          <a:p>
            <a:pPr marL="228600" indent="-228600">
              <a:buFont typeface="+mj-lt"/>
              <a:buAutoNum type="arabicPeriod"/>
            </a:pPr>
            <a:r>
              <a:rPr lang="nl-NL" sz="1150" dirty="0"/>
              <a:t xml:space="preserve">Wat zijn onze financiële doelen? </a:t>
            </a:r>
            <a:r>
              <a:rPr lang="nl-NL" sz="1150" b="1" dirty="0"/>
              <a:t xml:space="preserve">Denk hieraan: </a:t>
            </a:r>
            <a:r>
              <a:rPr lang="nl-NL" sz="1150" dirty="0"/>
              <a:t xml:space="preserve">een gedeeld beeld van de doelen voorkomt misverstanden. </a:t>
            </a:r>
          </a:p>
          <a:p>
            <a:pPr marL="435117" lvl="1" indent="-228600">
              <a:buFont typeface="Arial" panose="020B0604020202020204" pitchFamily="34" charset="0"/>
              <a:buChar char="•"/>
            </a:pPr>
            <a:r>
              <a:rPr lang="nl-NL" sz="1050" dirty="0">
                <a:solidFill>
                  <a:srgbClr val="1E2879"/>
                </a:solidFill>
                <a:latin typeface="+mn-lt"/>
              </a:rPr>
              <a:t>Doel 1...............Benodigd bedrag…</a:t>
            </a:r>
          </a:p>
          <a:p>
            <a:pPr marL="435117" lvl="1" indent="-228600">
              <a:buFont typeface="Arial" panose="020B0604020202020204" pitchFamily="34" charset="0"/>
              <a:buChar char="•"/>
            </a:pPr>
            <a:r>
              <a:rPr lang="nl-NL" sz="1050" dirty="0">
                <a:solidFill>
                  <a:srgbClr val="1E2879"/>
                </a:solidFill>
                <a:latin typeface="+mn-lt"/>
              </a:rPr>
              <a:t>Doel 2</a:t>
            </a:r>
            <a:r>
              <a:rPr kumimoji="0" lang="nl-NL" sz="1050" b="0" i="0" u="none" strike="noStrike" kern="1200" cap="none" spc="0" normalizeH="0" baseline="0" noProof="0" dirty="0">
                <a:ln>
                  <a:noFill/>
                </a:ln>
                <a:solidFill>
                  <a:srgbClr val="1E2879"/>
                </a:solidFill>
                <a:effectLst/>
                <a:uLnTx/>
                <a:uFillTx/>
                <a:latin typeface="Calibri" panose="020F0502020204030204"/>
                <a:ea typeface="Open Sans" panose="020B0606030504020204" pitchFamily="34" charset="0"/>
                <a:cs typeface="Calibri" panose="020F0502020204030204" pitchFamily="34" charset="0"/>
              </a:rPr>
              <a:t xml:space="preserve">...............Benodigd bedrag… </a:t>
            </a:r>
          </a:p>
          <a:p>
            <a:pPr marL="435117" lvl="1" indent="-228600">
              <a:buFont typeface="Arial" panose="020B0604020202020204" pitchFamily="34" charset="0"/>
              <a:buChar char="•"/>
            </a:pPr>
            <a:r>
              <a:rPr lang="nl-NL" sz="1050" dirty="0">
                <a:solidFill>
                  <a:srgbClr val="1E2879"/>
                </a:solidFill>
                <a:latin typeface="+mn-lt"/>
              </a:rPr>
              <a:t>Doel 3</a:t>
            </a:r>
            <a:r>
              <a:rPr kumimoji="0" lang="nl-NL" sz="1050" b="0" i="0" u="none" strike="noStrike" kern="1200" cap="none" spc="0" normalizeH="0" baseline="0" noProof="0" dirty="0">
                <a:ln>
                  <a:noFill/>
                </a:ln>
                <a:solidFill>
                  <a:srgbClr val="1E2879"/>
                </a:solidFill>
                <a:effectLst/>
                <a:uLnTx/>
                <a:uFillTx/>
                <a:latin typeface="Calibri" panose="020F0502020204030204"/>
                <a:ea typeface="Open Sans" panose="020B0606030504020204" pitchFamily="34" charset="0"/>
                <a:cs typeface="Calibri" panose="020F0502020204030204" pitchFamily="34" charset="0"/>
              </a:rPr>
              <a:t>...............Benodigd bedrag…</a:t>
            </a:r>
            <a:endParaRPr lang="en-GB" sz="1050" dirty="0">
              <a:solidFill>
                <a:srgbClr val="1E2879"/>
              </a:solidFill>
              <a:latin typeface="+mn-lt"/>
            </a:endParaRPr>
          </a:p>
          <a:p>
            <a:pPr marL="228600" indent="-228600">
              <a:buFont typeface="+mj-lt"/>
              <a:buAutoNum type="arabicPeriod"/>
            </a:pPr>
            <a:r>
              <a:rPr lang="nl-NL" sz="1150" dirty="0"/>
              <a:t>Hoe hoog zijn onze gezamenlijke totale inkomsten en uitgaven per maand?</a:t>
            </a:r>
          </a:p>
          <a:p>
            <a:pPr marL="435117" lvl="1" indent="-228600">
              <a:buFont typeface="Arial" panose="020B0604020202020204" pitchFamily="34" charset="0"/>
              <a:buChar char="•"/>
            </a:pPr>
            <a:r>
              <a:rPr lang="nl-NL" sz="1050" dirty="0">
                <a:solidFill>
                  <a:srgbClr val="1E2879"/>
                </a:solidFill>
                <a:latin typeface="+mn-lt"/>
              </a:rPr>
              <a:t>Onze inkomsten</a:t>
            </a:r>
          </a:p>
          <a:p>
            <a:pPr marL="435117" lvl="1" indent="-228600">
              <a:buFont typeface="Arial" panose="020B0604020202020204" pitchFamily="34" charset="0"/>
              <a:buChar char="•"/>
            </a:pPr>
            <a:r>
              <a:rPr lang="nl-NL" sz="1050" dirty="0">
                <a:solidFill>
                  <a:srgbClr val="1E2879"/>
                </a:solidFill>
                <a:latin typeface="+mn-lt"/>
              </a:rPr>
              <a:t>Onze uitgaven</a:t>
            </a:r>
          </a:p>
          <a:p>
            <a:pPr marL="228600" indent="-228600">
              <a:buFont typeface="+mj-lt"/>
              <a:buAutoNum type="arabicPeriod"/>
            </a:pPr>
            <a:r>
              <a:rPr lang="nl-NL" sz="1150" dirty="0"/>
              <a:t xml:space="preserve">Wie is verantwoordelijk voor het betalen van welke rekening? </a:t>
            </a:r>
            <a:r>
              <a:rPr lang="nl-NL" sz="1150" b="1" dirty="0"/>
              <a:t>Denk hieraan:</a:t>
            </a:r>
            <a:r>
              <a:rPr lang="nl-NL" sz="1150" dirty="0"/>
              <a:t xml:space="preserve"> een gedeeld hulpmiddel maakt bijhouden makkelijker</a:t>
            </a:r>
          </a:p>
          <a:p>
            <a:pPr marL="228600" indent="-228600">
              <a:buFont typeface="+mj-lt"/>
              <a:buAutoNum type="arabicPeriod"/>
            </a:pPr>
            <a:r>
              <a:rPr lang="nl-NL" sz="1150" dirty="0"/>
              <a:t xml:space="preserve">Hoe houden we onze uitgaven bij? </a:t>
            </a:r>
            <a:r>
              <a:rPr lang="nl-NL" sz="1150" b="1" dirty="0"/>
              <a:t xml:space="preserve">Denk hieraan: </a:t>
            </a:r>
            <a:r>
              <a:rPr lang="nl-NL" sz="1150" dirty="0"/>
              <a:t>een vast bedrag per persoon helpt bij het budgetteren van dagelijkse uitgaven.</a:t>
            </a:r>
          </a:p>
          <a:p>
            <a:pPr marL="435117" lvl="1" indent="-228600">
              <a:buFont typeface="Arial" panose="020B0604020202020204" pitchFamily="34" charset="0"/>
              <a:buChar char="•"/>
            </a:pPr>
            <a:r>
              <a:rPr lang="nl-NL" sz="1050" dirty="0">
                <a:solidFill>
                  <a:srgbClr val="1E2879"/>
                </a:solidFill>
                <a:latin typeface="+mn-lt"/>
              </a:rPr>
              <a:t xml:space="preserve">Hulpmiddelen die we gebruiken: </a:t>
            </a:r>
          </a:p>
          <a:p>
            <a:pPr marL="206517" lvl="1"/>
            <a:r>
              <a:rPr lang="nl-NL" sz="1050" dirty="0">
                <a:solidFill>
                  <a:srgbClr val="1E2879"/>
                </a:solidFill>
                <a:latin typeface="+mn-lt"/>
              </a:rPr>
              <a:t xml:space="preserve">       (Lijstjes, spreadsheets, software enz.?)</a:t>
            </a:r>
          </a:p>
          <a:p>
            <a:pPr marL="435117" lvl="1" indent="-228600">
              <a:buFont typeface="Arial" panose="020B0604020202020204" pitchFamily="34" charset="0"/>
              <a:buChar char="•"/>
            </a:pPr>
            <a:r>
              <a:rPr lang="nl-NL" sz="1050" dirty="0">
                <a:solidFill>
                  <a:srgbClr val="1E2879"/>
                </a:solidFill>
                <a:latin typeface="+mn-lt"/>
              </a:rPr>
              <a:t xml:space="preserve">Wat houden we bij? </a:t>
            </a:r>
          </a:p>
          <a:p>
            <a:pPr marL="206517" lvl="1"/>
            <a:r>
              <a:rPr lang="nl-NL" sz="1050" dirty="0">
                <a:solidFill>
                  <a:srgbClr val="1E2879"/>
                </a:solidFill>
                <a:latin typeface="+mn-lt"/>
              </a:rPr>
              <a:t xml:space="preserve">       (Lunches, uitjes enz.?)</a:t>
            </a:r>
          </a:p>
          <a:p>
            <a:pPr marL="435117" lvl="1" indent="-228600">
              <a:buFont typeface="Arial" panose="020B0604020202020204" pitchFamily="34" charset="0"/>
              <a:buChar char="•"/>
            </a:pPr>
            <a:r>
              <a:rPr lang="nl-NL" sz="1050" dirty="0">
                <a:solidFill>
                  <a:srgbClr val="1E2879"/>
                </a:solidFill>
                <a:latin typeface="+mn-lt"/>
              </a:rPr>
              <a:t>Hoe laten we elkaar weten wat we hebben uitgegeven?</a:t>
            </a:r>
          </a:p>
          <a:p>
            <a:pPr marL="228600" indent="-228600">
              <a:buFont typeface="+mj-lt"/>
              <a:buAutoNum type="arabicPeriod"/>
            </a:pPr>
            <a:endParaRPr lang="en-GB" sz="1150" dirty="0"/>
          </a:p>
          <a:p>
            <a:pPr marL="0" indent="0">
              <a:buNone/>
            </a:pPr>
            <a:endParaRPr lang="en-GB" dirty="0"/>
          </a:p>
          <a:p>
            <a:pPr marL="0" indent="0">
              <a:buNone/>
            </a:pPr>
            <a:r>
              <a:rPr lang="nl-NL" sz="1150" b="1" dirty="0">
                <a:solidFill>
                  <a:srgbClr val="ED7D31"/>
                </a:solidFill>
                <a:ea typeface="Calibri" panose="020F0502020204030204" pitchFamily="34" charset="0"/>
              </a:rPr>
              <a:t xml:space="preserve">Vragen over krediet en schulden: </a:t>
            </a:r>
          </a:p>
          <a:p>
            <a:pPr marL="0" indent="0">
              <a:buNone/>
            </a:pPr>
            <a:endParaRPr lang="en-GB" sz="1150" b="1" dirty="0">
              <a:solidFill>
                <a:srgbClr val="ED7D31"/>
              </a:solidFill>
            </a:endParaRPr>
          </a:p>
          <a:p>
            <a:pPr marL="228600" indent="-228600">
              <a:buFont typeface="+mj-lt"/>
              <a:buAutoNum type="arabicPeriod"/>
            </a:pPr>
            <a:r>
              <a:rPr lang="nl-NL" sz="1150" dirty="0"/>
              <a:t xml:space="preserve">Hoeveel schuld hebben we nu in totaal? </a:t>
            </a:r>
            <a:r>
              <a:rPr lang="nl-NL" sz="1150" b="1" dirty="0"/>
              <a:t xml:space="preserve">Denk hieraan: </a:t>
            </a:r>
            <a:r>
              <a:rPr lang="nl-NL" sz="1150" dirty="0"/>
              <a:t xml:space="preserve">welke schulden die vóór en tijdens het huwelijk zijn aangegaan, worden tijdens en na het huwelijk van beide partners? </a:t>
            </a:r>
          </a:p>
          <a:p>
            <a:pPr marL="228600" indent="-228600">
              <a:buFont typeface="+mj-lt"/>
              <a:buAutoNum type="arabicPeriod"/>
            </a:pPr>
            <a:r>
              <a:rPr lang="nl-NL" sz="1150" dirty="0"/>
              <a:t xml:space="preserve">Wat is onze huidige kredietwaardigheid? </a:t>
            </a:r>
            <a:r>
              <a:rPr lang="nl-NL" sz="1150" b="1" dirty="0"/>
              <a:t xml:space="preserve">Denk hieraan: </a:t>
            </a:r>
            <a:r>
              <a:rPr lang="nl-NL" sz="1150" dirty="0"/>
              <a:t>het is belangrijk om je kredietregistratie te controleren vóór een grote verandering in je leven.</a:t>
            </a:r>
          </a:p>
          <a:p>
            <a:pPr marL="228600" indent="-228600">
              <a:buFont typeface="+mj-lt"/>
              <a:buAutoNum type="arabicPeriod"/>
            </a:pPr>
            <a:r>
              <a:rPr lang="nl-NL" sz="1150" dirty="0"/>
              <a:t>Waarvoor gebruiken we creditcards?</a:t>
            </a:r>
          </a:p>
          <a:p>
            <a:pPr marL="228600" indent="-228600">
              <a:buFont typeface="+mj-lt"/>
              <a:buAutoNum type="arabicPeriod"/>
            </a:pPr>
            <a:r>
              <a:rPr lang="nl-NL" sz="1150" dirty="0"/>
              <a:t>Waarvoor gaan we lenen?</a:t>
            </a:r>
          </a:p>
          <a:p>
            <a:pPr marL="228600" indent="-228600">
              <a:buFont typeface="+mj-lt"/>
              <a:buAutoNum type="arabicPeriod"/>
            </a:pPr>
            <a:r>
              <a:rPr lang="nl-NL" sz="1150" dirty="0"/>
              <a:t>Met hoeveel schuld voelen we ons comfortabel?</a:t>
            </a:r>
          </a:p>
          <a:p>
            <a:pPr marL="0" indent="0">
              <a:buNone/>
            </a:pPr>
            <a:endParaRPr lang="en-GB" dirty="0"/>
          </a:p>
          <a:p>
            <a:pPr marL="0" indent="0">
              <a:buNone/>
            </a:pPr>
            <a:endParaRPr lang="en-GB" dirty="0"/>
          </a:p>
        </p:txBody>
      </p:sp>
      <p:grpSp>
        <p:nvGrpSpPr>
          <p:cNvPr id="87" name="Graphic 2">
            <a:extLst>
              <a:ext uri="{FF2B5EF4-FFF2-40B4-BE49-F238E27FC236}">
                <a16:creationId xmlns:a16="http://schemas.microsoft.com/office/drawing/2014/main" id="{2B738733-23C2-209E-8727-05FFEA348D4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E18DCC9-C9D4-DB08-6CFC-3D60E029EA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01E1D30-273C-3B82-FB73-2FACDFDD3B0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3C18D82-6587-7E0E-B138-5C77BBDC9FC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2E4E10F-B4FC-4B10-2B39-CADF6061E9A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427FD08-998A-899B-CB7F-A03E64F9156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840BA7E-F274-53DC-56D5-BCF84A1AECA7}"/>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A3B086B-D78A-8355-F84B-C98CCBBAACF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154ADCB1-B5EC-19CB-845E-EDACE2953BBF}"/>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F5E09F59-430D-E1F1-5760-01600D6448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2F7199E7-2B99-1BC2-2CD1-170337B6C0F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621893A-4EFD-2EA6-ABE2-8E1846C78C7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8AFD4861-FB95-08FE-ADF9-2DDBDEECEA9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69DE501-308C-C941-E1A3-F4BB1A171B1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20F0E81-CA83-2A1D-11F3-E9622F57EA89}"/>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8D6EB77-2C7D-E805-E92B-08CC2816D0F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2C69F9-F121-8D47-625C-3B134E0194E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D5EB94C-80BC-B366-6AD9-A33743C9F77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6583F86-8116-55B9-75FC-BB9202D82A0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F18D889-3079-3895-6889-3F0E050DFAF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EDAE2B1-67C3-DF53-BAFD-44E62E2A86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4319B83-B054-8EA4-4EB2-14DBC2E4F2C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EC183748-B8D8-2371-4CB1-5487A9C004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A2FE6E5-D88E-2F3F-4DF0-58FCACBB091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743D98CC-B8C8-5EEB-4F49-8CBA9CE4E1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91953562-9E1F-CE94-451D-BFC3CF21E62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36F1061-9A77-DE71-0A01-8C0F041FEA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941BCBC2-C548-7F5E-0287-CFAC228AD5B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15BF9A9-387E-677C-F274-57136E99AD9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3D96425-12A2-80EE-3F0D-4CF812D6F32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E26EFE98-CAD2-59DC-CCF1-72A99FEABFC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34E15189-600A-23C5-9834-38E1D921E38E}"/>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434916E-7ECD-CC8C-3A07-6378EA7C355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53597A4-F74C-A37C-EC22-9C2CA462B14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FDD6765-4357-D835-4D9C-AF3E6D35D71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E67FA82-15A2-0987-88A0-864A07AB745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636745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0A324-008B-D610-71B5-F16639215BB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4AEF683-3C28-0A1E-4D6B-7716DB5062D2}"/>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92797915-195D-B51F-ABA2-2459FACB60F4}"/>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CF08406E-FED6-8BAD-BB21-6961E706D925}"/>
              </a:ext>
            </a:extLst>
          </p:cNvPr>
          <p:cNvSpPr>
            <a:spLocks noGrp="1"/>
          </p:cNvSpPr>
          <p:nvPr>
            <p:ph type="body" sz="quarter" idx="61"/>
          </p:nvPr>
        </p:nvSpPr>
        <p:spPr/>
        <p:txBody>
          <a:bodyPr/>
          <a:lstStyle/>
          <a:p>
            <a:r>
              <a:rPr lang="nl-NL" dirty="0" sz="2600"/>
              <a:t>Vrouwen halverwege de loopbaan</a:t>
            </a:r>
          </a:p>
        </p:txBody>
      </p:sp>
      <p:sp>
        <p:nvSpPr>
          <p:cNvPr id="8" name="Text Placeholder 7">
            <a:extLst>
              <a:ext uri="{FF2B5EF4-FFF2-40B4-BE49-F238E27FC236}">
                <a16:creationId xmlns:a16="http://schemas.microsoft.com/office/drawing/2014/main" id="{29E1828A-6045-E6DF-97CB-9CA5FB177D79}"/>
              </a:ext>
            </a:extLst>
          </p:cNvPr>
          <p:cNvSpPr>
            <a:spLocks noGrp="1"/>
          </p:cNvSpPr>
          <p:nvPr>
            <p:ph type="body" sz="quarter" idx="64"/>
          </p:nvPr>
        </p:nvSpPr>
        <p:spPr>
          <a:xfrm>
            <a:off x="1704812" y="1534332"/>
            <a:ext cx="5198907" cy="8400082"/>
          </a:xfrm>
        </p:spPr>
        <p:txBody>
          <a:bodyPr/>
          <a:lstStyle/>
          <a:p>
            <a:pPr marL="0" indent="0">
              <a:buNone/>
            </a:pPr>
            <a:r>
              <a:rPr lang="nl-NL" sz="1200" b="1" dirty="0">
                <a:solidFill>
                  <a:srgbClr val="ED7D31"/>
                </a:solidFill>
                <a:ea typeface="Calibri" panose="020F0502020204030204" pitchFamily="34" charset="0"/>
              </a:rPr>
              <a:t xml:space="preserve">Vragen over verzekeringsdekking: </a:t>
            </a:r>
          </a:p>
          <a:p>
            <a:pPr marL="0" indent="0">
              <a:buNone/>
            </a:pPr>
            <a:endParaRPr lang="en-GB" b="1" dirty="0">
              <a:solidFill>
                <a:srgbClr val="ED7D31"/>
              </a:solidFill>
            </a:endParaRPr>
          </a:p>
          <a:p>
            <a:pPr marL="228600" indent="-228600">
              <a:buFont typeface="+mj-lt"/>
              <a:buAutoNum type="arabicPeriod"/>
            </a:pPr>
            <a:r>
              <a:rPr lang="nl-NL" sz="1200" dirty="0"/>
              <a:t>Is er door de komende verandering een andere dekking nodig?</a:t>
            </a:r>
          </a:p>
          <a:p>
            <a:pPr marL="0" indent="0">
              <a:buNone/>
            </a:pPr>
            <a:r>
              <a:rPr lang="nl-NL" dirty="0"/>
              <a:t xml:space="preserve">       (Zorg, leven, woning enz.)</a:t>
            </a:r>
          </a:p>
          <a:p>
            <a:pPr marL="228600" indent="-228600">
              <a:buFont typeface="+mj-lt"/>
              <a:buAutoNum type="arabicPeriod"/>
            </a:pPr>
            <a:r>
              <a:rPr lang="nl-NL" sz="1200" dirty="0"/>
              <a:t xml:space="preserve">Welke werkgever biedt betere verzekeringen? (Relevant in landen waar de werkgever verzekeringen aanbiedt) </a:t>
            </a:r>
          </a:p>
          <a:p>
            <a:pPr lvl="1" indent="-171450">
              <a:buFont typeface="Arial" panose="020B0604020202020204" pitchFamily="34" charset="0"/>
              <a:buChar char="•"/>
            </a:pPr>
            <a:r>
              <a:rPr lang="nl-NL" sz="1100" dirty="0">
                <a:solidFill>
                  <a:srgbClr val="1E2879"/>
                </a:solidFill>
                <a:latin typeface="+mn-lt"/>
              </a:rPr>
              <a:t>Werkgever 1:</a:t>
            </a:r>
          </a:p>
          <a:p>
            <a:pPr lvl="1" indent="-171450">
              <a:buFont typeface="Arial" panose="020B0604020202020204" pitchFamily="34" charset="0"/>
              <a:buChar char="•"/>
            </a:pPr>
            <a:r>
              <a:rPr lang="nl-NL" sz="1100" dirty="0">
                <a:solidFill>
                  <a:srgbClr val="1E2879"/>
                </a:solidFill>
                <a:latin typeface="+mn-lt"/>
              </a:rPr>
              <a:t>Werkgever 2:</a:t>
            </a:r>
          </a:p>
          <a:p>
            <a:pPr marL="228600" indent="-228600">
              <a:buFont typeface="+mj-lt"/>
              <a:buAutoNum type="arabicPeriod"/>
            </a:pPr>
            <a:r>
              <a:rPr lang="nl-NL" sz="1200" dirty="0"/>
              <a:t>Moeten we een dekking verhogen?</a:t>
            </a:r>
          </a:p>
          <a:p>
            <a:pPr marL="0" indent="0">
              <a:buNone/>
            </a:pPr>
            <a:r>
              <a:rPr lang="nl-NL" dirty="0"/>
              <a:t xml:space="preserve">       (Zorg, leven, woning enz.)</a:t>
            </a:r>
          </a:p>
          <a:p>
            <a:pPr marL="228600" indent="-228600">
              <a:buFont typeface="+mj-lt"/>
              <a:buAutoNum type="arabicPeriod"/>
            </a:pPr>
            <a:endParaRPr lang="en-GB" sz="1200" dirty="0"/>
          </a:p>
          <a:p>
            <a:pPr marL="0" indent="0">
              <a:buNone/>
            </a:pPr>
            <a:r>
              <a:rPr lang="nl-NL" sz="1200" b="1" dirty="0">
                <a:solidFill>
                  <a:srgbClr val="ED7D31"/>
                </a:solidFill>
                <a:ea typeface="Calibri" panose="020F0502020204030204" pitchFamily="34" charset="0"/>
              </a:rPr>
              <a:t xml:space="preserve">Vragen over belastingen: </a:t>
            </a:r>
          </a:p>
          <a:p>
            <a:pPr marL="0" indent="0">
              <a:buNone/>
            </a:pPr>
            <a:endParaRPr lang="en-GB" dirty="0"/>
          </a:p>
          <a:p>
            <a:pPr marL="228600" indent="-228600">
              <a:buFont typeface="+mj-lt"/>
              <a:buAutoNum type="arabicPeriod"/>
            </a:pPr>
            <a:r>
              <a:rPr lang="nl-NL" sz="1200" dirty="0"/>
              <a:t xml:space="preserve">Willen we onze fiscale status wijzigen (bijv. fiscaal partnerschap)? </a:t>
            </a:r>
            <a:r>
              <a:rPr lang="nl-NL" sz="1200" b="1" dirty="0"/>
              <a:t>Denk hieraan</a:t>
            </a:r>
            <a:r>
              <a:rPr lang="nl-NL" sz="1200" dirty="0"/>
              <a:t>: overleg het best met een belastingadviseur om te weten wat het gunstigst is.</a:t>
            </a:r>
          </a:p>
          <a:p>
            <a:pPr marL="228600" indent="-228600">
              <a:buFont typeface="+mj-lt"/>
              <a:buAutoNum type="arabicPeriod"/>
            </a:pPr>
            <a:r>
              <a:rPr lang="nl-NL" sz="1200" dirty="0"/>
              <a:t xml:space="preserve">Moeten we de loonheffing op ons salaris aanpassen? </a:t>
            </a:r>
            <a:r>
              <a:rPr lang="nl-NL" sz="1200" b="1" dirty="0"/>
              <a:t xml:space="preserve">Denk hieraan: </a:t>
            </a:r>
            <a:r>
              <a:rPr lang="nl-NL" sz="1200" dirty="0"/>
              <a:t>met extra kinderen komen er extra fiscale aandachtspunten bij.</a:t>
            </a:r>
          </a:p>
        </p:txBody>
      </p:sp>
      <p:grpSp>
        <p:nvGrpSpPr>
          <p:cNvPr id="87" name="Graphic 2">
            <a:extLst>
              <a:ext uri="{FF2B5EF4-FFF2-40B4-BE49-F238E27FC236}">
                <a16:creationId xmlns:a16="http://schemas.microsoft.com/office/drawing/2014/main" id="{241AAF48-BED5-1BC9-5C1C-03CAB3E5A445}"/>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70D503AB-9B4A-722A-F246-A826ACCCA4E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BB07C5A-702B-C865-BCD9-1182E02ADF9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1B7D4597-9F03-F777-31DC-168C2C8B2679}"/>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AC91FCBB-7366-8FB6-5723-C5E38D81F61C}"/>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943ACFA9-81F5-1528-95AB-729943E7CAD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19B0BD45-F5E0-25D2-4C35-DBC2BF7E913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0375EA64-9688-3077-6F93-D88CFB1F2A6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ACCC1ABC-1B82-6407-4A4B-7B8EB24F4001}"/>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CC32B658-33E9-0BCD-92F8-34DA4A9D2DE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35E87FB1-E3EF-2E8D-6D01-DDF7FD42815A}"/>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D947F66F-9DFE-0956-83B8-81CC72DB513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5C6F9D5F-D6B8-7FF7-3B41-014F3FED18A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58DF26A3-7A05-6020-B83F-75B77B65194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B7BAA31D-B3B1-5884-B7A0-CF13E09CC5BF}"/>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40BF0790-1B4C-F7B2-C8A1-C6ECA022AD1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29E6F9FC-93E0-E611-EB11-D2525C53AC1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2B0D8A3A-2295-6AFC-DC87-5EEE165AFD57}"/>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1D188DF2-A0D5-BD8A-B9F8-EBFDFED1449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48B1B6FA-787C-17A8-789B-8E0BFC63C9BD}"/>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621A3057-9E09-44AB-72B4-BA3A5DA23862}"/>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7019CD8B-F85F-0ABA-87B5-15A3CFBAD538}"/>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4A606DE-2775-84CE-98D3-10AFF1C2893E}"/>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C22B0625-9810-7B4E-68A1-2A66E166CA92}"/>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939A09A-B46D-55A5-2478-4BED57644D98}"/>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15D0AE8-729A-42E9-0E51-29EB5A4DEFF6}"/>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3F30FF59-6D27-2846-BE79-C02A94EAD6B9}"/>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492E2132-A729-60C2-E675-A7C37ECF72B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02C468B-CEF8-6AA6-7604-D938F2F3DF6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ECDE8F52-D8F2-4C23-2599-1FD804A83FEE}"/>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DEA276C-2C8A-9D8E-BE75-D2347045A847}"/>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CCA22300-284C-EDFB-9802-916C5C0A35B6}"/>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8DBD04E-53F1-7AF6-8074-F2F5628E55D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C478E25-EC20-61BE-E07F-24936E0E3A5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9EA50FDF-7402-95AD-0B59-8BF7B12C275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0655F10D-03A7-146B-F645-CB32014C74CF}"/>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158747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946F-9C62-AA87-64A9-32A65B98F4F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AEE5831-E63F-85C6-AD49-04A563C80BB9}"/>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45230E2D-17F3-E280-EAF8-5226AA04AD97}"/>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1473135E-7BE5-9A68-D141-05C8270D59D5}"/>
              </a:ext>
            </a:extLst>
          </p:cNvPr>
          <p:cNvSpPr>
            <a:spLocks noGrp="1"/>
          </p:cNvSpPr>
          <p:nvPr>
            <p:ph type="body" sz="quarter" idx="61"/>
          </p:nvPr>
        </p:nvSpPr>
        <p:spPr/>
        <p:txBody>
          <a:bodyPr/>
          <a:lstStyle/>
          <a:p>
            <a:r>
              <a:rPr lang="nl-NL" dirty="0" sz="2600"/>
              <a:t>Vrouwen halverwege de loopbaan</a:t>
            </a:r>
          </a:p>
        </p:txBody>
      </p:sp>
      <p:sp>
        <p:nvSpPr>
          <p:cNvPr id="8" name="Text Placeholder 7">
            <a:extLst>
              <a:ext uri="{FF2B5EF4-FFF2-40B4-BE49-F238E27FC236}">
                <a16:creationId xmlns:a16="http://schemas.microsoft.com/office/drawing/2014/main" id="{94494320-F0E4-6405-8D4C-A395A635534F}"/>
              </a:ext>
            </a:extLst>
          </p:cNvPr>
          <p:cNvSpPr>
            <a:spLocks noGrp="1"/>
          </p:cNvSpPr>
          <p:nvPr>
            <p:ph type="body" sz="quarter" idx="64"/>
          </p:nvPr>
        </p:nvSpPr>
        <p:spPr>
          <a:xfrm>
            <a:off x="1704812" y="1534332"/>
            <a:ext cx="5198907" cy="8400082"/>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nl-NL" sz="11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Rollenspel: respectvol omgaan met financiële meningsverschillen</a:t>
            </a: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endParaRPr kumimoji="0" lang="en-US" sz="1350" b="1" i="0" u="none" strike="noStrike" kern="1200" cap="none" spc="0" normalizeH="0" baseline="0" noProof="0" dirty="0">
              <a:ln>
                <a:noFill/>
              </a:ln>
              <a:solidFill>
                <a:srgbClr val="F16024"/>
              </a:solidFill>
              <a:effectLst/>
              <a:highlight>
                <a:srgbClr val="FFFF00"/>
              </a:highlight>
              <a:uLnTx/>
              <a:uFillTx/>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Geld wordt vaak genoemd als een van de belangrijkste oorzaken van stress en conflict in relaties. Hoewel financiële meningsverschillen spanning kunnen veroorzaken, bieden ze stellen ook waardevolle kansen om hun band te versterken, hun communicatievaardigheden te verbeteren en samen een zekerdere toekomst op te bouwen.</a:t>
            </a: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lang="en-GB" sz="1150" dirty="0"/>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Goede communicatie is de hoeksteen van elke gezonde relatie, en dat geldt zeker bij gesprekken over geld. Stellen moeten streven naar een open, eerlijk en respectvol gesprek over hun financiële doelen, uitgavenpatronen, waarden rond geld en eventuele zorgen. Deze gesprekken vermijden kan op termijn leiden tot wrok, misverstanden en grotere conflicten.</a:t>
            </a: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lang="en-GB" sz="1150" dirty="0"/>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nl-NL" sz="11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Dit zijn belangrijke communicatiestrategieën om met je partner te oefenen:</a:t>
            </a:r>
            <a:endParaRPr kumimoji="0" lang="en-GB" sz="115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indent="0">
              <a:buNone/>
            </a:pPr>
            <a:endParaRPr lang="en-GB" dirty="0"/>
          </a:p>
          <a:p>
            <a:pPr marL="228600" indent="-228600">
              <a:buFont typeface="+mj-lt"/>
              <a:buAutoNum type="arabicPeriod"/>
            </a:pPr>
            <a:r>
              <a:rPr lang="nl-NL" sz="1150" b="1" dirty="0"/>
              <a:t>Plan vaste financiële overleggen</a:t>
            </a:r>
            <a:r>
              <a:rPr lang="nl-NL" sz="1150" dirty="0"/>
              <a:t xml:space="preserve">: spreek vaste momenten af – wekelijks, tweewekelijks of maandelijks – om over geld te praten. Deze proactieve aanpak voorkomt dat problemen escaleren en zorgt ervoor dat jullie op één lijn zitten. Behandel deze overleggen net zo serieus als andere belangrijke afspraken. </a:t>
            </a:r>
          </a:p>
          <a:p>
            <a:pPr marL="228600" indent="-228600">
              <a:buFont typeface="+mj-lt"/>
              <a:buAutoNum type="arabicPeriod"/>
            </a:pPr>
            <a:r>
              <a:rPr lang="nl-NL" sz="1150" b="1" dirty="0"/>
              <a:t>Luister actief</a:t>
            </a:r>
            <a:r>
              <a:rPr lang="nl-NL" sz="1150" dirty="0"/>
              <a:t xml:space="preserve">: oefen actief luisteren door je echt te richten op het perspectief van je partner, zonder te onderbreken. Dat toont respect, erkent de gevoelens van de ander en helpt vertrouwen op te bouwen. Stel verduidelijkende vragen om zeker te weten dat je het standpunt van de ander begrijpt. </a:t>
            </a:r>
          </a:p>
          <a:p>
            <a:pPr marL="228600" indent="-228600">
              <a:buFont typeface="+mj-lt"/>
              <a:buAutoNum type="arabicPeriod"/>
            </a:pPr>
            <a:r>
              <a:rPr lang="nl-NL" sz="1150" b="1" dirty="0"/>
              <a:t>Wees transparant</a:t>
            </a:r>
            <a:r>
              <a:rPr lang="nl-NL" sz="1150" dirty="0"/>
              <a:t xml:space="preserve">: deel alle relevante financiële informatie open en eerlijk met je partner. Schulden, uitgaven of financiële zorgen verzwijgen kan het vertrouwen aantasten en tot grote problemen leiden. Transparantie legt een basis van eerlijkheid en wederzijds respect. </a:t>
            </a:r>
          </a:p>
          <a:p>
            <a:pPr marL="228600" indent="-228600">
              <a:buFont typeface="+mj-lt"/>
              <a:buAutoNum type="arabicPeriod"/>
            </a:pPr>
            <a:r>
              <a:rPr lang="nl-NL" sz="1150" b="1" dirty="0"/>
              <a:t>Gebruik ik-boodschappen</a:t>
            </a:r>
            <a:r>
              <a:rPr lang="nl-NL" sz="1150" dirty="0"/>
              <a:t xml:space="preserve">: gebruik bij het uiten van zorgen of meningsverschillen ik-boodschappen om geen schuld toe te wijzen (bijv. ‘Ik maak me zorgen als…’ in plaats van ‘Jij doet altijd…’). Dat bevordert een constructief gesprek en vermindert defensief gedrag. </a:t>
            </a:r>
          </a:p>
          <a:p>
            <a:pPr marL="228600" indent="-228600">
              <a:buFont typeface="+mj-lt"/>
              <a:buAutoNum type="arabicPeriod"/>
            </a:pPr>
            <a:r>
              <a:rPr lang="nl-NL" sz="1150" b="1" dirty="0"/>
              <a:t>Richt je op gedeelde doelen</a:t>
            </a:r>
            <a:r>
              <a:rPr lang="nl-NL" sz="1150" dirty="0"/>
              <a:t xml:space="preserve">: zet gesprekken over geld in het kader van gedeelde doelen en waarden. Dat helpt verschillen in uitgavenpatronen of financiële prioriteiten te overbruggen. </a:t>
            </a:r>
          </a:p>
          <a:p>
            <a:pPr marL="228600" indent="-228600">
              <a:buFont typeface="+mj-lt"/>
              <a:buAutoNum type="arabicPeriod"/>
            </a:pPr>
            <a:endParaRPr lang="en-GB" sz="1150" dirty="0"/>
          </a:p>
          <a:p>
            <a:pPr marL="228600" indent="-228600">
              <a:buFont typeface="+mj-lt"/>
              <a:buAutoNum type="arabicPeriod"/>
            </a:pPr>
            <a:endParaRPr lang="en-GB" sz="1150" dirty="0"/>
          </a:p>
          <a:p>
            <a:pPr marL="0" indent="0">
              <a:buNone/>
            </a:pPr>
            <a:r>
              <a:rPr lang="nl-NL" sz="1150" b="1" dirty="0">
                <a:solidFill>
                  <a:srgbClr val="ED7D31"/>
                </a:solidFill>
                <a:ea typeface="Calibri" panose="020F0502020204030204" pitchFamily="34" charset="0"/>
              </a:rPr>
              <a:t>Specifieke financiële meningsverschillen aanpakken</a:t>
            </a:r>
          </a:p>
          <a:p>
            <a:pPr marL="0" indent="0">
              <a:buNone/>
            </a:pPr>
            <a:endParaRPr lang="en-GB" sz="1150" b="1" dirty="0">
              <a:solidFill>
                <a:srgbClr val="ED7D31"/>
              </a:solidFill>
            </a:endParaRPr>
          </a:p>
          <a:p>
            <a:pPr marL="0" indent="0">
              <a:buNone/>
            </a:pPr>
            <a:r>
              <a:rPr lang="nl-NL" sz="1150" dirty="0"/>
              <a:t xml:space="preserve">Verschillende uitgavenstijlen (bijv. spaarder tegenover uitgever) zijn een veelvoorkomende bron van conflict. Zo ga je met deze verschillen om: </a:t>
            </a:r>
          </a:p>
          <a:p>
            <a:pPr marL="0" indent="0">
              <a:buNone/>
            </a:pPr>
            <a:endParaRPr lang="en-GB" sz="1150" dirty="0"/>
          </a:p>
          <a:p>
            <a:r>
              <a:rPr lang="nl-NL" sz="1150" b="1" dirty="0"/>
              <a:t>Begrijp elkaars waarden</a:t>
            </a:r>
            <a:r>
              <a:rPr lang="nl-NL" sz="1150" dirty="0"/>
              <a:t xml:space="preserve">: onderzoek de onderliggende redenen voor elkaars uitgavenpatronen. Dat kan empathie en begrip bevorderen. </a:t>
            </a:r>
          </a:p>
          <a:p>
            <a:r>
              <a:rPr lang="nl-NL" sz="1150" b="1" dirty="0"/>
              <a:t>Zoek compromissen</a:t>
            </a:r>
            <a:r>
              <a:rPr lang="nl-NL" sz="1150" dirty="0"/>
              <a:t xml:space="preserve">: zoek compromissen die de behoeften en waarden van beide partners respecteren. Met een apart budget voor ‘zakgeld’ kan elke partner bijvoorbeeld binnen afgesproken grenzen uitgeven zonder dat dit tot conflict leidt. </a:t>
            </a:r>
          </a:p>
          <a:p>
            <a:r>
              <a:rPr lang="nl-NL" sz="1150" b="1" dirty="0"/>
              <a:t>Zoek professionele hulp</a:t>
            </a:r>
            <a:r>
              <a:rPr lang="nl-NL" sz="1150" dirty="0"/>
              <a:t>: zijn financiële meningsverschillen hardnekkig of veroorzaken ze veel spanning, overweeg dan begeleiding door een financieel adviseur of therapeut die gespecialiseerd is in stellen en geld.</a:t>
            </a:r>
          </a:p>
        </p:txBody>
      </p:sp>
      <p:grpSp>
        <p:nvGrpSpPr>
          <p:cNvPr id="87" name="Graphic 2">
            <a:extLst>
              <a:ext uri="{FF2B5EF4-FFF2-40B4-BE49-F238E27FC236}">
                <a16:creationId xmlns:a16="http://schemas.microsoft.com/office/drawing/2014/main" id="{23DA6E0A-C3B2-514E-8AE3-A6B3D0EA7B2A}"/>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F3A99F5E-B94A-44EA-11FC-A347F50ECD3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66D73FA-F23C-C433-CAA1-EB2D5602472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BEA44E18-BDB2-BDBB-2AD6-2EED20F6C0A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7C88C00-9970-5844-01E6-F0821207367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12CB7CE9-16EF-C439-E024-2FBEB9B6DAD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C4F5E25D-45C2-8B89-517C-2A751207E03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7D6C86C-D386-7E14-B127-877857DCB758}"/>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4ACBFDA6-B2CC-E4D7-0D0F-2297F4ED1BB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C85E9FB5-3851-F35D-4FDB-B9B69539FAB5}"/>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6D0D037-2F60-663D-6831-EF27911A4B2F}"/>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A3A1DD4-7A80-955C-0E4B-5F579399808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0FF3437-0CF9-9725-99AA-C9F8680497E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9F83B303-DE38-C534-CA3C-B9DE3EB00E2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9CFB314-15AB-D73B-F78F-F769E9B18F5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9F84F551-8CFC-CA8F-7BAB-00BABFA2D07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6936C85-AA11-7136-BADF-0DC217DCD8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65E2D50E-D661-4675-3B5C-820924E2C139}"/>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196D995A-D1C3-780E-E9D7-778E97DF6C8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735DCB36-3664-D8E3-3C9C-C7D01267370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2E533B9-EF15-9363-7BFA-9F3E2DD7A3F9}"/>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783CA42E-760C-3240-AEF7-F796B10668D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8D55AAD6-799E-BDAB-47FD-1B40C5018BF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5F02675F-F436-EA86-E527-D3749D8BBCB6}"/>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54C38E35-827D-DB5C-6F00-BD3163597CB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AE144C1B-767B-0718-B813-3ED5F06DAEA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BE7C741D-3557-5221-654A-B1249F633EAF}"/>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C2A5B701-6737-D1AB-273D-EA43CCB4E06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710A4BB-4538-8B87-2323-61B43EFE20E5}"/>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B3FB415-7D24-A205-F30F-8E3AB845C85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2B2F6653-EFAF-A41C-5B4E-640B4B76C4D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4DB3F02-B622-F5D0-E509-2A07CD1BE3B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3334E47-17C3-A0DC-87B6-C610E9569504}"/>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006DD5A-967F-8A28-DAA2-566F1DFEA55C}"/>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32F7CE52-68E5-5C35-F9BA-DB09DF0E876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0DD34270-44C3-F2D4-752B-962251EAC2B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9967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F27E5-7940-5071-36D2-280B5BDDEDB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4AD8C2E-5202-A47F-7FD0-67A026CD99B1}"/>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3BA2A8F0-0CB4-BD3E-5F6E-0374F15DD322}"/>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44F06EB4-3B8F-FAEF-AAE3-F9FCBD5320B9}"/>
              </a:ext>
            </a:extLst>
          </p:cNvPr>
          <p:cNvSpPr>
            <a:spLocks noGrp="1"/>
          </p:cNvSpPr>
          <p:nvPr>
            <p:ph type="body" sz="quarter" idx="61"/>
          </p:nvPr>
        </p:nvSpPr>
        <p:spPr/>
        <p:txBody>
          <a:bodyPr/>
          <a:lstStyle/>
          <a:p>
            <a:r>
              <a:rPr lang="nl-NL" dirty="0" sz="2600"/>
              <a:t>Vrouwen halverwege de loopbaan</a:t>
            </a:r>
          </a:p>
        </p:txBody>
      </p:sp>
      <p:sp>
        <p:nvSpPr>
          <p:cNvPr id="8" name="Text Placeholder 7">
            <a:extLst>
              <a:ext uri="{FF2B5EF4-FFF2-40B4-BE49-F238E27FC236}">
                <a16:creationId xmlns:a16="http://schemas.microsoft.com/office/drawing/2014/main" id="{0EA3D7C9-FE05-B683-5274-B8EA222B6E66}"/>
              </a:ext>
            </a:extLst>
          </p:cNvPr>
          <p:cNvSpPr>
            <a:spLocks noGrp="1"/>
          </p:cNvSpPr>
          <p:nvPr>
            <p:ph type="body" sz="quarter" idx="64"/>
          </p:nvPr>
        </p:nvSpPr>
        <p:spPr>
          <a:xfrm>
            <a:off x="1704812" y="1534332"/>
            <a:ext cx="5198907" cy="8400082"/>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nl-NL" sz="11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Rekentool gevolgen van een scheiding (simulatie)</a:t>
            </a:r>
            <a:endParaRPr lang="en-GB" sz="1150" dirty="0">
              <a:solidFill>
                <a:srgbClr val="ED7D31"/>
              </a:solidFill>
              <a:highlight>
                <a:srgbClr val="FFFF00"/>
              </a:highlight>
              <a:ea typeface="Calibri" panose="020F0502020204030204" pitchFamily="34" charset="0"/>
            </a:endParaRPr>
          </a:p>
          <a:p>
            <a:pPr marL="0" indent="0">
              <a:buNone/>
            </a:pPr>
            <a:endParaRPr lang="en-GB" sz="1150" dirty="0">
              <a:solidFill>
                <a:srgbClr val="ED7D31"/>
              </a:solidFill>
              <a:highlight>
                <a:srgbClr val="FFFF00"/>
              </a:highlight>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Twee van de grootste uitdagingen voor mensen die gaan scheiden of hun geregistreerd partnerschap beëindigen, zijn:</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150"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Hoe je een eerlijke scheidingsregeling berekent. Daarbij gaat het om woningen, pensioenen, spaargeld en beleggingen, schulden, ondernemingen, inboedel en persoonlijke bezittingen, samen met aanspraken op inkomen (alimentatie). </a:t>
            </a: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Begrijpen waarom ze mogelijk een financiële rechterlijke beslissing nodig hebben (naast de uitspraak die de relatie beëindigt), vooral als ze al een regeling hebben afgesproken met hun echtgeno(o)t(e) of geregistreerd partner.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150"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Dit is niet eenvoudig. Er zijn geen exacte antwoorden, omdat de wet veel ruimte laat om tot een eerlijke en redelijke financiële regeling te komen, met richtlijnen, beginselen en precedenten. Overleg met een advocaat is erg belangrijk. Hieronder staat een reeks vragen die je helpen je financiële situatie te beoordelen en je volgende stap bij het berekenen van een financiële regeling te bepalen.</a:t>
            </a:r>
          </a:p>
          <a:p>
            <a:pPr marL="0" indent="0">
              <a:buNone/>
            </a:pPr>
            <a:endParaRPr lang="en-GB" sz="1150" b="1" dirty="0">
              <a:solidFill>
                <a:srgbClr val="ED7D31"/>
              </a:solidFill>
              <a:ea typeface="Calibri" panose="020F0502020204030204" pitchFamily="34" charset="0"/>
            </a:endParaRPr>
          </a:p>
          <a:p>
            <a:pPr marL="0" indent="0">
              <a:buNone/>
            </a:pPr>
            <a:endParaRPr lang="en-GB" sz="1150" b="1" dirty="0">
              <a:solidFill>
                <a:srgbClr val="ED7D31"/>
              </a:solidFill>
              <a:ea typeface="Calibri" panose="020F0502020204030204" pitchFamily="34" charset="0"/>
            </a:endParaRPr>
          </a:p>
          <a:p>
            <a:pPr marL="0" indent="0">
              <a:buNone/>
            </a:pPr>
            <a:r>
              <a:rPr lang="nl-NL" sz="1150" b="1" dirty="0">
                <a:solidFill>
                  <a:srgbClr val="ED7D31"/>
                </a:solidFill>
                <a:ea typeface="Calibri" panose="020F0502020204030204" pitchFamily="34" charset="0"/>
              </a:rPr>
              <a:t xml:space="preserve">Vragen: </a:t>
            </a:r>
          </a:p>
          <a:p>
            <a:pPr marL="0" indent="0">
              <a:buNone/>
            </a:pPr>
            <a:endParaRPr lang="en-GB" b="1" dirty="0">
              <a:solidFill>
                <a:srgbClr val="ED7D31"/>
              </a:solidFill>
            </a:endParaRPr>
          </a:p>
          <a:p>
            <a:pPr marL="228600" indent="-228600">
              <a:lnSpc>
                <a:spcPct val="100000"/>
              </a:lnSpc>
              <a:buFont typeface="+mj-lt"/>
              <a:buAutoNum type="arabicPeriod"/>
            </a:pPr>
            <a:r>
              <a:rPr lang="nl-NL" sz="1150" dirty="0"/>
              <a:t>Hoe lang ben je getrouwd?</a:t>
            </a:r>
          </a:p>
          <a:p>
            <a:pPr marL="228600" indent="-228600">
              <a:lnSpc>
                <a:spcPct val="100000"/>
              </a:lnSpc>
              <a:buFont typeface="+mj-lt"/>
              <a:buAutoNum type="arabicPeriod"/>
            </a:pPr>
            <a:r>
              <a:rPr lang="nl-NL" sz="1150" dirty="0"/>
              <a:t>Heb je kinderen onder de 18 en/of kinderen die nog studeren?</a:t>
            </a:r>
          </a:p>
          <a:p>
            <a:pPr marL="228600" indent="-228600">
              <a:lnSpc>
                <a:spcPct val="100000"/>
              </a:lnSpc>
              <a:buFont typeface="+mj-lt"/>
              <a:buAutoNum type="arabicPeriod"/>
            </a:pPr>
            <a:r>
              <a:rPr lang="nl-NL" sz="1150" dirty="0"/>
              <a:t>Heb je een financiële regeling afgesproken met je echtgeno(o)t(e)/partner?</a:t>
            </a:r>
          </a:p>
          <a:p>
            <a:pPr marL="228600" indent="-228600">
              <a:lnSpc>
                <a:spcPct val="100000"/>
              </a:lnSpc>
              <a:buFont typeface="+mj-lt"/>
              <a:buAutoNum type="arabicPeriod"/>
            </a:pPr>
            <a:r>
              <a:rPr lang="nl-NL" sz="1150" dirty="0"/>
              <a:t>Hebben jullie huwelijkse voorwaarden (vooraf of achteraf opgesteld)?</a:t>
            </a:r>
          </a:p>
          <a:p>
            <a:pPr marL="228600" indent="-228600">
              <a:lnSpc>
                <a:spcPct val="100000"/>
              </a:lnSpc>
              <a:buFont typeface="+mj-lt"/>
              <a:buAutoNum type="arabicPeriod"/>
            </a:pPr>
            <a:r>
              <a:rPr lang="nl-NL" sz="1150" dirty="0"/>
              <a:t>Bezit een van jullie een of meer woningen?</a:t>
            </a:r>
          </a:p>
          <a:p>
            <a:pPr marL="228600" indent="-228600">
              <a:lnSpc>
                <a:spcPct val="100000"/>
              </a:lnSpc>
              <a:buFont typeface="+mj-lt"/>
              <a:buAutoNum type="arabicPeriod"/>
            </a:pPr>
            <a:r>
              <a:rPr lang="nl-NL" sz="1150" dirty="0"/>
              <a:t>Heeft een van jullie spaargeld of beleggingen?</a:t>
            </a:r>
          </a:p>
          <a:p>
            <a:pPr marL="228600" indent="-228600">
              <a:lnSpc>
                <a:spcPct val="100000"/>
              </a:lnSpc>
              <a:buFont typeface="+mj-lt"/>
              <a:buAutoNum type="arabicPeriod"/>
            </a:pPr>
            <a:r>
              <a:rPr lang="nl-NL" sz="1150" dirty="0"/>
              <a:t>Heeft een van jullie een belang in een onderneming?</a:t>
            </a:r>
          </a:p>
          <a:p>
            <a:pPr marL="228600" indent="-228600">
              <a:lnSpc>
                <a:spcPct val="100000"/>
              </a:lnSpc>
              <a:buFont typeface="+mj-lt"/>
              <a:buAutoNum type="arabicPeriod"/>
            </a:pPr>
            <a:r>
              <a:rPr lang="nl-NL" sz="1150" dirty="0"/>
              <a:t>Heeft een van jullie een pensioen?</a:t>
            </a:r>
          </a:p>
          <a:p>
            <a:pPr marL="228600" indent="-228600">
              <a:lnSpc>
                <a:spcPct val="100000"/>
              </a:lnSpc>
              <a:buFont typeface="+mj-lt"/>
              <a:buAutoNum type="arabicPeriod"/>
            </a:pPr>
            <a:r>
              <a:rPr lang="nl-NL" sz="1150" dirty="0"/>
              <a:t>Heeft een van jullie schulden of andere verplichtingen?</a:t>
            </a:r>
          </a:p>
          <a:p>
            <a:pPr marL="228600" indent="-228600">
              <a:lnSpc>
                <a:spcPct val="100000"/>
              </a:lnSpc>
              <a:buFont typeface="+mj-lt"/>
              <a:buAutoNum type="arabicPeriod"/>
            </a:pPr>
            <a:r>
              <a:rPr lang="nl-NL" sz="1150" dirty="0"/>
              <a:t>Heeft een van jullie bezittingen in het buitenland?</a:t>
            </a:r>
          </a:p>
          <a:p>
            <a:pPr marL="228600" indent="-228600">
              <a:lnSpc>
                <a:spcPct val="100000"/>
              </a:lnSpc>
              <a:buFont typeface="+mj-lt"/>
              <a:buAutoNum type="arabicPeriod"/>
            </a:pPr>
            <a:r>
              <a:rPr lang="nl-NL" sz="1150" dirty="0"/>
              <a:t>Heb je een vergelijkbaar verdienvermogen als je echtgeno(o)t(e)?</a:t>
            </a:r>
          </a:p>
          <a:p>
            <a:pPr marL="228600" indent="-228600">
              <a:lnSpc>
                <a:spcPct val="100000"/>
              </a:lnSpc>
              <a:buFont typeface="+mj-lt"/>
              <a:buAutoNum type="arabicPeriod"/>
            </a:pPr>
            <a:r>
              <a:rPr lang="nl-NL" sz="1150" dirty="0"/>
              <a:t>Ben je financieel afhankelijk van je echtgeno(o)t(e) of partner?</a:t>
            </a:r>
          </a:p>
        </p:txBody>
      </p:sp>
      <p:grpSp>
        <p:nvGrpSpPr>
          <p:cNvPr id="87" name="Graphic 2">
            <a:extLst>
              <a:ext uri="{FF2B5EF4-FFF2-40B4-BE49-F238E27FC236}">
                <a16:creationId xmlns:a16="http://schemas.microsoft.com/office/drawing/2014/main" id="{EED7FF32-AE2D-9338-64E3-AD17DF0EFB22}"/>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9D6436C-6A55-609B-FC0E-5EC0F75418F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B2A3AB94-C9A3-B5E8-54CE-DBAD1A7F076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0038D0DE-307A-38E0-70D9-AC3651C7B27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75BC2D38-16CD-EBC0-25C8-C8B0915A4D68}"/>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2BCB0A1E-493C-D16E-7A11-AA710BC5DA9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0EF92F16-863E-8F27-EAB7-7A9BEC376B3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52DFC1A8-980D-E24F-CD9C-4E1C80E2FC35}"/>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3E7EA3DC-EF07-703B-385C-53DAA9E70BD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88351B9D-DCDE-E26D-BC87-E4686E1B19FE}"/>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8952BAA-4894-D121-B52F-F521F568342E}"/>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88E78A8B-F1EA-0BB5-AA63-1222E126602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2C69826-F4CA-41D8-CDCC-D09FA8FAAB36}"/>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12BBDBA-FADD-E344-D014-958382CE6C0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4FD8B9D-BB39-F160-A875-1E770EC6A7C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1D07DDC-1F33-5BDF-636F-37DABE5C97B2}"/>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BB47738E-02E4-CE6D-307F-3914C3449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5D0E288E-233A-18E6-78F9-12B2FDB1D7E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A15D9A47-594E-DC3E-4013-DB6B6448DD44}"/>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68076FA2-9550-F6AB-00C2-7468D60EBB7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E2D82710-FF30-EC95-AC96-F2267A5AECFA}"/>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D534451-A635-F2EA-89EB-EA554BA248C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7CE9CFD-5328-2E38-CF96-15C9284F362F}"/>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46286544-7C9C-394C-0155-E48C3CB2133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37C24F4B-D7D7-D638-C7CA-E17826CB11E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3D3B9122-CA94-C867-5A26-FB29EBCEA216}"/>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A5CEBFAF-4A07-4BB5-67D3-86A6E544E504}"/>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AF9B0DB7-177D-2FBA-612D-BBF2D2D163B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AB86AA6-77DA-456F-8E76-973E9512C17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12DCC552-ACF0-8CF3-F163-7D9B7A96AD5E}"/>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62E3861F-D5ED-09AB-FBAC-699043DDA2D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C94DF2C9-8849-97EB-E35C-4E628AF48E4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037B550-9981-DAD3-43D5-CAD38977642E}"/>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20A5D0FE-2B07-8B9A-5C54-1FB14CB5F13A}"/>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2EA777BE-AD3F-5E2B-F8A3-1184559FE9F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54F12CDD-27F8-BCF5-4355-069F6AC9750F}"/>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4" name="Rounded Rectangle 67">
            <a:extLst>
              <a:ext uri="{FF2B5EF4-FFF2-40B4-BE49-F238E27FC236}">
                <a16:creationId xmlns:a16="http://schemas.microsoft.com/office/drawing/2014/main" id="{F3135ED7-D2CA-DF98-3266-2EE1B933363C}"/>
              </a:ext>
            </a:extLst>
          </p:cNvPr>
          <p:cNvSpPr/>
          <p:nvPr/>
        </p:nvSpPr>
        <p:spPr>
          <a:xfrm>
            <a:off x="1824771" y="7601611"/>
            <a:ext cx="4442720" cy="2565213"/>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5B6BCA07-31CC-7BE4-BD5F-D4555D9B049D}"/>
              </a:ext>
            </a:extLst>
          </p:cNvPr>
          <p:cNvGrpSpPr/>
          <p:nvPr/>
        </p:nvGrpSpPr>
        <p:grpSpPr>
          <a:xfrm>
            <a:off x="2007591" y="7413672"/>
            <a:ext cx="1196560" cy="494051"/>
            <a:chOff x="1997756" y="3611831"/>
            <a:chExt cx="897844" cy="406400"/>
          </a:xfrm>
        </p:grpSpPr>
        <p:grpSp>
          <p:nvGrpSpPr>
            <p:cNvPr id="10" name="Group 9">
              <a:extLst>
                <a:ext uri="{FF2B5EF4-FFF2-40B4-BE49-F238E27FC236}">
                  <a16:creationId xmlns:a16="http://schemas.microsoft.com/office/drawing/2014/main" id="{735F98F3-5E33-6D3E-9170-0E796BFEC289}"/>
                </a:ext>
              </a:extLst>
            </p:cNvPr>
            <p:cNvGrpSpPr/>
            <p:nvPr/>
          </p:nvGrpSpPr>
          <p:grpSpPr>
            <a:xfrm>
              <a:off x="1997756" y="3611831"/>
              <a:ext cx="897844" cy="406400"/>
              <a:chOff x="1590175" y="6032510"/>
              <a:chExt cx="897844" cy="406400"/>
            </a:xfrm>
          </p:grpSpPr>
          <p:sp>
            <p:nvSpPr>
              <p:cNvPr id="19" name="Rectangle 18">
                <a:extLst>
                  <a:ext uri="{FF2B5EF4-FFF2-40B4-BE49-F238E27FC236}">
                    <a16:creationId xmlns:a16="http://schemas.microsoft.com/office/drawing/2014/main" id="{BB26C676-388E-773B-DC57-191BD45A88C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DC349DD-5521-D3AE-AD93-BC7108302FFD}"/>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122">
                <a:extLst>
                  <a:ext uri="{FF2B5EF4-FFF2-40B4-BE49-F238E27FC236}">
                    <a16:creationId xmlns:a16="http://schemas.microsoft.com/office/drawing/2014/main" id="{9F862489-8B94-2B41-3F89-758E559CA798}"/>
                  </a:ext>
                </a:extLst>
              </p:cNvPr>
              <p:cNvSpPr txBox="1">
                <a:spLocks/>
              </p:cNvSpPr>
              <p:nvPr/>
            </p:nvSpPr>
            <p:spPr>
              <a:xfrm>
                <a:off x="1981385" y="6096239"/>
                <a:ext cx="377224"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22" name="Oval 21">
                <a:extLst>
                  <a:ext uri="{FF2B5EF4-FFF2-40B4-BE49-F238E27FC236}">
                    <a16:creationId xmlns:a16="http://schemas.microsoft.com/office/drawing/2014/main" id="{E25C3F49-6DAB-7CC2-7EC7-B0359B628D6E}"/>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104">
                <a:extLst>
                  <a:ext uri="{FF2B5EF4-FFF2-40B4-BE49-F238E27FC236}">
                    <a16:creationId xmlns:a16="http://schemas.microsoft.com/office/drawing/2014/main" id="{07B9DBD5-54EA-5C0C-D443-24683ED9715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88D736F4-C758-385A-BF82-6DDAF4B39252}"/>
                </a:ext>
              </a:extLst>
            </p:cNvPr>
            <p:cNvGrpSpPr/>
            <p:nvPr/>
          </p:nvGrpSpPr>
          <p:grpSpPr>
            <a:xfrm>
              <a:off x="2066238" y="3681850"/>
              <a:ext cx="283418" cy="283423"/>
              <a:chOff x="8736336" y="773976"/>
              <a:chExt cx="925001" cy="925018"/>
            </a:xfrm>
            <a:solidFill>
              <a:schemeClr val="bg1"/>
            </a:solidFill>
          </p:grpSpPr>
          <p:sp>
            <p:nvSpPr>
              <p:cNvPr id="12" name="Freeform 85">
                <a:extLst>
                  <a:ext uri="{FF2B5EF4-FFF2-40B4-BE49-F238E27FC236}">
                    <a16:creationId xmlns:a16="http://schemas.microsoft.com/office/drawing/2014/main" id="{68417727-C38F-3D78-A71C-C001061CA010}"/>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94">
                <a:extLst>
                  <a:ext uri="{FF2B5EF4-FFF2-40B4-BE49-F238E27FC236}">
                    <a16:creationId xmlns:a16="http://schemas.microsoft.com/office/drawing/2014/main" id="{F0E3CE37-0EB0-351A-8063-93D021D1A79D}"/>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95">
                <a:extLst>
                  <a:ext uri="{FF2B5EF4-FFF2-40B4-BE49-F238E27FC236}">
                    <a16:creationId xmlns:a16="http://schemas.microsoft.com/office/drawing/2014/main" id="{6161F22E-5271-6215-9DB8-8CF951110C2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96">
                <a:extLst>
                  <a:ext uri="{FF2B5EF4-FFF2-40B4-BE49-F238E27FC236}">
                    <a16:creationId xmlns:a16="http://schemas.microsoft.com/office/drawing/2014/main" id="{8E8AB48C-0CAA-F786-F576-A496FD8BC937}"/>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7">
                <a:extLst>
                  <a:ext uri="{FF2B5EF4-FFF2-40B4-BE49-F238E27FC236}">
                    <a16:creationId xmlns:a16="http://schemas.microsoft.com/office/drawing/2014/main" id="{9DB8EDBE-C594-AE19-540D-F6BA542419F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8">
                <a:extLst>
                  <a:ext uri="{FF2B5EF4-FFF2-40B4-BE49-F238E27FC236}">
                    <a16:creationId xmlns:a16="http://schemas.microsoft.com/office/drawing/2014/main" id="{EE933BAC-1DE5-96FF-656B-6F7652A61B5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9">
                <a:extLst>
                  <a:ext uri="{FF2B5EF4-FFF2-40B4-BE49-F238E27FC236}">
                    <a16:creationId xmlns:a16="http://schemas.microsoft.com/office/drawing/2014/main" id="{E1E8ADE0-2F9D-F15A-F441-FB9B19BE6A82}"/>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24" name="Text Placeholder 7">
            <a:extLst>
              <a:ext uri="{FF2B5EF4-FFF2-40B4-BE49-F238E27FC236}">
                <a16:creationId xmlns:a16="http://schemas.microsoft.com/office/drawing/2014/main" id="{1BD164F9-4BD3-33C3-E977-B449469DDA98}"/>
              </a:ext>
            </a:extLst>
          </p:cNvPr>
          <p:cNvSpPr txBox="1">
            <a:spLocks/>
          </p:cNvSpPr>
          <p:nvPr/>
        </p:nvSpPr>
        <p:spPr>
          <a:xfrm>
            <a:off x="2007591" y="7630967"/>
            <a:ext cx="4222008" cy="1370666"/>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endParaRPr lang="en-GB" sz="1400" b="1" dirty="0">
              <a:solidFill>
                <a:srgbClr val="F16024"/>
              </a:solidFill>
            </a:endParaRPr>
          </a:p>
          <a:p>
            <a:pPr marL="0" indent="0">
              <a:buNone/>
            </a:pPr>
            <a:r>
              <a:rPr lang="nl-NL" sz="1200" b="1" dirty="0">
                <a:solidFill>
                  <a:srgbClr val="F16024"/>
                </a:solidFill>
              </a:rPr>
              <a:t>Rekentool scheidingsregeling:</a:t>
            </a:r>
          </a:p>
          <a:p>
            <a:pPr marL="0" lvl="0" indent="0">
              <a:buNone/>
            </a:pPr>
            <a:endParaRPr lang="en-GB" dirty="0"/>
          </a:p>
          <a:p>
            <a:pPr marL="0" lvl="0" indent="0">
              <a:buNone/>
            </a:pPr>
            <a:r>
              <a:rPr lang="nl-NL" sz="1200" dirty="0"/>
              <a:t xml:space="preserve">Omdat de wettelijke kaders per land verschillen, kun je de eerste link hieronder volgen, die aansluit bij de vragen hierboven; de tweede link, voor het Verenigd Koninkrijk; of de derde, voor Duitsland, om je financiële regeling te berekenen: </a:t>
            </a:r>
            <a:r>
              <a:rPr lang="nl-NL" sz="1200" dirty="0">
                <a:hlinkClick r:id="rId2"/>
              </a:rPr>
              <a:t>https://www.weightmans.com/services/family/divorce-settlement-calculator/</a:t>
            </a:r>
            <a:r>
              <a:rPr lang="nl-NL" sz="1200" dirty="0"/>
              <a:t xml:space="preserve"> </a:t>
            </a:r>
          </a:p>
          <a:p>
            <a:pPr marL="0" lvl="0" indent="0">
              <a:buNone/>
            </a:pPr>
            <a:r>
              <a:rPr lang="en-US" dirty="0">
                <a:hlinkClick r:id="rId3"/>
              </a:rPr>
              <a:t>https://www.moneyhelper.org.uk/en/family-and-care/divorce-and-separation/divorce-and-money-calculator</a:t>
            </a:r>
            <a:r>
              <a:rPr lang="en-US" dirty="0"/>
              <a:t> </a:t>
            </a:r>
          </a:p>
          <a:p>
            <a:pPr marL="0" lvl="0" indent="0">
              <a:buNone/>
            </a:pPr>
            <a:r>
              <a:rPr lang="en-US" dirty="0">
                <a:hlinkClick r:id="rId4"/>
              </a:rPr>
              <a:t>https://www.lawyerdb.de/Support.aspx</a:t>
            </a:r>
            <a:r>
              <a:rPr lang="en-US" dirty="0"/>
              <a:t> </a:t>
            </a:r>
          </a:p>
        </p:txBody>
      </p:sp>
    </p:spTree>
    <p:extLst>
      <p:ext uri="{BB962C8B-B14F-4D97-AF65-F5344CB8AC3E}">
        <p14:creationId xmlns:p14="http://schemas.microsoft.com/office/powerpoint/2010/main" val="887048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33B9-E1DE-98D5-42E1-A5CB5196F25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BA851DB-0918-9425-E3CA-A13E7DD6D0A7}"/>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DD5F9F37-B14B-BE5B-182F-86CE678E3DDC}"/>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757F8FDB-77DD-5D3B-2F36-3E484453DAD8}"/>
              </a:ext>
            </a:extLst>
          </p:cNvPr>
          <p:cNvSpPr>
            <a:spLocks noGrp="1"/>
          </p:cNvSpPr>
          <p:nvPr>
            <p:ph type="body" sz="quarter" idx="61"/>
          </p:nvPr>
        </p:nvSpPr>
        <p:spPr/>
        <p:txBody>
          <a:bodyPr/>
          <a:lstStyle/>
          <a:p>
            <a:r>
              <a:rPr lang="nl-NL" dirty="0" sz="2600"/>
              <a:t>Vrouwen halverwege de loopbaan</a:t>
            </a:r>
          </a:p>
        </p:txBody>
      </p:sp>
      <p:sp>
        <p:nvSpPr>
          <p:cNvPr id="8" name="Text Placeholder 7">
            <a:extLst>
              <a:ext uri="{FF2B5EF4-FFF2-40B4-BE49-F238E27FC236}">
                <a16:creationId xmlns:a16="http://schemas.microsoft.com/office/drawing/2014/main" id="{F829FC07-C11E-C99A-63F4-77630F333B59}"/>
              </a:ext>
            </a:extLst>
          </p:cNvPr>
          <p:cNvSpPr>
            <a:spLocks noGrp="1"/>
          </p:cNvSpPr>
          <p:nvPr>
            <p:ph type="body" sz="quarter" idx="64"/>
          </p:nvPr>
        </p:nvSpPr>
        <p:spPr>
          <a:xfrm>
            <a:off x="1704812" y="1534332"/>
            <a:ext cx="5198907" cy="8400082"/>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nl-NL" sz="135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Formatieve toetsing:</a:t>
            </a:r>
            <a:endParaRPr kumimoji="0" lang="en-GB" sz="115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15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nl-NL" sz="11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Korte vraag: hoe zijn jouw financiële verantwoordelijkheden in je relatie veranderd?</a:t>
            </a:r>
            <a:endParaRPr lang="en-GB" sz="1150" b="1" dirty="0">
              <a:solidFill>
                <a:srgbClr val="ED7D31"/>
              </a:solidFill>
              <a:ea typeface="Calibri" panose="020F0502020204030204" pitchFamily="34" charset="0"/>
            </a:endParaRPr>
          </a:p>
          <a:p>
            <a:pPr marL="0" indent="0">
              <a:buNone/>
            </a:pPr>
            <a:endParaRPr lang="en-GB" sz="1150" b="1" dirty="0">
              <a:solidFill>
                <a:srgbClr val="ED7D31"/>
              </a:solidFill>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Financiële verantwoordelijkheden in een relatie verschuiven vaak van individueel beheer naar een gezamenlijke aanpak naarmate de betrokkenheid groeit. Veelvoorkomende veranderingen zijn de overstap van gescheiden financiën naar gezamenlijke rekeningen, een structuur van ‘van jou, van mij en van ons’, of een verdeling van de uitgaven naar rato van het inkomen in plaats van 50/50. Soms zijn er echter ook negatieve verschuivingen, </a:t>
            </a:r>
            <a:r>
              <a:rPr lang="nl-NL" sz="1150" dirty="0"/>
              <a:t xml:space="preserve">die leiden tot ongelijke verantwoordelijkheden tussen partners en daardoor negatieve gevolgen voor de relatie kunnen hebben. Nadenken over hoe je financiële verantwoordelijkheden in je relatie zijn veranderd, kan je daarom helpen je voortgang als stel te zien en je toekomstige beslissingen te onderbouwen. Daarbij kun je de volgende vragen gebruiken.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150" dirty="0"/>
          </a:p>
          <a:p>
            <a:pPr marL="0" indent="0">
              <a:buNone/>
            </a:pPr>
            <a:endParaRPr lang="en-GB" sz="1150" b="1" dirty="0">
              <a:solidFill>
                <a:srgbClr val="ED7D31"/>
              </a:solidFill>
              <a:ea typeface="Calibri" panose="020F0502020204030204" pitchFamily="34" charset="0"/>
            </a:endParaRPr>
          </a:p>
          <a:p>
            <a:pPr marL="0" indent="0">
              <a:buNone/>
            </a:pPr>
            <a:r>
              <a:rPr lang="nl-NL" sz="1150" b="1" dirty="0">
                <a:solidFill>
                  <a:srgbClr val="ED7D31"/>
                </a:solidFill>
                <a:ea typeface="Calibri" panose="020F0502020204030204" pitchFamily="34" charset="0"/>
              </a:rPr>
              <a:t xml:space="preserve">Vragen: </a:t>
            </a:r>
          </a:p>
          <a:p>
            <a:pPr marL="0" indent="0">
              <a:buNone/>
            </a:pPr>
            <a:endParaRPr lang="en-GB" b="1" dirty="0">
              <a:solidFill>
                <a:srgbClr val="ED7D31"/>
              </a:solidFill>
            </a:endParaRPr>
          </a:p>
          <a:p>
            <a:pPr marL="228600" indent="-228600">
              <a:lnSpc>
                <a:spcPct val="100000"/>
              </a:lnSpc>
              <a:buFont typeface="+mj-lt"/>
              <a:buAutoNum type="arabicPeriod"/>
            </a:pPr>
            <a:r>
              <a:rPr lang="nl-NL" sz="1150" b="1" dirty="0"/>
              <a:t xml:space="preserve">Zijn we transparanter geworden? </a:t>
            </a:r>
            <a:r>
              <a:rPr lang="nl-NL" sz="1150" dirty="0"/>
              <a:t xml:space="preserve">Samenwonen of trouwen vraagt vaak om volledige openheid over schulden, inkomen en uitgavenpatronen. </a:t>
            </a:r>
          </a:p>
          <a:p>
            <a:pPr marL="228600" indent="-228600">
              <a:lnSpc>
                <a:spcPct val="100000"/>
              </a:lnSpc>
              <a:buFont typeface="+mj-lt"/>
              <a:buAutoNum type="arabicPeriod"/>
            </a:pPr>
            <a:r>
              <a:rPr lang="nl-NL" sz="1150" b="1" dirty="0"/>
              <a:t xml:space="preserve">Delen we de verantwoordelijkheid? </a:t>
            </a:r>
            <a:r>
              <a:rPr lang="nl-NL" sz="1150" dirty="0"/>
              <a:t>In plaats van alleen persoonlijke uitgaven te beheren, beheren partners samen gezamenlijke rekeningen, huur/hypotheek en gedeelde spaardoelen.</a:t>
            </a:r>
          </a:p>
          <a:p>
            <a:pPr marL="228600" indent="-228600">
              <a:lnSpc>
                <a:spcPct val="100000"/>
              </a:lnSpc>
              <a:buFont typeface="+mj-lt"/>
              <a:buAutoNum type="arabicPeriod"/>
            </a:pPr>
            <a:r>
              <a:rPr lang="nl-NL" sz="1150" b="1" dirty="0"/>
              <a:t xml:space="preserve">Dragen we naar verhouding bij? </a:t>
            </a:r>
            <a:r>
              <a:rPr lang="nl-NL" sz="1150" dirty="0"/>
              <a:t xml:space="preserve">Bij verschillende inkomens stappen veel stellen over van een 50/50-verdeling naar betalen naar rato van het inkomen (bijv. 70/30) om het eerlijk te houden. </a:t>
            </a:r>
          </a:p>
          <a:p>
            <a:pPr marL="228600" indent="-228600">
              <a:lnSpc>
                <a:spcPct val="100000"/>
              </a:lnSpc>
              <a:buFont typeface="+mj-lt"/>
              <a:buAutoNum type="arabicPeriod"/>
            </a:pPr>
            <a:r>
              <a:rPr lang="nl-NL" sz="1150" b="1" dirty="0"/>
              <a:t>Hebben we een taakverdeling afgesproken?</a:t>
            </a:r>
            <a:r>
              <a:rPr lang="nl-NL" sz="1150" dirty="0"/>
              <a:t xml:space="preserve"> Bij sommige stellen neemt één partner de rol van hoofdbeheerder van rekeningen en beleggingen op zich, terwijl de ander niet-financiële taken doet. </a:t>
            </a:r>
          </a:p>
          <a:p>
            <a:pPr marL="228600" indent="-228600">
              <a:lnSpc>
                <a:spcPct val="100000"/>
              </a:lnSpc>
              <a:buFont typeface="+mj-lt"/>
              <a:buAutoNum type="arabicPeriod"/>
            </a:pPr>
            <a:r>
              <a:rPr lang="nl-NL" sz="1150" b="1" dirty="0"/>
              <a:t xml:space="preserve">Budgetteren we effectief voor doelen op lange termijn? </a:t>
            </a:r>
            <a:r>
              <a:rPr lang="nl-NL" sz="1150" dirty="0"/>
              <a:t xml:space="preserve">De verantwoordelijkheden verschuiven van uitgaven op korte termijn naar planning op lange termijn (bijv. sparen voor een huis, pensioen enz.). </a:t>
            </a:r>
          </a:p>
          <a:p>
            <a:pPr marL="228600" indent="-228600">
              <a:lnSpc>
                <a:spcPct val="100000"/>
              </a:lnSpc>
              <a:buFont typeface="+mj-lt"/>
              <a:buAutoNum type="arabicPeriod"/>
            </a:pPr>
            <a:r>
              <a:rPr lang="nl-NL" sz="1150" b="1" dirty="0"/>
              <a:t xml:space="preserve">Hebben we duidelijke grenzen afgesproken? </a:t>
            </a:r>
            <a:r>
              <a:rPr lang="nl-NL" sz="1150" dirty="0"/>
              <a:t xml:space="preserve">Veel stellen stappen over van volledig gescheiden financiën naar gezamenlijke rekeningen voor gedeelde kosten, met behoud van eigen rekeningen voor persoonlijke vrijheid. </a:t>
            </a:r>
          </a:p>
          <a:p>
            <a:pPr marL="228600" indent="-228600">
              <a:lnSpc>
                <a:spcPct val="100000"/>
              </a:lnSpc>
              <a:buFont typeface="+mj-lt"/>
              <a:buAutoNum type="arabicPeriod"/>
            </a:pPr>
            <a:r>
              <a:rPr lang="nl-NL" sz="1150" b="1" dirty="0"/>
              <a:t xml:space="preserve">Hebben we onevenwichtigheden aangepakt? </a:t>
            </a:r>
            <a:r>
              <a:rPr lang="nl-NL" sz="1150" dirty="0"/>
              <a:t xml:space="preserve">Stellen moeten soms opnieuw over rollen onderhandelen als een partner meer schulden meebrengt of aanzienlijk meer verdient; soms neemt de partner met het hoogste inkomen dan meer verantwoordelijkheid voor gedeelde doelen op zich. </a:t>
            </a:r>
          </a:p>
          <a:p>
            <a:pPr marL="228600" indent="-228600">
              <a:lnSpc>
                <a:spcPct val="100000"/>
              </a:lnSpc>
              <a:buFont typeface="+mj-lt"/>
              <a:buAutoNum type="arabicPeriod"/>
            </a:pPr>
            <a:endParaRPr lang="en-GB" sz="1150" dirty="0"/>
          </a:p>
        </p:txBody>
      </p:sp>
      <p:grpSp>
        <p:nvGrpSpPr>
          <p:cNvPr id="87" name="Graphic 2">
            <a:extLst>
              <a:ext uri="{FF2B5EF4-FFF2-40B4-BE49-F238E27FC236}">
                <a16:creationId xmlns:a16="http://schemas.microsoft.com/office/drawing/2014/main" id="{33E66A9B-9292-1E3C-73FE-A0146A74C3A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97D1430A-64A9-4B75-E96E-E46DACED98F1}"/>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A42989B-7764-4E9B-D064-21C7A42324F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D7E00621-3CAB-E18B-6491-1F36984EFE3D}"/>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27FC6F09-BF1D-FF24-5897-C76BB40776C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F0C5B202-45E0-AA43-CFAB-58F4F2F8C8B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B7D7DE5E-6A2D-E384-98CD-A52D0554F53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C8FEDA2A-014C-DBE5-3BD0-F55019DFA84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EC1CD3D-18E6-B860-B229-149ADAA82F7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B19D5BB4-448D-3F96-02FA-AC1CA43C868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0599CE8B-C89C-F887-DDAD-D2F9A662EC0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C2F91625-8F31-8EC8-AF88-8DECAE280B7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9C5B50F-9BC5-D1B0-53EC-1BD7D30B4C3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634090E6-A22F-32ED-2FFD-1FBCAB95FD27}"/>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044E40FA-3740-E0D2-AEFE-9568EA88A1D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7F40353-AC45-E0C1-759F-98187D73FB7A}"/>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AC6EAD90-B1D2-F8A9-C0E7-7E33B666D2A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460DCA8-1179-EC5D-B3C1-65784467A5D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FDA6FAB-DE6D-105F-9C7E-B8A4623A19D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5B2CD4C0-1221-FA64-8EDE-65F98437F167}"/>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D915FD6-709B-6CED-BD9B-C382B5FB2B0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86EE9741-A7F8-AD79-836D-60006C8F078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C84734F-E597-C8C0-E456-AC5F34C8D8F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3C60951-D08F-74DD-1FDA-146F0604E67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FDE7BF7-D760-C4EE-E958-231D0FDFC0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7E957A1-7A9C-F871-EEC1-5A6E320CA90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77BD6E89-FAD7-9D42-03F6-16099DC1ECE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C9E80F63-9381-D4A7-8B77-1848CA1CAE8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5E0CCDF-7BAD-0E30-57B5-2EEABC5388D4}"/>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86EFD930-296A-B18C-A335-7D5E882E362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AC0533B9-4398-C38D-1F6A-DF4DAA40DE3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9AE8C2F-4AB9-402C-B0EB-4F1073ED39E5}"/>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9DD240FD-E63D-927E-0B36-148AD0578E1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CB36458E-73C5-CB6C-53A7-ED543B847D7D}"/>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F0A27F45-B86A-D062-3679-A016766D226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B83D0D2D-9120-B72A-9270-4D371162BAFD}"/>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4119851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C2A6-A769-2B9B-8FFC-600A7081A8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08F144C-9ABC-20B2-806F-87CBB3C71205}"/>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3FAA9419-88B6-4E28-65FF-2032EC724F4A}"/>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0C930455-5BAC-2F88-BB75-DD62B185BC15}"/>
              </a:ext>
            </a:extLst>
          </p:cNvPr>
          <p:cNvSpPr>
            <a:spLocks noGrp="1"/>
          </p:cNvSpPr>
          <p:nvPr>
            <p:ph type="body" sz="quarter" idx="61"/>
          </p:nvPr>
        </p:nvSpPr>
        <p:spPr/>
        <p:txBody>
          <a:bodyPr/>
          <a:lstStyle/>
          <a:p>
            <a:r>
              <a:rPr lang="nl-NL" dirty="0" sz="2600"/>
              <a:t>Vrouwen halverwege de loopbaan</a:t>
            </a:r>
          </a:p>
        </p:txBody>
      </p:sp>
      <p:sp>
        <p:nvSpPr>
          <p:cNvPr id="8" name="Text Placeholder 7">
            <a:extLst>
              <a:ext uri="{FF2B5EF4-FFF2-40B4-BE49-F238E27FC236}">
                <a16:creationId xmlns:a16="http://schemas.microsoft.com/office/drawing/2014/main" id="{23799056-5637-9E41-4CF5-81F1CAE35BAA}"/>
              </a:ext>
            </a:extLst>
          </p:cNvPr>
          <p:cNvSpPr>
            <a:spLocks noGrp="1"/>
          </p:cNvSpPr>
          <p:nvPr>
            <p:ph type="body" sz="quarter" idx="64"/>
          </p:nvPr>
        </p:nvSpPr>
        <p:spPr>
          <a:xfrm>
            <a:off x="1704812" y="1534331"/>
            <a:ext cx="5198907" cy="8746807"/>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nl-NL" sz="135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Formatieve toetsing:</a:t>
            </a:r>
            <a:endParaRPr kumimoji="0" lang="en-GB" sz="115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15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nl-NL" sz="11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Quiz: waar/niet waar over gedeeld bezit en financiën in het huwelijk.</a:t>
            </a:r>
            <a:endParaRPr lang="en-GB" sz="1150" b="1" dirty="0">
              <a:solidFill>
                <a:srgbClr val="ED7D31"/>
              </a:solidFill>
              <a:ea typeface="Calibri" panose="020F0502020204030204" pitchFamily="34" charset="0"/>
            </a:endParaRPr>
          </a:p>
          <a:p>
            <a:pPr marL="0" indent="0">
              <a:buNone/>
            </a:pPr>
            <a:endParaRPr lang="en-GB" sz="1150" b="1" dirty="0">
              <a:solidFill>
                <a:srgbClr val="ED7D31"/>
              </a:solidFill>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Van samen budgetteren tot planning op lange termijn: inzicht in financieel beheer binnen het huwelijk is essentieel voor een stabiele en succesvolle gezamenlijke toekomst. Delen jullie de lasten, of verdubbelen jullie de problemen? Met de volgende quiz kom je erachter.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150"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nl-NL" sz="1150" b="1" dirty="0"/>
              <a:t>De volgende 5 uitspraken beantwoorden jij en je partner ieder apart.</a:t>
            </a:r>
            <a:r>
              <a:rPr kumimoji="0" lang="nl-NL" sz="115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 Omcirkel </a:t>
            </a:r>
            <a:r>
              <a:rPr kumimoji="0" lang="nl-NL" sz="115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Waar</a:t>
            </a:r>
            <a:r>
              <a:rPr kumimoji="0" lang="nl-NL" sz="115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 of </a:t>
            </a:r>
            <a:r>
              <a:rPr kumimoji="0" lang="nl-NL" sz="115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Niet waar</a:t>
            </a:r>
            <a:r>
              <a:rPr kumimoji="0" lang="nl-NL" sz="115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150" dirty="0"/>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Ik heb graag zelf de controle over mijn geld en beheer het het liefst zelf.</a:t>
            </a:r>
          </a:p>
          <a:p>
            <a:pPr lvl="1" indent="-171450">
              <a:lnSpc>
                <a:spcPts val="1220"/>
              </a:lnSpc>
              <a:spcBef>
                <a:spcPts val="0"/>
              </a:spcBef>
              <a:buClr>
                <a:srgbClr val="F16024"/>
              </a:buClr>
              <a:buFont typeface="Arial" panose="020B0604020202020204" pitchFamily="34" charset="0"/>
              <a:buChar char="•"/>
              <a:defRPr/>
            </a:pPr>
            <a:r>
              <a:rPr lang="nl-NL" sz="1050" b="1" dirty="0">
                <a:solidFill>
                  <a:srgbClr val="1E2879"/>
                </a:solidFill>
                <a:latin typeface="+mn-lt"/>
              </a:rPr>
              <a:t>Jij</a:t>
            </a:r>
            <a:r>
              <a:rPr lang="nl-NL" sz="1050" dirty="0">
                <a:solidFill>
                  <a:srgbClr val="1E2879"/>
                </a:solidFill>
                <a:latin typeface="+mn-lt"/>
              </a:rPr>
              <a:t>: Waar/Niet waar</a:t>
            </a:r>
          </a:p>
          <a:p>
            <a:pPr lvl="1" indent="-171450">
              <a:buFont typeface="Arial" panose="020B0604020202020204" pitchFamily="34" charset="0"/>
              <a:buChar char="•"/>
              <a:defRPr/>
            </a:pPr>
            <a:r>
              <a:rPr kumimoji="0" lang="nl-NL" sz="1050" b="1"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Je partner</a:t>
            </a:r>
            <a:r>
              <a:rPr kumimoji="0" lang="nl-NL"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 xml:space="preserve">: </a:t>
            </a:r>
            <a:r>
              <a:rPr lang="nl-NL" sz="1050" dirty="0">
                <a:solidFill>
                  <a:srgbClr val="1E2879"/>
                </a:solidFill>
                <a:latin typeface="+mn-lt"/>
              </a:rPr>
              <a:t>Waar/Niet waar</a:t>
            </a:r>
            <a:endParaRPr kumimoji="0" lang="en-GB"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Ik heb eigen financiële doelen waaraan ik niet verwacht dat mijn partner bijdraagt.</a:t>
            </a:r>
          </a:p>
          <a:p>
            <a:pPr marL="435117" lvl="1" indent="-228600">
              <a:buClr>
                <a:srgbClr val="F16024"/>
              </a:buClr>
              <a:buFont typeface="Arial" panose="020B0604020202020204" pitchFamily="34" charset="0"/>
              <a:buChar char="•"/>
              <a:defRPr/>
            </a:pPr>
            <a:r>
              <a:rPr lang="nl-NL" sz="1050" b="1" dirty="0">
                <a:solidFill>
                  <a:srgbClr val="1E2879"/>
                </a:solidFill>
                <a:latin typeface="+mn-lt"/>
              </a:rPr>
              <a:t>Jij</a:t>
            </a:r>
            <a:r>
              <a:rPr lang="nl-NL" sz="1050" dirty="0">
                <a:solidFill>
                  <a:srgbClr val="1E2879"/>
                </a:solidFill>
                <a:latin typeface="+mn-lt"/>
              </a:rPr>
              <a:t xml:space="preserve">: </a:t>
            </a:r>
            <a:r>
              <a:rPr kumimoji="0" lang="nl-NL"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Waar/Niet waar</a:t>
            </a:r>
            <a:endParaRPr lang="en-GB" sz="1050" dirty="0">
              <a:solidFill>
                <a:srgbClr val="1E2879"/>
              </a:solidFill>
              <a:latin typeface="+mn-lt"/>
            </a:endParaRPr>
          </a:p>
          <a:p>
            <a:pPr marL="435117" lvl="1" indent="-228600">
              <a:buFont typeface="Arial" panose="020B0604020202020204" pitchFamily="34" charset="0"/>
              <a:buChar char="•"/>
              <a:defRPr/>
            </a:pPr>
            <a:r>
              <a:rPr lang="nl-NL" sz="1050" b="1" dirty="0">
                <a:solidFill>
                  <a:srgbClr val="1E2879"/>
                </a:solidFill>
                <a:latin typeface="+mn-lt"/>
              </a:rPr>
              <a:t>Je partner</a:t>
            </a:r>
            <a:r>
              <a:rPr lang="nl-NL" sz="1050" dirty="0">
                <a:solidFill>
                  <a:srgbClr val="1E2879"/>
                </a:solidFill>
                <a:latin typeface="+mn-lt"/>
              </a:rPr>
              <a:t>:</a:t>
            </a:r>
            <a:r>
              <a:rPr kumimoji="0" lang="nl-NL"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 xml:space="preserve"> Waar/Niet waar</a:t>
            </a: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Ik vind het niet erg om geld te lenen als ik daardoor sneller krijg wat ik wil.</a:t>
            </a:r>
          </a:p>
          <a:p>
            <a:pPr marL="435117" lvl="1" indent="-228600">
              <a:buClr>
                <a:srgbClr val="F16024"/>
              </a:buClr>
              <a:buFont typeface="Arial" panose="020B0604020202020204" pitchFamily="34" charset="0"/>
              <a:buChar char="•"/>
              <a:defRPr/>
            </a:pPr>
            <a:r>
              <a:rPr lang="nl-NL" sz="1050" b="1" dirty="0">
                <a:solidFill>
                  <a:srgbClr val="1E2879"/>
                </a:solidFill>
                <a:latin typeface="+mn-lt"/>
              </a:rPr>
              <a:t>Jij</a:t>
            </a:r>
            <a:r>
              <a:rPr lang="nl-NL" sz="1050" dirty="0">
                <a:solidFill>
                  <a:srgbClr val="1E2879"/>
                </a:solidFill>
                <a:latin typeface="+mn-lt"/>
              </a:rPr>
              <a:t>: Waar/Niet waar</a:t>
            </a:r>
          </a:p>
          <a:p>
            <a:pPr marL="435117" lvl="1" indent="-228600">
              <a:buFont typeface="Arial" panose="020B0604020202020204" pitchFamily="34" charset="0"/>
              <a:buChar char="•"/>
              <a:defRPr/>
            </a:pPr>
            <a:r>
              <a:rPr lang="nl-NL" sz="1050" b="1" dirty="0">
                <a:solidFill>
                  <a:srgbClr val="1E2879"/>
                </a:solidFill>
                <a:latin typeface="+mn-lt"/>
              </a:rPr>
              <a:t>Je partner</a:t>
            </a:r>
            <a:r>
              <a:rPr lang="nl-NL" sz="1050" dirty="0">
                <a:solidFill>
                  <a:srgbClr val="1E2879"/>
                </a:solidFill>
                <a:latin typeface="+mn-lt"/>
              </a:rPr>
              <a:t>: Waar/Niet waar</a:t>
            </a:r>
            <a:endParaRPr kumimoji="0" lang="en-GB"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Het is eerlijk om onze gezamenlijke uitgaven te delen, maar ik ben liever zelf verantwoordelijk voor mijn eigen geld.</a:t>
            </a:r>
          </a:p>
          <a:p>
            <a:pPr marL="435117" lvl="1" indent="-228600">
              <a:buClr>
                <a:srgbClr val="F16024"/>
              </a:buClr>
              <a:buFont typeface="Arial" panose="020B0604020202020204" pitchFamily="34" charset="0"/>
              <a:buChar char="•"/>
              <a:defRPr/>
            </a:pPr>
            <a:r>
              <a:rPr lang="nl-NL" sz="1050" b="1" dirty="0">
                <a:solidFill>
                  <a:srgbClr val="1E2879"/>
                </a:solidFill>
                <a:latin typeface="+mn-lt"/>
              </a:rPr>
              <a:t>Jij</a:t>
            </a:r>
            <a:r>
              <a:rPr lang="nl-NL" sz="1050" dirty="0">
                <a:solidFill>
                  <a:srgbClr val="1E2879"/>
                </a:solidFill>
                <a:latin typeface="+mn-lt"/>
              </a:rPr>
              <a:t>: Waar/Niet waar</a:t>
            </a:r>
          </a:p>
          <a:p>
            <a:pPr marL="435117" lvl="1" indent="-228600">
              <a:buFont typeface="Arial" panose="020B0604020202020204" pitchFamily="34" charset="0"/>
              <a:buChar char="•"/>
              <a:defRPr/>
            </a:pPr>
            <a:r>
              <a:rPr lang="nl-NL" sz="1050" b="1" dirty="0">
                <a:solidFill>
                  <a:srgbClr val="1E2879"/>
                </a:solidFill>
                <a:latin typeface="+mn-lt"/>
              </a:rPr>
              <a:t>Je partner</a:t>
            </a:r>
            <a:r>
              <a:rPr lang="nl-NL" sz="1050" dirty="0">
                <a:solidFill>
                  <a:srgbClr val="1E2879"/>
                </a:solidFill>
                <a:latin typeface="+mn-lt"/>
              </a:rPr>
              <a:t>: Waar/Niet waar</a:t>
            </a:r>
            <a:endParaRPr kumimoji="0" lang="en-GB"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Ik kan niet wachten om ons geld samen te voegen en samen aan onze financiële doelen te werken.</a:t>
            </a:r>
          </a:p>
          <a:p>
            <a:pPr marL="435117" lvl="1" indent="-228600">
              <a:buClr>
                <a:srgbClr val="F16024"/>
              </a:buClr>
              <a:buFont typeface="Arial" panose="020B0604020202020204" pitchFamily="34" charset="0"/>
              <a:buChar char="•"/>
              <a:defRPr/>
            </a:pPr>
            <a:r>
              <a:rPr lang="nl-NL" sz="1050" b="1" dirty="0">
                <a:solidFill>
                  <a:srgbClr val="1E2879"/>
                </a:solidFill>
                <a:latin typeface="+mn-lt"/>
              </a:rPr>
              <a:t>Jij</a:t>
            </a:r>
            <a:r>
              <a:rPr lang="nl-NL" sz="1050" dirty="0">
                <a:solidFill>
                  <a:srgbClr val="1E2879"/>
                </a:solidFill>
                <a:latin typeface="+mn-lt"/>
              </a:rPr>
              <a:t>: Waar/Niet waar</a:t>
            </a:r>
          </a:p>
          <a:p>
            <a:pPr marL="435117" lvl="1" indent="-228600">
              <a:buFont typeface="Arial" panose="020B0604020202020204" pitchFamily="34" charset="0"/>
              <a:buChar char="•"/>
              <a:defRPr/>
            </a:pPr>
            <a:r>
              <a:rPr lang="nl-NL" sz="1050" b="1" dirty="0">
                <a:solidFill>
                  <a:srgbClr val="1E2879"/>
                </a:solidFill>
                <a:latin typeface="+mn-lt"/>
              </a:rPr>
              <a:t>Je partner</a:t>
            </a:r>
            <a:r>
              <a:rPr lang="nl-NL" sz="1050" dirty="0">
                <a:solidFill>
                  <a:srgbClr val="1E2879"/>
                </a:solidFill>
                <a:latin typeface="+mn-lt"/>
              </a:rPr>
              <a:t>: Waar/Niet waar</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kumimoji="0" lang="en-GB"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150" dirty="0"/>
          </a:p>
          <a:p>
            <a:pPr marL="0" indent="0">
              <a:buNone/>
              <a:defRPr/>
            </a:pPr>
            <a:r>
              <a:rPr lang="nl-NL" sz="1150" b="1" dirty="0"/>
              <a:t>De volgende 5 uitspraken beantwoorden jij en je partner samen met één antwoord.</a:t>
            </a:r>
            <a:r>
              <a:rPr kumimoji="0" lang="nl-NL" sz="115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 Omcirkel </a:t>
            </a:r>
            <a:r>
              <a:rPr kumimoji="0" lang="nl-NL" sz="115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Waar</a:t>
            </a:r>
            <a:r>
              <a:rPr kumimoji="0" lang="nl-NL" sz="115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 of </a:t>
            </a:r>
            <a:r>
              <a:rPr kumimoji="0" lang="nl-NL" sz="115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Niet waar</a:t>
            </a:r>
            <a:r>
              <a:rPr kumimoji="0" lang="nl-NL" sz="115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xml:space="preserve">. </a:t>
            </a:r>
            <a:endParaRPr lang="en-GB" sz="1150" b="1" dirty="0"/>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kumimoji="0" lang="en-GB" sz="115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We praten als stel makkelijk over ons geld en onze financiële wensen.</a:t>
            </a:r>
          </a:p>
          <a:p>
            <a:pPr marL="435117" lvl="1" indent="-228600">
              <a:buFont typeface="Arial" panose="020B0604020202020204" pitchFamily="34" charset="0"/>
              <a:buChar char="•"/>
              <a:defRPr/>
            </a:pPr>
            <a:r>
              <a:rPr lang="nl-NL" sz="1050" dirty="0">
                <a:solidFill>
                  <a:srgbClr val="1E2879"/>
                </a:solidFill>
                <a:latin typeface="+mn-lt"/>
              </a:rPr>
              <a:t>Waar of niet waar</a:t>
            </a:r>
            <a:endParaRPr kumimoji="0" lang="en-GB"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We zijn nog steeds individuen met eigen doelen en zijn nog niet klaar om ons geld samen te voegen.</a:t>
            </a:r>
          </a:p>
          <a:p>
            <a:pPr marL="435117" lvl="1" indent="-228600">
              <a:buFont typeface="Arial" panose="020B0604020202020204" pitchFamily="34" charset="0"/>
              <a:buChar char="•"/>
              <a:defRPr/>
            </a:pPr>
            <a:r>
              <a:rPr lang="nl-NL" sz="1050" dirty="0">
                <a:solidFill>
                  <a:srgbClr val="1E2879"/>
                </a:solidFill>
                <a:latin typeface="+mn-lt"/>
              </a:rPr>
              <a:t>Waar of niet waar</a:t>
            </a:r>
            <a:endParaRPr kumimoji="0" lang="en-GB"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We dragen graag eerlijk bij aan ons gezamenlijke leven, maar behouden verder liever onze financiële onafhankelijkheid.</a:t>
            </a:r>
          </a:p>
          <a:p>
            <a:pPr marL="435117" lvl="1" indent="-228600">
              <a:buFont typeface="Arial" panose="020B0604020202020204" pitchFamily="34" charset="0"/>
              <a:buChar char="•"/>
              <a:defRPr/>
            </a:pPr>
            <a:r>
              <a:rPr lang="nl-NL" sz="1050" dirty="0">
                <a:solidFill>
                  <a:srgbClr val="1E2879"/>
                </a:solidFill>
                <a:latin typeface="+mn-lt"/>
              </a:rPr>
              <a:t>Waar of niet waar</a:t>
            </a:r>
            <a:endParaRPr kumimoji="0" lang="en-GB"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Het is logisch om ons geld samen te voegen, maar we willen ook wat persoonlijke ademruimte houden.</a:t>
            </a:r>
          </a:p>
          <a:p>
            <a:pPr marL="435117" lvl="1" indent="-228600">
              <a:buFont typeface="Arial" panose="020B0604020202020204" pitchFamily="34" charset="0"/>
              <a:buChar char="•"/>
              <a:defRPr/>
            </a:pPr>
            <a:r>
              <a:rPr lang="nl-NL" sz="1050" dirty="0">
                <a:solidFill>
                  <a:srgbClr val="1E2879"/>
                </a:solidFill>
                <a:latin typeface="+mn-lt"/>
              </a:rPr>
              <a:t>Waar of niet waar</a:t>
            </a:r>
            <a:endParaRPr kumimoji="0" lang="en-GB"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nl-NL" sz="11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Door ons geld samen te voegen, bereiken we sneller wat we samen willen doen.</a:t>
            </a:r>
          </a:p>
          <a:p>
            <a:pPr marL="435117" lvl="1" indent="-228600">
              <a:buFont typeface="Arial" panose="020B0604020202020204" pitchFamily="34" charset="0"/>
              <a:buChar char="•"/>
              <a:defRPr/>
            </a:pPr>
            <a:r>
              <a:rPr lang="nl-NL" sz="1050" dirty="0">
                <a:solidFill>
                  <a:srgbClr val="1E2879"/>
                </a:solidFill>
                <a:latin typeface="+mn-lt"/>
              </a:rPr>
              <a:t>Waar of niet waar</a:t>
            </a:r>
            <a:endParaRPr kumimoji="0" lang="en-GB" sz="105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p:txBody>
      </p:sp>
      <p:grpSp>
        <p:nvGrpSpPr>
          <p:cNvPr id="87" name="Graphic 2">
            <a:extLst>
              <a:ext uri="{FF2B5EF4-FFF2-40B4-BE49-F238E27FC236}">
                <a16:creationId xmlns:a16="http://schemas.microsoft.com/office/drawing/2014/main" id="{2CD845AF-D585-1A4C-FCCD-2B94CD10C81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077777E4-B980-B260-B7EE-50CCC5D6F8D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71EB3551-B6AA-D48D-E149-A0FAD60CF54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5C4D084E-963A-E839-FB6D-851AD10BC369}"/>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1AD0E51-ECC5-F139-2B71-B1FB4190046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ECFC0022-8873-51EA-2CFD-7C9A7715B4C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0B966522-38FC-88C4-E580-BFE61960651A}"/>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BBFF031B-D085-5AD1-2490-D74972F4D10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DF045EE2-5B90-F41E-CA82-5A5201F401D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ACD241E0-3926-103A-C41C-5F93B2BAD6FA}"/>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70BE379-8616-07CC-E515-989B36CF75F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86B35C5B-48DD-7670-F1F2-542C48CEB2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6E1F624-5B82-F7B7-F24C-35F200AC110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6F8E245-2D2C-C4DB-132D-FFFE871E0462}"/>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AE9463A2-0B82-224D-499B-20D89C29C4C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9DF4662-0B63-F9BF-8442-A32E3B4BD7B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1ECA231-3B8E-617C-547F-CAAE46062E9D}"/>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3E53A3A7-C7A7-B26F-3601-F920D42891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228AECF-6DFE-2E37-7EBF-0002C98ADD80}"/>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CDF07BC4-26C5-8A6E-D774-5652658542E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A9AB14A0-1ABF-F103-F5F4-94D67559FF7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C14F9F9-661F-351F-2405-8CA75047067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E84DC4C-5431-17F5-D292-CF9F5E8F4ED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11D1F054-7900-AD13-18B3-B772BEE4AF5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2C251904-3EE6-9082-5B3C-AD3EBDC9606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517CA7C8-BC64-6E0A-1AEE-EF5C4D8669DB}"/>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4BA882D-6483-B0F4-B3B1-3A07B3BCAA2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E787A96D-3BA3-1750-BAD1-2B5A7490A0D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B9CC1A1-626A-892E-C320-67DA54B85F0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5FF44AC7-8E61-FD23-BA7C-0807CB675B8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CD7C93F7-ACDB-E192-C908-BC7074C2B1F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8AA9EDBF-8FE5-AD84-4996-3D3E8CDCE1D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F49FAC30-691C-9C30-4E9A-708DD10089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D634807-8233-02ED-A661-0B6A3A5B0DC8}"/>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16A806A-ED99-3297-C88C-8F0374B1B18C}"/>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E50A9E47-7CF1-3E3B-2ECF-9954CFC8212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801370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7D524-77DE-4BF7-C483-716C8F30217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6583AF1-FB31-2A7A-083B-68C98B800A88}"/>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B57D91DE-6E56-12D0-7AB4-40749409929A}"/>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44DD62EF-1F15-0D1B-348B-A066A30823D8}"/>
              </a:ext>
            </a:extLst>
          </p:cNvPr>
          <p:cNvSpPr>
            <a:spLocks noGrp="1"/>
          </p:cNvSpPr>
          <p:nvPr>
            <p:ph type="body" sz="quarter" idx="61"/>
          </p:nvPr>
        </p:nvSpPr>
        <p:spPr/>
        <p:txBody>
          <a:bodyPr/>
          <a:lstStyle/>
          <a:p>
            <a:r>
              <a:rPr lang="nl-NL" dirty="0" sz="2600"/>
              <a:t>Vrouwen halverwege de loopbaan</a:t>
            </a:r>
          </a:p>
        </p:txBody>
      </p:sp>
      <p:sp>
        <p:nvSpPr>
          <p:cNvPr id="8" name="Text Placeholder 7">
            <a:extLst>
              <a:ext uri="{FF2B5EF4-FFF2-40B4-BE49-F238E27FC236}">
                <a16:creationId xmlns:a16="http://schemas.microsoft.com/office/drawing/2014/main" id="{BC8C1B95-8635-E64D-313E-CEB5EC46C4B9}"/>
              </a:ext>
            </a:extLst>
          </p:cNvPr>
          <p:cNvSpPr>
            <a:spLocks noGrp="1"/>
          </p:cNvSpPr>
          <p:nvPr>
            <p:ph type="body" sz="quarter" idx="64"/>
          </p:nvPr>
        </p:nvSpPr>
        <p:spPr>
          <a:xfrm>
            <a:off x="1704812" y="1534330"/>
            <a:ext cx="5198907" cy="8692363"/>
          </a:xfrm>
        </p:spPr>
        <p:txBody>
          <a:bodyPr/>
          <a:lstStyle/>
          <a:p>
            <a:pPr marR="0" lvl="0" algn="l" defTabSz="755934" rtl="0" eaLnBrk="1" fontAlgn="auto" latinLnBrk="0" hangingPunct="1">
              <a:lnSpc>
                <a:spcPts val="1220"/>
              </a:lnSpc>
              <a:spcBef>
                <a:spcPts val="0"/>
              </a:spcBef>
              <a:spcAft>
                <a:spcPts val="0"/>
              </a:spcAft>
              <a:buClr>
                <a:srgbClr val="F16024"/>
              </a:buClr>
              <a:buSzTx/>
              <a:tabLst/>
              <a:defRPr/>
            </a:pPr>
            <a:r>
              <a:rPr kumimoji="0" lang="nl-NL" sz="125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Websites voor rechtsbijstand in het familierecht</a:t>
            </a: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05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nl-NL" sz="10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Het Europees e-justitieportaal: rechtsbijstand</a:t>
            </a: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0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indent="0">
              <a:buNone/>
              <a:defRPr/>
            </a:pPr>
            <a:r>
              <a:rPr lang="nl-NL" sz="1050" dirty="0"/>
              <a:t>Het Europees e-justitieportaal is opgezet als toekomstig elektronisch ‘one-stop-shop’ op het gebied van justitie. Als eerste stap wil het je leven makkelijker maken door informatie te geven over rechtsstelsels en de toegang tot de rechter in de hele EU te verbeteren, in 23 talen. Hieronder vind je informatie over hoe je in jouw land rechtsbijstand kunt aanvragen (</a:t>
            </a:r>
            <a:r>
              <a:rPr lang="nl-NL" sz="1050" dirty="0">
                <a:hlinkClick r:id="rId2"/>
              </a:rPr>
              <a:t>https://e-justice.europa.eu/topics/taking-legal-action/legal-aid_en</a:t>
            </a:r>
            <a:r>
              <a:rPr lang="nl-NL" sz="1050" dirty="0"/>
              <a:t>).</a:t>
            </a:r>
          </a:p>
          <a:p>
            <a:pPr marL="0" indent="0">
              <a:buNone/>
              <a:defRPr/>
            </a:pPr>
            <a:endParaRPr lang="en-GB" sz="1050" dirty="0"/>
          </a:p>
          <a:p>
            <a:pPr marL="0" indent="0">
              <a:buNone/>
              <a:defRPr/>
            </a:pPr>
            <a:endParaRPr lang="en-GB" sz="1050" dirty="0"/>
          </a:p>
          <a:p>
            <a:pPr marL="0" lvl="0" indent="0">
              <a:buNone/>
              <a:defRPr/>
            </a:pPr>
            <a:r>
              <a:rPr lang="nl-NL" sz="1050" b="1" dirty="0">
                <a:solidFill>
                  <a:srgbClr val="ED7D31"/>
                </a:solidFill>
                <a:ea typeface="Calibri" panose="020F0502020204030204" pitchFamily="34" charset="0"/>
              </a:rPr>
              <a:t>Een adviseur voor rechtsbijstand of familiemediator vinden in het Verenigd Koninkrijk</a:t>
            </a:r>
          </a:p>
          <a:p>
            <a:pPr marL="0" lvl="0" indent="0">
              <a:buNone/>
              <a:defRPr/>
            </a:pPr>
            <a:endParaRPr lang="en-GB" sz="1050" b="1" dirty="0">
              <a:solidFill>
                <a:srgbClr val="ED7D31"/>
              </a:solidFill>
              <a:ea typeface="Calibri" panose="020F0502020204030204" pitchFamily="34" charset="0"/>
            </a:endParaRPr>
          </a:p>
          <a:p>
            <a:pPr marL="0" indent="0">
              <a:buNone/>
              <a:defRPr/>
            </a:pPr>
            <a:r>
              <a:rPr lang="nl-NL" sz="1050" dirty="0"/>
              <a:t>Deze dienst van de Britse overheid helpt je adviseurs voor rechtsbijstand te vinden in Engeland en Wales. Ze vragen naar je probleem en je financiën om te bepalen of je in aanmerking komt voor rechtsbijstand (</a:t>
            </a:r>
            <a:r>
              <a:rPr lang="nl-NL" sz="1050" dirty="0">
                <a:hlinkClick r:id="rId3"/>
              </a:rPr>
              <a:t>https://find-legal-advice.justice.gov.uk/</a:t>
            </a:r>
            <a:r>
              <a:rPr lang="nl-NL" sz="1050" dirty="0"/>
              <a:t xml:space="preserve">). </a:t>
            </a:r>
          </a:p>
          <a:p>
            <a:pPr marL="0" indent="0">
              <a:buNone/>
              <a:defRPr/>
            </a:pPr>
            <a:endParaRPr lang="en-GB" sz="1050" dirty="0"/>
          </a:p>
          <a:p>
            <a:pPr marL="0" indent="0">
              <a:buNone/>
              <a:defRPr/>
            </a:pPr>
            <a:endParaRPr lang="en-GB" sz="1050" dirty="0"/>
          </a:p>
          <a:p>
            <a:pPr marL="0" lvl="0" indent="0">
              <a:buNone/>
              <a:defRPr/>
            </a:pPr>
            <a:r>
              <a:rPr lang="nl-NL" sz="1050" b="1" dirty="0">
                <a:solidFill>
                  <a:srgbClr val="ED7D31"/>
                </a:solidFill>
                <a:ea typeface="Calibri" panose="020F0502020204030204" pitchFamily="34" charset="0"/>
              </a:rPr>
              <a:t>Internationaal familierecht</a:t>
            </a:r>
          </a:p>
          <a:p>
            <a:pPr marL="0" lvl="0" indent="0">
              <a:buNone/>
              <a:defRPr/>
            </a:pPr>
            <a:endParaRPr lang="en-GB" sz="1050" b="1" dirty="0">
              <a:solidFill>
                <a:srgbClr val="ED7D31"/>
              </a:solidFill>
              <a:ea typeface="Calibri" panose="020F0502020204030204" pitchFamily="34" charset="0"/>
            </a:endParaRPr>
          </a:p>
          <a:p>
            <a:pPr marL="0" indent="0">
              <a:buNone/>
              <a:defRPr/>
            </a:pPr>
            <a:r>
              <a:rPr lang="nl-NL" sz="1050" dirty="0"/>
              <a:t>Het Duitse Bundesamt für Justiz biedt praktische hulp bij grensoverschrijdende juridische conflicten, waaronder ondersteuning bij het indienen van alimentatieclaims over de grens (</a:t>
            </a:r>
            <a:r>
              <a:rPr lang="nl-NL" sz="1050" dirty="0">
                <a:hlinkClick r:id="rId4"/>
              </a:rPr>
              <a:t>https://www.bundesjustizamt.de/EN/Topics/FamilyMattersInternational/FamilyMattersInternational_node.html</a:t>
            </a:r>
            <a:r>
              <a:rPr lang="nl-NL" sz="1050" dirty="0"/>
              <a:t>).</a:t>
            </a:r>
          </a:p>
          <a:p>
            <a:pPr marL="0" indent="0">
              <a:buNone/>
              <a:defRPr/>
            </a:pPr>
            <a:endParaRPr lang="en-GB" sz="1050" dirty="0"/>
          </a:p>
          <a:p>
            <a:pPr marL="0" indent="0">
              <a:buNone/>
              <a:defRPr/>
            </a:pPr>
            <a:endParaRPr lang="en-GB" sz="1050" dirty="0"/>
          </a:p>
          <a:p>
            <a:pPr marL="0" indent="0">
              <a:buNone/>
              <a:defRPr/>
            </a:pPr>
            <a:endParaRPr lang="en-GB" sz="1050" dirty="0"/>
          </a:p>
          <a:p>
            <a:pPr>
              <a:defRPr/>
            </a:pPr>
            <a:r>
              <a:rPr lang="nl-NL" sz="1250" b="1" dirty="0">
                <a:solidFill>
                  <a:srgbClr val="F16024"/>
                </a:solidFill>
              </a:rPr>
              <a:t>Hulpmiddelen voor gezamenlijke financiële planning</a:t>
            </a:r>
          </a:p>
          <a:p>
            <a:pPr marL="0" indent="0">
              <a:buNone/>
              <a:defRPr/>
            </a:pPr>
            <a:endParaRPr lang="en-GB" sz="1250" b="1" dirty="0">
              <a:solidFill>
                <a:srgbClr val="F16024"/>
              </a:solidFill>
            </a:endParaRPr>
          </a:p>
          <a:p>
            <a:pPr marL="0" lvl="0" indent="0">
              <a:buNone/>
              <a:defRPr/>
            </a:pPr>
            <a:r>
              <a:rPr lang="en-GB" sz="1050" b="1" dirty="0">
                <a:solidFill>
                  <a:srgbClr val="ED7D31"/>
                </a:solidFill>
                <a:ea typeface="Calibri" panose="020F0502020204030204" pitchFamily="34" charset="0"/>
              </a:rPr>
              <a:t>Personal Finance for Couples: Managing Joint Finances</a:t>
            </a:r>
          </a:p>
          <a:p>
            <a:pPr marL="0" lvl="0" indent="0">
              <a:buNone/>
              <a:defRPr/>
            </a:pPr>
            <a:endParaRPr lang="en-GB" sz="1050" b="1" dirty="0">
              <a:solidFill>
                <a:srgbClr val="ED7D31"/>
              </a:solidFill>
              <a:ea typeface="Calibri" panose="020F0502020204030204" pitchFamily="34" charset="0"/>
            </a:endParaRPr>
          </a:p>
          <a:p>
            <a:pPr marL="0" indent="0">
              <a:buNone/>
              <a:defRPr/>
            </a:pPr>
            <a:r>
              <a:rPr lang="nl-NL" sz="1050" dirty="0"/>
              <a:t>Of je nu pas getrouwd bent of net samenwoont: dit is het moment om over geld te praten. Klinkt onromantisch? Geld is een veelvoorkomende bron van stress in relaties en kan, als je het laat liggen, meer raken dan alleen je portemonnee. Volg deze tips om gezamenlijke financiën binnen een huwelijk of relatie te beheren (</a:t>
            </a:r>
            <a:r>
              <a:rPr lang="nl-NL" sz="1050" dirty="0">
                <a:hlinkClick r:id="rId5"/>
              </a:rPr>
              <a:t>https://dfpi.ca.gov/news/insights/personal-finance-for-couples-managing-joint-finances/</a:t>
            </a:r>
            <a:r>
              <a:rPr lang="nl-NL" sz="1050" dirty="0"/>
              <a:t>).</a:t>
            </a:r>
          </a:p>
          <a:p>
            <a:pPr marL="0" indent="0">
              <a:buNone/>
              <a:defRPr/>
            </a:pPr>
            <a:endParaRPr lang="en-GB" sz="1050" dirty="0"/>
          </a:p>
          <a:p>
            <a:pPr marL="0" indent="0">
              <a:buNone/>
              <a:defRPr/>
            </a:pPr>
            <a:endParaRPr lang="en-GB" sz="1050" dirty="0"/>
          </a:p>
          <a:p>
            <a:pPr marL="0" lvl="0" indent="0">
              <a:buNone/>
              <a:defRPr/>
            </a:pPr>
            <a:r>
              <a:rPr lang="en-GB" sz="1050" b="1" dirty="0">
                <a:solidFill>
                  <a:srgbClr val="ED7D31"/>
                </a:solidFill>
                <a:ea typeface="Calibri" panose="020F0502020204030204" pitchFamily="34" charset="0"/>
              </a:rPr>
              <a:t>Financial Planning for Couples: How to Align Financial Goals</a:t>
            </a:r>
          </a:p>
          <a:p>
            <a:pPr marL="0" lvl="0" indent="0">
              <a:buNone/>
              <a:defRPr/>
            </a:pPr>
            <a:endParaRPr lang="en-GB" sz="1050" b="1" dirty="0">
              <a:solidFill>
                <a:srgbClr val="ED7D31"/>
              </a:solidFill>
              <a:ea typeface="Calibri" panose="020F0502020204030204" pitchFamily="34" charset="0"/>
            </a:endParaRPr>
          </a:p>
          <a:p>
            <a:pPr marL="0" indent="0">
              <a:buNone/>
              <a:defRPr/>
            </a:pPr>
            <a:r>
              <a:rPr lang="nl-NL" sz="1050" dirty="0"/>
              <a:t>Dit is een kort en interessant artikel dat je door concrete stappen leidt om een stevige financiële basis te leggen en jullie prioriteiten op elkaar af te stemmen. Het laat zien dat je als stel je financiële doelen eerder bereikt wanneer je open communiceert en er samen aan werkt (</a:t>
            </a:r>
            <a:r>
              <a:rPr lang="nl-NL" sz="1050" dirty="0">
                <a:hlinkClick r:id="rId6"/>
              </a:rPr>
              <a:t>https://www.lockwealthmanagement.com/financial-planning-for-couples-how-to-align-financial-goals</a:t>
            </a:r>
            <a:r>
              <a:rPr lang="nl-NL" sz="1050" dirty="0"/>
              <a:t xml:space="preserve">). </a:t>
            </a:r>
          </a:p>
          <a:p>
            <a:pPr marL="0" indent="0">
              <a:buNone/>
              <a:defRPr/>
            </a:pPr>
            <a:endParaRPr lang="en-GB" sz="1050" dirty="0"/>
          </a:p>
          <a:p>
            <a:pPr marL="0" indent="0">
              <a:buNone/>
              <a:defRPr/>
            </a:pPr>
            <a:endParaRPr lang="en-GB" sz="1050" dirty="0"/>
          </a:p>
          <a:p>
            <a:pPr marL="0" lvl="0" indent="0">
              <a:buNone/>
              <a:defRPr/>
            </a:pPr>
            <a:r>
              <a:rPr lang="nl-NL" sz="1050" b="1" dirty="0">
                <a:solidFill>
                  <a:srgbClr val="ED7D31"/>
                </a:solidFill>
                <a:ea typeface="Calibri" panose="020F0502020204030204" pitchFamily="34" charset="0"/>
              </a:rPr>
              <a:t xml:space="preserve">Budgetplanner </a:t>
            </a:r>
          </a:p>
          <a:p>
            <a:pPr marL="0" lvl="0" indent="0">
              <a:buNone/>
              <a:defRPr/>
            </a:pPr>
            <a:endParaRPr lang="en-GB" sz="1050" b="1" dirty="0">
              <a:solidFill>
                <a:srgbClr val="ED7D31"/>
              </a:solidFill>
              <a:ea typeface="Calibri" panose="020F0502020204030204" pitchFamily="34" charset="0"/>
            </a:endParaRPr>
          </a:p>
          <a:p>
            <a:pPr marL="0" indent="0">
              <a:buNone/>
              <a:defRPr/>
            </a:pPr>
            <a:r>
              <a:rPr lang="nl-NL" sz="1050" dirty="0"/>
              <a:t>Deze gratis online tool helpt je je geld bij te houden en stelt manieren voor om je financiën te verbeteren (</a:t>
            </a:r>
            <a:r>
              <a:rPr lang="nl-NL" sz="1050" dirty="0">
                <a:hlinkClick r:id="rId7"/>
              </a:rPr>
              <a:t>https://www.moneyhelper.org.uk/en/everyday-money/budgeting/budget-planner#</a:t>
            </a:r>
            <a:r>
              <a:rPr lang="nl-NL" sz="1050" dirty="0"/>
              <a:t xml:space="preserve">). </a:t>
            </a:r>
          </a:p>
        </p:txBody>
      </p:sp>
      <p:grpSp>
        <p:nvGrpSpPr>
          <p:cNvPr id="87" name="Graphic 2">
            <a:extLst>
              <a:ext uri="{FF2B5EF4-FFF2-40B4-BE49-F238E27FC236}">
                <a16:creationId xmlns:a16="http://schemas.microsoft.com/office/drawing/2014/main" id="{616C1E53-5E31-BA2C-5231-92114BE8AEC2}"/>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10B0A8AE-AF4F-85B2-04E4-72DCC6DAD21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64DC1C5F-3BC8-E442-9A73-E94671E752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3FC52DE8-2E9A-C837-B685-6BD86A0E046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AA16A239-27D2-D0F9-1641-0864AAC0585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BFCBFADE-CBC7-DD48-B3F6-27528B0E593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3AE5780A-B5C7-24D3-AD15-2DBB14ECDE7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36928FBD-079C-D6A5-8716-7B27E743E7A8}"/>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B834DB69-FCC7-5777-09F0-AAB9AA1BF06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D9D24F82-9F81-A374-65BA-BC5E1ABBE239}"/>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0F4A58E-F44E-AF7B-4CBC-A1E62A801EE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5D9E0ED-D3C3-241B-53EB-DDF080CB3C3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A3A824AD-0E9B-3B52-74B0-F0EFC6A45251}"/>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5105A4D-CA1A-807A-7B98-DA91CDFB629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D3199BE-A9AB-E724-199F-C7EF35921CE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6B23FE84-A486-67A7-906D-60D21BA3223D}"/>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28574EE8-E042-1D37-7C0A-00277C96F27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29332374-2736-E004-3CCA-318513BCF80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D2F2299-E0F3-AF5C-29CB-24AA28FDCA0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D477956-B09A-A3B0-B6E6-D5F564AF6F4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369E2C63-289A-C3B1-AFB4-CF31500665FA}"/>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C632862E-4EAF-256E-2FA7-8C4383B76391}"/>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2C1A4CA-652D-235F-28C6-0455F1E2497E}"/>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2864A9F1-9086-7227-1CF7-BF3AC46CBE9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B70B1639-1147-C242-AE92-9CBEE95446E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21E6D184-B6F5-4491-C43C-A199C91AEED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0BE5084-F910-2974-126D-79E2783C060B}"/>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89AA93CA-FAB7-B5B6-054E-DBF99D3DA23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229B30AB-5E1D-2332-16BD-8700C7E038C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21FE224-5299-742F-2011-DB687BD587D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2D0DC2-B2B6-425A-6142-0AE07EA8EB2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6F654483-6361-4D86-150D-7B05AC13CDA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512F6873-0B49-0C69-3CCF-57FB204A826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56DB626-4D3C-4559-8FAA-88A81092F65A}"/>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053B239E-3894-8BBD-8AD1-BCD270F6C0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F317F76-3E0B-9A6B-76FA-9C7239767585}"/>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509416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F39F1-B870-DECA-9D74-DC39802FE68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A1ED6FC-EC44-C665-1A21-55DF2E2CE98B}"/>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DF703C11-1B33-A71B-A3E5-48A496FF9FD9}"/>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7006C814-8602-32E6-C35D-960791711B87}"/>
              </a:ext>
            </a:extLst>
          </p:cNvPr>
          <p:cNvSpPr>
            <a:spLocks noGrp="1"/>
          </p:cNvSpPr>
          <p:nvPr>
            <p:ph type="body" sz="quarter" idx="61"/>
          </p:nvPr>
        </p:nvSpPr>
        <p:spPr/>
        <p:txBody>
          <a:bodyPr/>
          <a:lstStyle/>
          <a:p>
            <a:r>
              <a:rPr lang="nl-NL" dirty="0" sz="2600"/>
              <a:t>Vrouwen halverwege de loopbaan</a:t>
            </a:r>
          </a:p>
        </p:txBody>
      </p:sp>
      <p:sp>
        <p:nvSpPr>
          <p:cNvPr id="8" name="Text Placeholder 7">
            <a:extLst>
              <a:ext uri="{FF2B5EF4-FFF2-40B4-BE49-F238E27FC236}">
                <a16:creationId xmlns:a16="http://schemas.microsoft.com/office/drawing/2014/main" id="{8753913F-DCAE-92E5-184E-A382C0657619}"/>
              </a:ext>
            </a:extLst>
          </p:cNvPr>
          <p:cNvSpPr>
            <a:spLocks noGrp="1"/>
          </p:cNvSpPr>
          <p:nvPr>
            <p:ph type="body" sz="quarter" idx="64"/>
          </p:nvPr>
        </p:nvSpPr>
        <p:spPr>
          <a:xfrm>
            <a:off x="1704812" y="1534330"/>
            <a:ext cx="5198907" cy="8692363"/>
          </a:xfrm>
        </p:spPr>
        <p:txBody>
          <a:bodyPr/>
          <a:lstStyle/>
          <a:p>
            <a:pPr marR="0" lvl="0" algn="l" defTabSz="755934" rtl="0" eaLnBrk="1" fontAlgn="auto" latinLnBrk="0" hangingPunct="1">
              <a:lnSpc>
                <a:spcPts val="1220"/>
              </a:lnSpc>
              <a:spcBef>
                <a:spcPts val="0"/>
              </a:spcBef>
              <a:spcAft>
                <a:spcPts val="0"/>
              </a:spcAft>
              <a:buClr>
                <a:srgbClr val="F16024"/>
              </a:buClr>
              <a:buSzTx/>
              <a:tabLst/>
              <a:defRPr/>
            </a:pPr>
            <a:r>
              <a:rPr kumimoji="0" lang="nl-NL"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Tipbladen over communicatie</a:t>
            </a: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highlight>
                <a:srgbClr val="FFFF00"/>
              </a:highligh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nl-NL"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Tipblad goede communicatie</a:t>
            </a: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indent="0">
              <a:buNone/>
              <a:defRPr/>
            </a:pPr>
            <a:r>
              <a:rPr lang="nl-NL" sz="1200" dirty="0"/>
              <a:t>Dit korte en bondige tipblad geeft je zes goede tips voor effectieve communicatie met je partner (</a:t>
            </a:r>
            <a:r>
              <a:rPr lang="nl-NL" sz="1200" dirty="0">
                <a:hlinkClick r:id="rId2"/>
              </a:rPr>
              <a:t>https://www.relationshipsvictoria.org.au/media/z4gdp2pn/good-communication-tip-sheet-21067-web.pdf</a:t>
            </a:r>
            <a:r>
              <a:rPr lang="nl-NL" sz="1200" dirty="0"/>
              <a:t xml:space="preserve">). </a:t>
            </a:r>
          </a:p>
          <a:p>
            <a:pPr marL="0" indent="0">
              <a:buNone/>
              <a:defRPr/>
            </a:pPr>
            <a:endParaRPr lang="en-GB" sz="1200" dirty="0">
              <a:highlight>
                <a:srgbClr val="FFFF00"/>
              </a:highlight>
            </a:endParaRPr>
          </a:p>
          <a:p>
            <a:pPr marL="0" indent="0">
              <a:buNone/>
              <a:defRPr/>
            </a:pPr>
            <a:endParaRPr lang="en-GB" sz="1200" dirty="0">
              <a:highlight>
                <a:srgbClr val="FFFF00"/>
              </a:highlight>
            </a:endParaRPr>
          </a:p>
          <a:p>
            <a:pPr marL="0" lvl="0" indent="0">
              <a:buNone/>
              <a:defRPr/>
            </a:pPr>
            <a:r>
              <a:rPr lang="nl-NL" sz="1200" b="1" dirty="0">
                <a:solidFill>
                  <a:srgbClr val="ED7D31"/>
                </a:solidFill>
                <a:ea typeface="Calibri" panose="020F0502020204030204" pitchFamily="34" charset="0"/>
              </a:rPr>
              <a:t>Werkblad grenzen stellen</a:t>
            </a:r>
          </a:p>
          <a:p>
            <a:pPr marL="0" lvl="0" indent="0">
              <a:buNone/>
              <a:defRPr/>
            </a:pPr>
            <a:endParaRPr lang="en-GB" sz="1200" b="1" dirty="0">
              <a:solidFill>
                <a:srgbClr val="ED7D31"/>
              </a:solidFill>
              <a:ea typeface="Calibri" panose="020F0502020204030204" pitchFamily="34" charset="0"/>
            </a:endParaRPr>
          </a:p>
          <a:p>
            <a:pPr marL="0" indent="0">
              <a:buNone/>
              <a:defRPr/>
            </a:pPr>
            <a:r>
              <a:rPr lang="nl-NL" sz="1200" dirty="0"/>
              <a:t>Het werkblad ‘Setting Boundaries’ helpt je gezondere grenzen te stellen in je relatie door je te laten nadenken over een aantal belangrijke onderwerpen: waarom grenzen belangrijk zijn, manieren om ‘nee’ te zeggen en hoe je effectief en toch respectvol grenzen stelt. Het werkblad bevat ook een oefengedeelte waarin je opschrijft welke woorden je precies zou gebruiken om in verschillende situaties een grens aan te geven (</a:t>
            </a:r>
            <a:r>
              <a:rPr lang="nl-NL" sz="1200" dirty="0">
                <a:hlinkClick r:id="rId3"/>
              </a:rPr>
              <a:t>https://www.therapistaid.com/therapy-worksheet/setting-boundaries</a:t>
            </a:r>
            <a:r>
              <a:rPr lang="nl-NL" sz="1200" dirty="0"/>
              <a:t xml:space="preserve">). </a:t>
            </a:r>
          </a:p>
          <a:p>
            <a:pPr marL="0" indent="0">
              <a:buNone/>
              <a:defRPr/>
            </a:pPr>
            <a:endParaRPr lang="en-GB" sz="1200" dirty="0"/>
          </a:p>
          <a:p>
            <a:pPr marL="0" indent="0">
              <a:buNone/>
              <a:defRPr/>
            </a:pPr>
            <a:endParaRPr lang="en-GB" sz="1200" dirty="0"/>
          </a:p>
          <a:p>
            <a:pPr marL="0" lvl="0" indent="0">
              <a:buNone/>
              <a:defRPr/>
            </a:pPr>
            <a:r>
              <a:rPr lang="nl-NL" sz="1200" b="1" dirty="0">
                <a:solidFill>
                  <a:srgbClr val="ED7D31"/>
                </a:solidFill>
                <a:ea typeface="Calibri" panose="020F0502020204030204" pitchFamily="34" charset="0"/>
              </a:rPr>
              <a:t>Tipbladen over relaties</a:t>
            </a:r>
          </a:p>
          <a:p>
            <a:pPr marL="0" lvl="0" indent="0">
              <a:buNone/>
              <a:defRPr/>
            </a:pPr>
            <a:endParaRPr lang="en-GB" sz="1200" b="1" dirty="0">
              <a:solidFill>
                <a:srgbClr val="ED7D31"/>
              </a:solidFill>
              <a:ea typeface="Calibri" panose="020F0502020204030204" pitchFamily="34" charset="0"/>
            </a:endParaRPr>
          </a:p>
          <a:p>
            <a:pPr marL="0" indent="0">
              <a:buNone/>
              <a:defRPr/>
            </a:pPr>
            <a:r>
              <a:rPr lang="nl-NL" sz="1200" i="1" dirty="0"/>
              <a:t xml:space="preserve">Relationships Australia WA </a:t>
            </a:r>
            <a:r>
              <a:rPr lang="nl-NL" sz="1200" dirty="0"/>
              <a:t>heeft een reeks tips ontwikkeld om je te ondersteunen in moeilijke tijden in je relatie. Het is een gratis bron die stellen helpt belangrijke uitdagingen in het leven aan te gaan (</a:t>
            </a:r>
            <a:r>
              <a:rPr lang="nl-NL" sz="1200" dirty="0">
                <a:hlinkClick r:id="rId4"/>
              </a:rPr>
              <a:t>https://www.relationshipswa.org.au/resources/tip-sheets/relationship-tip-sheets</a:t>
            </a:r>
            <a:r>
              <a:rPr lang="nl-NL" sz="1200" dirty="0"/>
              <a:t xml:space="preserve">). </a:t>
            </a:r>
          </a:p>
        </p:txBody>
      </p:sp>
      <p:grpSp>
        <p:nvGrpSpPr>
          <p:cNvPr id="87" name="Graphic 2">
            <a:extLst>
              <a:ext uri="{FF2B5EF4-FFF2-40B4-BE49-F238E27FC236}">
                <a16:creationId xmlns:a16="http://schemas.microsoft.com/office/drawing/2014/main" id="{36702283-5613-3363-CE7F-6A5551ADA32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F7CCAD2-AF83-8A43-1583-58F21B055B3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0EB29E1-44D8-2B2F-E200-5DD5E1D7DC3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05BDC246-DFB1-BBF1-B889-2BA87868ED0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EA1D3829-19DE-35C0-41CF-1EB9353CACEC}"/>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EE00311-D4D9-4F3B-18E3-303E191DD4AA}"/>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D505D0EB-9D3E-8A2E-FB98-CEC7DE53C078}"/>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A3086FD9-3D7F-5638-7F32-DB0ED6759B1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5B86DAE-B90B-897D-B8B4-AD59F443372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EAB48A31-EFEE-C651-4633-38F184450CE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43AF50A-7962-32ED-B9C5-E59E7DCE724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98D4906-4822-DB26-C93B-E50925FE2054}"/>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F6E8A8FF-A878-DFEE-8A69-6D71634736B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7EDFF928-71CC-EE6B-F5B2-FFB3739ABF90}"/>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4810BC81-7694-C3E8-3766-A1466AC6AE6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7357CFA1-C267-E6B6-DE82-1217BA49C671}"/>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DDDACF47-959A-7D05-3465-13CD3B1610E9}"/>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A5489DB5-AF38-8F12-E7A9-816013D384C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E686BC85-3017-7549-C727-F5BC0914594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B645D40-3910-26D2-B6A2-AADDB3A1DC45}"/>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ED501FCC-A77A-A085-B82B-D9F564BE851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6EBD2DC7-6176-1AE8-9827-51745817B43F}"/>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9FAEF9C-1B4B-90C9-DB95-0046E407D0D8}"/>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0390596-0986-548C-240A-5CEC0FAA178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DC2B9214-EC70-62EE-9431-F8880AA0EE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5765EED1-EBDB-7B8F-E981-04BC770F460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C292E04-DBA6-576C-F366-46A3332F2298}"/>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FFB46F48-586F-4FF2-E364-18A32CF0654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B9CEF17E-A664-05F7-9A18-5643589B4E63}"/>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8ABBBE7-9F52-7DA7-00C6-5116247DCCF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DBD51BC8-5176-3446-AEF7-646E93F239D2}"/>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5B62D44-B303-5A8C-0DAD-2E4B6CB0C89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8398AC62-816E-40E0-DE20-DD446B7512E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CCEF7250-9835-440A-72C0-3C624FD9FE6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1EB51F3C-D586-D296-B5F2-B42A77813C4E}"/>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DE3C0510-E0A1-8E74-57D7-13272D2DDD3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1832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en-US"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4910405"/>
            <a:ext cx="316187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4990088"/>
            <a:ext cx="2969768" cy="646331"/>
          </a:xfrm>
          <a:prstGeom prst="rect">
            <a:avLst/>
          </a:prstGeom>
          <a:noFill/>
        </p:spPr>
        <p:txBody>
          <a:bodyPr wrap="none" rtlCol="0">
            <a:spAutoFit/>
          </a:bodyPr>
          <a:lstStyle/>
          <a:p>
            <a:r>
              <a:rPr lang="nl-NL" sz="2200" b="1" spc="324" dirty="0">
                <a:solidFill>
                  <a:schemeClr val="bg1"/>
                </a:solidFill>
                <a:latin typeface="Calibri" panose="020F0502020204030204" pitchFamily="34" charset="0"/>
                <a:cs typeface="Calibri" panose="020F0502020204030204" pitchFamily="34" charset="0"/>
              </a:rPr>
              <a:t>VROUWEN IN DE</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5587495"/>
            <a:ext cx="316187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5667178"/>
            <a:ext cx="2969768" cy="646331"/>
          </a:xfrm>
          <a:prstGeom prst="rect">
            <a:avLst/>
          </a:prstGeom>
          <a:noFill/>
        </p:spPr>
        <p:txBody>
          <a:bodyPr wrap="none" rtlCol="0">
            <a:spAutoFit/>
          </a:bodyPr>
          <a:lstStyle/>
          <a:p>
            <a:r>
              <a:rPr lang="nl-NL" sz="2200" b="1" spc="324" dirty="0">
                <a:solidFill>
                  <a:schemeClr val="bg1"/>
                </a:solidFill>
                <a:latin typeface="Calibri" panose="020F0502020204030204" pitchFamily="34" charset="0"/>
                <a:cs typeface="Calibri" panose="020F0502020204030204" pitchFamily="34" charset="0"/>
              </a:rPr>
              <a:t xml:space="preserve">LATE LOOPBAAN </a:t>
            </a:r>
          </a:p>
        </p:txBody>
      </p:sp>
    </p:spTree>
    <p:extLst>
      <p:ext uri="{BB962C8B-B14F-4D97-AF65-F5344CB8AC3E}">
        <p14:creationId xmlns:p14="http://schemas.microsoft.com/office/powerpoint/2010/main" val="1399275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a:xfrm>
            <a:off x="1704813" y="1534332"/>
            <a:ext cx="5238428" cy="2205564"/>
          </a:xfrm>
        </p:spPr>
        <p:txBody>
          <a:bodyPr/>
          <a:lstStyle/>
          <a:p>
            <a:pPr marL="0" indent="0">
              <a:buNone/>
            </a:pPr>
            <a:r>
              <a:rPr lang="nl-NL" sz="1300" b="1" dirty="0">
                <a:solidFill>
                  <a:srgbClr val="D38CBC"/>
                </a:solidFill>
              </a:rPr>
              <a:t>Inleiding</a:t>
            </a:r>
          </a:p>
          <a:p>
            <a:pPr marL="0" indent="0">
              <a:buNone/>
            </a:pPr>
            <a:endParaRPr lang="en-US" sz="1300" b="1" dirty="0"/>
          </a:p>
          <a:p>
            <a:pPr marL="0" indent="0">
              <a:buNone/>
            </a:pPr>
            <a:r>
              <a:rPr lang="nl-NL" sz="1100" dirty="0"/>
              <a:t xml:space="preserve">De late loopbaan is een periode van meer reflectie, veranderende prioriteiten en voorbereiding op financiële overgangen, zoals het pensioen, veranderingen in de samenstelling van het huishouden of mogelijke zorgkosten. Voor veel vrouwen brengt deze fase meer bewustzijn van financiële kwetsbaarheden die zich in de loop van tientallen jaren hebben opgebouwd, vooral als eerdere afspraken in de relatie hun deelname aan besluitvorming beperkten of hun verdienvermogen verlaagden. </a:t>
            </a:r>
          </a:p>
          <a:p>
            <a:pPr marL="0" indent="0">
              <a:buNone/>
            </a:pPr>
            <a:endParaRPr lang="en-GB" sz="1100" dirty="0"/>
          </a:p>
          <a:p>
            <a:pPr marL="0" indent="0">
              <a:buNone/>
            </a:pPr>
            <a:r>
              <a:rPr lang="nl-NL" sz="1100" dirty="0"/>
              <a:t>Vrouwen die de late volwassenheid ingaan, kunnen voor een aantal cruciale uitdagingen komen te staan: nagaan of hun pensioen toereikend is, omgaan met weduwschap of scheiding, complexe financiële producten begrijpen en gezamenlijke bezittingen beheren die ze in de loop van hun leven hebben opgebouwd. Tegelijkertijd biedt deze fase kansen om de financiële autonomie opnieuw te bespreken, juridische afspraken te verduidelijken en de economische zekerheid voor later veilig te stellen.</a:t>
            </a:r>
            <a:endParaRPr lang="en-US" sz="1100" dirty="0"/>
          </a:p>
          <a:p>
            <a:pPr marL="0" indent="0">
              <a:buNone/>
            </a:pPr>
            <a:endParaRPr lang="en-US" sz="1100" dirty="0"/>
          </a:p>
          <a:p>
            <a:pPr marL="0" indent="0">
              <a:buNone/>
            </a:pPr>
            <a:endParaRPr lang="en-GB" sz="1100" dirty="0"/>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 name="Text Placeholder 7">
            <a:extLst>
              <a:ext uri="{FF2B5EF4-FFF2-40B4-BE49-F238E27FC236}">
                <a16:creationId xmlns:a16="http://schemas.microsoft.com/office/drawing/2014/main" id="{0AA43D3F-FCEA-8277-4189-1CF220644A31}"/>
              </a:ext>
            </a:extLst>
          </p:cNvPr>
          <p:cNvSpPr txBox="1">
            <a:spLocks/>
          </p:cNvSpPr>
          <p:nvPr/>
        </p:nvSpPr>
        <p:spPr>
          <a:xfrm>
            <a:off x="1704812" y="6636625"/>
            <a:ext cx="5238428" cy="2708792"/>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D38CBC"/>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en-US" sz="1300" b="1" dirty="0">
              <a:solidFill>
                <a:srgbClr val="D38CBC"/>
              </a:solidFill>
            </a:endParaRPr>
          </a:p>
          <a:p>
            <a:pPr marL="0" indent="0">
              <a:buFont typeface="Arial" panose="020B0604020202020204" pitchFamily="34" charset="0"/>
              <a:buNone/>
            </a:pPr>
            <a:r>
              <a:rPr lang="nl-NL" sz="1100" dirty="0"/>
              <a:t xml:space="preserve">Vrouwen in de late loopbaan kunnen ook te maken krijgen met de ethische en praktische complexiteit van financiële steun aan volwassen kinderen of oudere ouders. Zulke verantwoordelijkheden kunnen de financiën binnen de relatie ingewikkelder maken, vooral wanneer partners het oneens zijn over de verdeling van middelen of hoeveel risico ze willen nemen. </a:t>
            </a:r>
          </a:p>
          <a:p>
            <a:pPr marL="0" indent="0">
              <a:buFont typeface="Arial" panose="020B0604020202020204" pitchFamily="34" charset="0"/>
              <a:buNone/>
            </a:pPr>
            <a:endParaRPr lang="en-GB" sz="1100" dirty="0"/>
          </a:p>
          <a:p>
            <a:pPr marL="0" indent="0">
              <a:buFont typeface="Arial" panose="020B0604020202020204" pitchFamily="34" charset="0"/>
              <a:buNone/>
            </a:pPr>
            <a:r>
              <a:rPr lang="nl-NL" sz="1100" dirty="0"/>
              <a:t xml:space="preserve">Transparante communicatie wordt daarom essentieel om steun aan andere generaties in balans te brengen met je eigen zekerheid. Bovendien moeten stellen naarmate het pensioen nadert samen beslissingen nemen over de verdeling van bezittingen, zorgplanning en regelingen voor langdurige zorg. Gendernormen kunnen deze gesprekken nog steeds beïnvloeden; vrouwen aarzelen soms uit gewoonte of om emotionele redenen om hun voorkeuren uit te spreken of financiële beslissingen ter discussie te stellen. </a:t>
            </a:r>
          </a:p>
          <a:p>
            <a:pPr marL="0" indent="0">
              <a:buFont typeface="Arial" panose="020B0604020202020204" pitchFamily="34" charset="0"/>
              <a:buNone/>
            </a:pPr>
            <a:endParaRPr lang="en-GB" sz="1100" dirty="0"/>
          </a:p>
          <a:p>
            <a:pPr marL="0" indent="0">
              <a:buFont typeface="Arial" panose="020B0604020202020204" pitchFamily="34" charset="0"/>
              <a:buNone/>
            </a:pPr>
            <a:r>
              <a:rPr lang="nl-NL" sz="1100" dirty="0"/>
              <a:t>Empowerment in deze fase vraagt om het versterken van financiële geletterdheid, rechtstreeks contact met adviseurs en het bevestigen van je recht om volledig deel te nemen aan het financiële beheer binnen de relatie.</a:t>
            </a:r>
          </a:p>
          <a:p>
            <a:pPr marL="0" indent="0">
              <a:buFont typeface="Arial" panose="020B0604020202020204" pitchFamily="34" charset="0"/>
              <a:buNone/>
            </a:pPr>
            <a:endParaRPr lang="en-US" sz="1100" dirty="0"/>
          </a:p>
          <a:p>
            <a:pPr marL="0" indent="0">
              <a:buFont typeface="Arial" panose="020B0604020202020204" pitchFamily="34" charset="0"/>
              <a:buNone/>
            </a:pPr>
            <a:endParaRPr lang="en-GB" sz="1100" dirty="0"/>
          </a:p>
        </p:txBody>
      </p:sp>
      <p:sp>
        <p:nvSpPr>
          <p:cNvPr id="9" name="Rounded Rectangle 67">
            <a:extLst>
              <a:ext uri="{FF2B5EF4-FFF2-40B4-BE49-F238E27FC236}">
                <a16:creationId xmlns:a16="http://schemas.microsoft.com/office/drawing/2014/main" id="{440E3D8D-AE79-E67A-BD4B-CA512D1FB4F1}"/>
              </a:ext>
            </a:extLst>
          </p:cNvPr>
          <p:cNvSpPr/>
          <p:nvPr/>
        </p:nvSpPr>
        <p:spPr>
          <a:xfrm>
            <a:off x="1704812" y="4243123"/>
            <a:ext cx="3872640" cy="220556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151F61AA-2067-5721-D1E9-57B05A13AACF}"/>
              </a:ext>
            </a:extLst>
          </p:cNvPr>
          <p:cNvSpPr txBox="1">
            <a:spLocks/>
          </p:cNvSpPr>
          <p:nvPr/>
        </p:nvSpPr>
        <p:spPr>
          <a:xfrm>
            <a:off x="1804167" y="4386892"/>
            <a:ext cx="3673929" cy="2249733"/>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9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1300" b="1" dirty="0">
                <a:solidFill>
                  <a:srgbClr val="D38CBC"/>
                </a:solidFill>
              </a:rPr>
              <a:t>Leerdoelen:</a:t>
            </a:r>
          </a:p>
          <a:p>
            <a:pPr marL="0" indent="0">
              <a:buNone/>
            </a:pPr>
            <a:endParaRPr lang="en-GB" sz="1100" dirty="0"/>
          </a:p>
          <a:p>
            <a:pPr lvl="0">
              <a:buClr>
                <a:srgbClr val="D38CBC"/>
              </a:buClr>
            </a:pPr>
            <a:r>
              <a:rPr lang="nl-NL" sz="1100" dirty="0"/>
              <a:t>Je nalatenschapsplanning bekijken, samen met je partner of zelfstandig.</a:t>
            </a:r>
          </a:p>
          <a:p>
            <a:pPr lvl="0">
              <a:buClr>
                <a:srgbClr val="D38CBC"/>
              </a:buClr>
            </a:pPr>
            <a:endParaRPr lang="en-GB" sz="1100" dirty="0"/>
          </a:p>
          <a:p>
            <a:pPr lvl="0">
              <a:buClr>
                <a:srgbClr val="D38CBC"/>
              </a:buClr>
            </a:pPr>
            <a:r>
              <a:rPr lang="nl-NL" sz="1100" dirty="0"/>
              <a:t>Met financieel overzicht omgaan met weduwschap of alleen wonen.</a:t>
            </a:r>
          </a:p>
          <a:p>
            <a:pPr lvl="0">
              <a:buClr>
                <a:srgbClr val="D38CBC"/>
              </a:buClr>
            </a:pPr>
            <a:endParaRPr lang="en-GB" sz="1100" dirty="0"/>
          </a:p>
          <a:p>
            <a:pPr lvl="0">
              <a:buClr>
                <a:srgbClr val="D38CBC"/>
              </a:buClr>
            </a:pPr>
            <a:r>
              <a:rPr lang="nl-NL" sz="1100" dirty="0"/>
              <a:t>Je bezittingen beschermen en erfrechtelijke kwesties begrijpen.</a:t>
            </a:r>
          </a:p>
          <a:p>
            <a:pPr lvl="0">
              <a:buClr>
                <a:srgbClr val="D38CBC"/>
              </a:buClr>
            </a:pPr>
            <a:endParaRPr lang="en-GB" sz="1100" dirty="0"/>
          </a:p>
          <a:p>
            <a:pPr lvl="0">
              <a:buClr>
                <a:srgbClr val="D38CBC"/>
              </a:buClr>
            </a:pPr>
            <a:r>
              <a:rPr lang="nl-NL" sz="1100" dirty="0"/>
              <a:t>Je autonomie versterken na jaren van financiële onderlinge afhankelijkheid.</a:t>
            </a:r>
          </a:p>
          <a:p>
            <a:pPr lvl="0">
              <a:buClr>
                <a:srgbClr val="D38CBC"/>
              </a:buClr>
            </a:pPr>
            <a:endParaRPr lang="en-GB" sz="1100" dirty="0"/>
          </a:p>
        </p:txBody>
      </p:sp>
    </p:spTree>
    <p:extLst>
      <p:ext uri="{BB962C8B-B14F-4D97-AF65-F5344CB8AC3E}">
        <p14:creationId xmlns:p14="http://schemas.microsoft.com/office/powerpoint/2010/main" val="3668951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75A74-97A7-8956-2E61-1FD6C41B702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51785F4-C4F8-F364-4B41-1CA7AA235AA2}"/>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B0B150A0-C236-7439-C01D-C54F8DEEB059}"/>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68E62BF1-7CE3-C60E-8C12-79DE027125D6}"/>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FBFD9356-8E0E-BC98-915B-45F5B24CA988}"/>
              </a:ext>
            </a:extLst>
          </p:cNvPr>
          <p:cNvSpPr>
            <a:spLocks noGrp="1"/>
          </p:cNvSpPr>
          <p:nvPr>
            <p:ph type="body" sz="quarter" idx="64"/>
          </p:nvPr>
        </p:nvSpPr>
        <p:spPr>
          <a:xfrm>
            <a:off x="1704813" y="1534332"/>
            <a:ext cx="5238428" cy="2205564"/>
          </a:xfrm>
        </p:spPr>
        <p:txBody>
          <a:bodyPr/>
          <a:lstStyle/>
          <a:p>
            <a:pPr marL="0" indent="0">
              <a:buNone/>
            </a:pPr>
            <a:r>
              <a:rPr lang="nl-NL" sz="1400" b="1" dirty="0">
                <a:solidFill>
                  <a:srgbClr val="D38CBC"/>
                </a:solidFill>
              </a:rPr>
              <a:t>Financiële zekerheid en paraatheid opnieuw beoordelen</a:t>
            </a:r>
          </a:p>
          <a:p>
            <a:pPr marL="0" indent="0">
              <a:buNone/>
            </a:pPr>
            <a:endParaRPr lang="en-US" sz="1400" b="1" dirty="0"/>
          </a:p>
          <a:p>
            <a:pPr marL="0" indent="0">
              <a:buNone/>
            </a:pPr>
            <a:r>
              <a:rPr lang="nl-NL" sz="1200" dirty="0"/>
              <a:t xml:space="preserve">In de late loopbaan laat de financiële dynamiek vaak de gevolgen op lange termijn zien van eerdere patronen in de relatie. Voor vrouwen met loopbaanonderbrekingen, deeltijdwerk of weinig betrokkenheid bij financiële planning kan het pensioen tekorten in pensioen, spaargeld of kennis blootleggen. </a:t>
            </a:r>
          </a:p>
          <a:p>
            <a:pPr marL="0" indent="0">
              <a:buNone/>
            </a:pPr>
            <a:endParaRPr lang="en-GB" sz="1200" dirty="0"/>
          </a:p>
          <a:p>
            <a:pPr marL="0" indent="0">
              <a:buNone/>
            </a:pPr>
            <a:r>
              <a:rPr lang="nl-NL" sz="1200" dirty="0"/>
              <a:t>Dat kan onrust veroorzaken, vooral wanneer één partner altijd de financiële informatie beheerde en de ander afhankelijk bleef van diens kennis en administratie.</a:t>
            </a:r>
          </a:p>
          <a:p>
            <a:pPr marL="0" indent="0">
              <a:buNone/>
            </a:pPr>
            <a:endParaRPr lang="en-GB" sz="1200" dirty="0"/>
          </a:p>
          <a:p>
            <a:pPr marL="0" indent="0">
              <a:buNone/>
            </a:pPr>
            <a:r>
              <a:rPr lang="nl-NL" sz="1200" dirty="0"/>
              <a:t>Deze fase heeft ook een belangrijke emotionele kant: de confrontatie met ouder worden, afhankelijkheid en het mogelijke verlies van een partner verandert vaak hoe je aankijkt tegen financiële voorbereiding.</a:t>
            </a:r>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1300D1BD-2DD6-C518-30E5-79CA83F36C0D}"/>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C95D294-F2EE-B8E0-76CD-109E585A296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6D4C632-174D-D445-855E-EB1792CD508F}"/>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DCFC914-073E-29B0-5513-8729DA388A8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5098C9D-25BC-08B7-3BB0-F3E113ED09B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AE64EA5-526E-EC3F-4781-EFAB9D0C19B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FA07C7FC-8B4F-41DF-E71C-CEBEB8CB1270}"/>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39352FB4-59DE-37C1-6757-025204148CA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8AAF7013-7849-D44E-08FC-4BD4597B646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E8072286-3263-2C3E-89FC-F575F3F3361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349E232-3A73-590C-4488-3E3957F743F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BBD8107B-0F98-2298-B9E2-97AB12F29733}"/>
              </a:ext>
            </a:extLst>
          </p:cNvPr>
          <p:cNvSpPr/>
          <p:nvPr/>
        </p:nvSpPr>
        <p:spPr>
          <a:xfrm>
            <a:off x="1704812" y="4502361"/>
            <a:ext cx="5238428" cy="389605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35472AF0-FC25-A7BF-34AC-98EF522BA477}"/>
              </a:ext>
            </a:extLst>
          </p:cNvPr>
          <p:cNvSpPr txBox="1">
            <a:spLocks/>
          </p:cNvSpPr>
          <p:nvPr/>
        </p:nvSpPr>
        <p:spPr>
          <a:xfrm>
            <a:off x="1967414" y="4848724"/>
            <a:ext cx="4716850" cy="3371732"/>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1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50" kern="1200">
                <a:solidFill>
                  <a:schemeClr val="tx1"/>
                </a:solidFill>
                <a:latin typeface="+mn-lt"/>
                <a:ea typeface="+mn-ea"/>
                <a:cs typeface="+mn-cs"/>
              </a:defRPr>
            </a:lvl9pPr>
          </a:lstStyle>
          <a:p>
            <a:pPr marL="0" indent="0">
              <a:buNone/>
            </a:pPr>
            <a:r>
              <a:rPr lang="nl-NL" sz="1350" b="1" dirty="0">
                <a:solidFill>
                  <a:srgbClr val="D38CBC"/>
                </a:solidFill>
              </a:rPr>
              <a:t>Belangrijke prioriteiten voor vrouwen in deze fase zijn:</a:t>
            </a:r>
          </a:p>
          <a:p>
            <a:pPr marL="0" indent="0">
              <a:buNone/>
            </a:pPr>
            <a:endParaRPr lang="en-GB" sz="1150" dirty="0"/>
          </a:p>
          <a:p>
            <a:pPr marL="0" lvl="0" indent="0">
              <a:buClr>
                <a:srgbClr val="D38CBC"/>
              </a:buClr>
              <a:buNone/>
            </a:pPr>
            <a:r>
              <a:rPr lang="nl-NL" sz="1150" dirty="0">
                <a:solidFill>
                  <a:srgbClr val="D38CBC"/>
                </a:solidFill>
              </a:rPr>
              <a:t>•</a:t>
            </a:r>
            <a:r>
              <a:rPr lang="nl-NL" sz="1150" dirty="0"/>
              <a:t xml:space="preserve"> Pensioenaanspraken beoordelen en mogelijke tekorten opsporen, om te begrijpen of het verwachte inkomen voldoende is om de kosten van levensonderhoud te dekken en financieel onafhankelijk te blijven na je pensioen.</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Zowel gedeelde als individuele bezittingen in kaart brengen, waaronder woning, spaargeld, beleggingen en aanspraken, zodat eigendom en toegang duidelijk en transparant zijn.</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Je voorbereiden op de mogelijkheid van weduwschap of een lager huishoudinkomen, door na te denken over hoe je de financiën zelfstandig zou beheren en welke aanpassingen nodig kunnen zijn.</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Ervoor zorgen dat juridische documenten, zoals testamenten, eigendomsaktes en verzekeringspolissen, je persoonlijke belangen, huidige omstandigheden en toekomstige wensen juist weergeven.</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Zelfvertrouwen opbouwen om je financiën zo nodig zelfstandig te beheren, waaronder vertrouwd raken met rekeningen, betalingen en financiële besluitvorming.</a:t>
            </a:r>
          </a:p>
          <a:p>
            <a:pPr lvl="0">
              <a:buClr>
                <a:srgbClr val="D38CBC"/>
              </a:buClr>
            </a:pPr>
            <a:endParaRPr lang="en-GB" sz="1150" dirty="0"/>
          </a:p>
        </p:txBody>
      </p:sp>
      <p:grpSp>
        <p:nvGrpSpPr>
          <p:cNvPr id="3" name="Group 2">
            <a:extLst>
              <a:ext uri="{FF2B5EF4-FFF2-40B4-BE49-F238E27FC236}">
                <a16:creationId xmlns:a16="http://schemas.microsoft.com/office/drawing/2014/main" id="{FFC8CC7F-76E9-1145-1617-8B0A7643A08B}"/>
              </a:ext>
            </a:extLst>
          </p:cNvPr>
          <p:cNvGrpSpPr/>
          <p:nvPr/>
        </p:nvGrpSpPr>
        <p:grpSpPr>
          <a:xfrm>
            <a:off x="1661891" y="4299161"/>
            <a:ext cx="926198" cy="406400"/>
            <a:chOff x="1997756" y="3611831"/>
            <a:chExt cx="926198" cy="406400"/>
          </a:xfrm>
        </p:grpSpPr>
        <p:grpSp>
          <p:nvGrpSpPr>
            <p:cNvPr id="6" name="Group 5">
              <a:extLst>
                <a:ext uri="{FF2B5EF4-FFF2-40B4-BE49-F238E27FC236}">
                  <a16:creationId xmlns:a16="http://schemas.microsoft.com/office/drawing/2014/main" id="{BD642B9A-657F-D51F-F673-B4CF7DBD56DA}"/>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3F1D85D4-84C5-8007-E636-860FBE27DD28}"/>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FCF30F3-9E4A-7574-84CD-B61D7DF2A3ED}"/>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DF15EF26-DCF0-72E3-D6CF-2E1F034F7612}"/>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27" name="Oval 26">
                <a:extLst>
                  <a:ext uri="{FF2B5EF4-FFF2-40B4-BE49-F238E27FC236}">
                    <a16:creationId xmlns:a16="http://schemas.microsoft.com/office/drawing/2014/main" id="{7EFF56BA-2D13-FA1C-259C-8286A6254C6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B6B5DAD0-93A0-432B-1F76-AEB9C5C20B11}"/>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D099EEB9-3AA5-2B18-5582-A6C266FF3B41}"/>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37DBA569-F40D-F881-DE4C-ACE2FCC45A76}"/>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2E97A15F-9378-081B-0627-14A25509E2C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05390709-3D3F-8B23-FF28-0762932218D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2C57F412-1CF5-B7A4-E6D3-DA0D4DE66A74}"/>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0B55878-6975-EE87-166C-424188D5C625}"/>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F73A018F-3DD1-D998-6409-42EF75CD62D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B46DD4DA-0ABF-CC43-C156-A46C32D8DE32}"/>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621172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25FA-E42E-A9C1-1E0C-F34940D748B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B5AC833-99EC-77DE-C461-034BB06A2B96}"/>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EDF238DD-A355-F081-59D7-54258AF3E8A4}"/>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F5A9CEAB-531B-49FB-2F59-B448F6CEFD59}"/>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66A5E11F-8467-DD2A-1ECB-26D05FDD45F1}"/>
              </a:ext>
            </a:extLst>
          </p:cNvPr>
          <p:cNvSpPr>
            <a:spLocks noGrp="1"/>
          </p:cNvSpPr>
          <p:nvPr>
            <p:ph type="body" sz="quarter" idx="64"/>
          </p:nvPr>
        </p:nvSpPr>
        <p:spPr>
          <a:xfrm>
            <a:off x="1704813" y="1534331"/>
            <a:ext cx="5238428" cy="2807459"/>
          </a:xfrm>
        </p:spPr>
        <p:txBody>
          <a:bodyPr/>
          <a:lstStyle/>
          <a:p>
            <a:pPr marL="0" indent="0">
              <a:buNone/>
            </a:pPr>
            <a:r>
              <a:rPr lang="nl-NL" sz="1250" b="1" dirty="0">
                <a:solidFill>
                  <a:srgbClr val="D38CBC"/>
                </a:solidFill>
              </a:rPr>
              <a:t>Voorbereiden op financiële overgangen</a:t>
            </a:r>
          </a:p>
          <a:p>
            <a:pPr marL="0" indent="0">
              <a:buNone/>
            </a:pPr>
            <a:endParaRPr lang="en-US" sz="1250" b="1" dirty="0"/>
          </a:p>
          <a:p>
            <a:pPr marL="0" indent="0">
              <a:buNone/>
            </a:pPr>
            <a:r>
              <a:rPr lang="nl-NL" sz="1050" dirty="0"/>
              <a:t xml:space="preserve">De late loopbaan is een levensfase van overgang en aanpassing. Pensionering, een lager of vast inkomen, veranderingen in gezondheid en een veranderende samenstelling van het huishouden vragen allemaal om doordachte financiële aanpassing. </a:t>
            </a:r>
          </a:p>
          <a:p>
            <a:pPr marL="0" indent="0">
              <a:buNone/>
            </a:pPr>
            <a:endParaRPr lang="en-GB" sz="1050" dirty="0"/>
          </a:p>
          <a:p>
            <a:pPr marL="0" indent="0">
              <a:buNone/>
            </a:pPr>
            <a:r>
              <a:rPr lang="nl-NL" sz="1050" dirty="0"/>
              <a:t xml:space="preserve">Voor veel vrouwen brengt deze periode ook meer inzicht in de gevolgen op lange termijn van eerdere financiële afspraken, vooral wanneer loopbaanonderbrekingen, deeltijdwerk of weinig betrokkenheid bij financiële planning hun huidige situatie hebben bepaald. </a:t>
            </a:r>
          </a:p>
          <a:p>
            <a:pPr marL="0" indent="0">
              <a:buNone/>
            </a:pPr>
            <a:endParaRPr lang="en-GB" sz="1050" dirty="0"/>
          </a:p>
          <a:p>
            <a:pPr marL="0" indent="0">
              <a:buNone/>
            </a:pPr>
            <a:r>
              <a:rPr lang="nl-NL" sz="1050" dirty="0"/>
              <a:t xml:space="preserve">Voorbereiding op deze overgangen vraagt daarom niet alleen om technische financiële planning, maar ook om de emotionele bereidheid om meer verantwoordelijkheid te nemen en met meer zelfvertrouwen financiële zaken te beheren. </a:t>
            </a:r>
          </a:p>
          <a:p>
            <a:pPr marL="0" indent="0">
              <a:buNone/>
            </a:pPr>
            <a:endParaRPr lang="en-GB" sz="1050" dirty="0"/>
          </a:p>
          <a:p>
            <a:pPr marL="0" indent="0">
              <a:buNone/>
            </a:pPr>
            <a:r>
              <a:rPr lang="nl-NL" sz="1050" dirty="0"/>
              <a:t>Tijdige en weloverwogen voorbereiding vermindert onzekerheid, versterkt de financiële autonomie en ondersteunt een zekerdere en zelfverzekerdere overgang naar het pensioen.</a:t>
            </a:r>
          </a:p>
          <a:p>
            <a:pPr marL="0" indent="0">
              <a:buNone/>
            </a:pPr>
            <a:endParaRPr lang="en-GB" sz="1050" dirty="0"/>
          </a:p>
          <a:p>
            <a:pPr marL="0" indent="0">
              <a:buNone/>
            </a:pPr>
            <a:endParaRPr lang="en-US" sz="1050" dirty="0"/>
          </a:p>
          <a:p>
            <a:pPr marL="0" indent="0">
              <a:buNone/>
            </a:pPr>
            <a:endParaRPr lang="en-US" sz="1050" dirty="0"/>
          </a:p>
          <a:p>
            <a:pPr marL="0" indent="0">
              <a:buNone/>
            </a:pPr>
            <a:endParaRPr lang="en-GB" sz="1050" dirty="0"/>
          </a:p>
        </p:txBody>
      </p:sp>
      <p:cxnSp>
        <p:nvCxnSpPr>
          <p:cNvPr id="19" name="Straight Connector 18">
            <a:extLst>
              <a:ext uri="{FF2B5EF4-FFF2-40B4-BE49-F238E27FC236}">
                <a16:creationId xmlns:a16="http://schemas.microsoft.com/office/drawing/2014/main" id="{F8010827-8622-9103-1703-29F05074D2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34428D0-1F0E-A3A2-14ED-D1A4C62F289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CE6FDFF7-8DEF-C837-E4FC-A87CEC64DBC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1C1D4420-4BF2-0030-7172-C12D58E7BDC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202641A-868F-1C78-8BD0-7BAA6F09E26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B2BC375-3BE6-81B2-3DF4-850179C38DF9}"/>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0EE237BD-51B5-0206-711B-C466233DD9B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2EA34BDB-0CCF-A486-C8C6-11D03E77D497}"/>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06F9B627-F0C6-6552-525C-5915A17E389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68A1852D-AA6F-4548-7C1B-579991F13D69}"/>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F7EAC60-A98D-CEEE-3E88-5615B163F6D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4EC36880-800C-F752-1F47-83A293B43FB9}"/>
              </a:ext>
            </a:extLst>
          </p:cNvPr>
          <p:cNvSpPr/>
          <p:nvPr/>
        </p:nvSpPr>
        <p:spPr>
          <a:xfrm>
            <a:off x="1704812" y="4768091"/>
            <a:ext cx="5238428" cy="3787043"/>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A342CDE8-47AD-D3AA-75A0-D0F88AD3301C}"/>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1250" b="1" dirty="0">
                <a:solidFill>
                  <a:srgbClr val="D38CBC"/>
                </a:solidFill>
              </a:rPr>
              <a:t>Voorbereiding op overgangen later in het leven omvat:</a:t>
            </a:r>
          </a:p>
          <a:p>
            <a:pPr marL="0" indent="0">
              <a:buNone/>
            </a:pPr>
            <a:endParaRPr lang="en-GB" sz="1050" dirty="0"/>
          </a:p>
          <a:p>
            <a:pPr marL="0" lvl="0" indent="0">
              <a:buClr>
                <a:srgbClr val="D38CBC"/>
              </a:buClr>
              <a:buNone/>
            </a:pPr>
            <a:r>
              <a:rPr lang="nl-NL" sz="1050" dirty="0">
                <a:solidFill>
                  <a:srgbClr val="D38CBC"/>
                </a:solidFill>
              </a:rPr>
              <a:t>•</a:t>
            </a:r>
            <a:r>
              <a:rPr lang="nl-NL" sz="1050" dirty="0"/>
              <a:t xml:space="preserve"> Nagaan of je pensioen toereikend is en inkomenstekorten opsporen, om te bepalen of het verwachte pensioeninkomen voldoende is voor je huidige en toekomstige levensbehoeften.</a:t>
            </a:r>
          </a:p>
          <a:p>
            <a:pPr marL="0" lvl="0" indent="0">
              <a:buClr>
                <a:srgbClr val="D38CBC"/>
              </a:buClr>
              <a:buNone/>
            </a:pPr>
            <a:endParaRPr lang="en-GB" sz="1050" dirty="0">
              <a:solidFill>
                <a:srgbClr val="D38CBC"/>
              </a:solidFill>
            </a:endParaRPr>
          </a:p>
          <a:p>
            <a:pPr marL="0" lvl="0" indent="0">
              <a:buClr>
                <a:srgbClr val="D38CBC"/>
              </a:buClr>
              <a:buNone/>
            </a:pPr>
            <a:r>
              <a:rPr lang="nl-NL" sz="1050" dirty="0">
                <a:solidFill>
                  <a:srgbClr val="D38CBC"/>
                </a:solidFill>
              </a:rPr>
              <a:t>•</a:t>
            </a:r>
            <a:r>
              <a:rPr lang="nl-NL" sz="1050" dirty="0"/>
              <a:t xml:space="preserve"> Gedeelde en individuele bezittingen in kaart brengen, waaronder woning, spaargeld, beleggingen en aanspraken, zodat eigendom en toegang duidelijk zijn.</a:t>
            </a:r>
          </a:p>
          <a:p>
            <a:pPr marL="0" lvl="0" indent="0">
              <a:buClr>
                <a:srgbClr val="D38CBC"/>
              </a:buClr>
              <a:buNone/>
            </a:pPr>
            <a:endParaRPr lang="en-GB" sz="1050" dirty="0">
              <a:solidFill>
                <a:srgbClr val="D38CBC"/>
              </a:solidFill>
            </a:endParaRPr>
          </a:p>
          <a:p>
            <a:pPr marL="0" lvl="0" indent="0">
              <a:buClr>
                <a:srgbClr val="D38CBC"/>
              </a:buClr>
              <a:buNone/>
            </a:pPr>
            <a:r>
              <a:rPr lang="nl-NL" sz="1050" dirty="0">
                <a:solidFill>
                  <a:srgbClr val="D38CBC"/>
                </a:solidFill>
              </a:rPr>
              <a:t>•</a:t>
            </a:r>
            <a:r>
              <a:rPr lang="nl-NL" sz="1050" dirty="0"/>
              <a:t xml:space="preserve"> Plannen voor een lager of vast inkomen en je verwachtingen over je levensstijl daarop aanpassen, zodat je financiën houdbaar blijven en je minder stress ervaart.</a:t>
            </a:r>
          </a:p>
          <a:p>
            <a:pPr marL="0" lvl="0" indent="0">
              <a:buClr>
                <a:srgbClr val="D38CBC"/>
              </a:buClr>
              <a:buNone/>
            </a:pPr>
            <a:endParaRPr lang="en-GB" sz="1050" dirty="0">
              <a:solidFill>
                <a:srgbClr val="D38CBC"/>
              </a:solidFill>
            </a:endParaRPr>
          </a:p>
          <a:p>
            <a:pPr marL="0" lvl="0" indent="0">
              <a:buClr>
                <a:srgbClr val="D38CBC"/>
              </a:buClr>
              <a:buNone/>
            </a:pPr>
            <a:r>
              <a:rPr lang="nl-NL" sz="1050" dirty="0">
                <a:solidFill>
                  <a:srgbClr val="D38CBC"/>
                </a:solidFill>
              </a:rPr>
              <a:t>•</a:t>
            </a:r>
            <a:r>
              <a:rPr lang="nl-NL" sz="1050" dirty="0"/>
              <a:t xml:space="preserve"> Rekening houden met zorgkosten en kosten voor langdurige zorg, die met de leeftijd kunnen stijgen en vroeg in je financiële planning moeten worden meegenomen.</a:t>
            </a:r>
          </a:p>
          <a:p>
            <a:pPr marL="0" lvl="0" indent="0">
              <a:buClr>
                <a:srgbClr val="D38CBC"/>
              </a:buClr>
              <a:buNone/>
            </a:pPr>
            <a:endParaRPr lang="en-GB" sz="1050" dirty="0">
              <a:solidFill>
                <a:srgbClr val="D38CBC"/>
              </a:solidFill>
            </a:endParaRPr>
          </a:p>
          <a:p>
            <a:pPr marL="0" lvl="0" indent="0">
              <a:buClr>
                <a:srgbClr val="D38CBC"/>
              </a:buClr>
              <a:buNone/>
            </a:pPr>
            <a:r>
              <a:rPr lang="nl-NL" sz="1050" dirty="0">
                <a:solidFill>
                  <a:srgbClr val="D38CBC"/>
                </a:solidFill>
              </a:rPr>
              <a:t>•</a:t>
            </a:r>
            <a:r>
              <a:rPr lang="nl-NL" sz="1050" dirty="0"/>
              <a:t xml:space="preserve"> Actief deelnemen aan gesprekken over pensioenplanning, in plaats van beslissingen aan een partner over te laten, en zo nodig informatie of advies inwinnen.</a:t>
            </a:r>
          </a:p>
          <a:p>
            <a:pPr marL="0" lvl="0" indent="0">
              <a:buClr>
                <a:srgbClr val="D38CBC"/>
              </a:buClr>
              <a:buNone/>
            </a:pPr>
            <a:endParaRPr lang="en-GB" sz="1050" dirty="0"/>
          </a:p>
          <a:p>
            <a:pPr lvl="0">
              <a:buClr>
                <a:srgbClr val="D38CBC"/>
              </a:buClr>
            </a:pPr>
            <a:endParaRPr lang="en-GB" sz="1050" dirty="0"/>
          </a:p>
        </p:txBody>
      </p:sp>
      <p:grpSp>
        <p:nvGrpSpPr>
          <p:cNvPr id="3" name="Group 2">
            <a:extLst>
              <a:ext uri="{FF2B5EF4-FFF2-40B4-BE49-F238E27FC236}">
                <a16:creationId xmlns:a16="http://schemas.microsoft.com/office/drawing/2014/main" id="{D7696511-FBF9-8A32-485B-D15298AB6FE2}"/>
              </a:ext>
            </a:extLst>
          </p:cNvPr>
          <p:cNvGrpSpPr/>
          <p:nvPr/>
        </p:nvGrpSpPr>
        <p:grpSpPr>
          <a:xfrm>
            <a:off x="1567543" y="4564910"/>
            <a:ext cx="926198" cy="406400"/>
            <a:chOff x="1997756" y="3611831"/>
            <a:chExt cx="926198" cy="406400"/>
          </a:xfrm>
        </p:grpSpPr>
        <p:grpSp>
          <p:nvGrpSpPr>
            <p:cNvPr id="6" name="Group 5">
              <a:extLst>
                <a:ext uri="{FF2B5EF4-FFF2-40B4-BE49-F238E27FC236}">
                  <a16:creationId xmlns:a16="http://schemas.microsoft.com/office/drawing/2014/main" id="{5649B7FA-DDD7-85E3-7F16-5B09B3EDE1A0}"/>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E4278BC2-DB0A-0289-3B9E-3BBF329AB027}"/>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C12211D-145F-F59E-4833-3E78BE811322}"/>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4147C1D2-C336-D44D-771A-4FA9BA6C2494}"/>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27" name="Oval 26">
                <a:extLst>
                  <a:ext uri="{FF2B5EF4-FFF2-40B4-BE49-F238E27FC236}">
                    <a16:creationId xmlns:a16="http://schemas.microsoft.com/office/drawing/2014/main" id="{72FDC845-D5D2-65B6-7193-A3BDC0353D5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1FD82ACA-3020-32E1-BC80-17E63CDC2B12}"/>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2C57F26E-D2E1-65F1-B5FC-DC5F9D385AE3}"/>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88C1C924-D931-3465-1C0C-BB20DE5CDAA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C44BD1F5-0460-5AC1-82A7-0136B245677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63A1DDD2-9A24-1CCC-D6ED-0CCA183E962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32B3451E-EF05-90B5-8837-014C4166C07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36616B2-5DCB-9A97-BAE2-D031A13CA48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34A043EF-CDB3-EE79-E191-27E4EE4E17F6}"/>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2AEFE368-0FA3-2D39-5A1D-580C9A570B9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5758104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73FB-A9D2-0827-41B8-962C5D52B51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AE92863-6D3B-A236-6098-33198674D47D}"/>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F80AF1EB-68EE-BBBA-A3C3-4CAF59733ED2}"/>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60D08C0B-3F3B-C1F4-CC5A-182E5304C06F}"/>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FFFE9A16-9F5B-2B0D-714C-5072DADEC809}"/>
              </a:ext>
            </a:extLst>
          </p:cNvPr>
          <p:cNvSpPr>
            <a:spLocks noGrp="1"/>
          </p:cNvSpPr>
          <p:nvPr>
            <p:ph type="body" sz="quarter" idx="64"/>
          </p:nvPr>
        </p:nvSpPr>
        <p:spPr>
          <a:xfrm>
            <a:off x="1704813" y="1534331"/>
            <a:ext cx="5238428" cy="2807459"/>
          </a:xfrm>
        </p:spPr>
        <p:txBody>
          <a:bodyPr/>
          <a:lstStyle/>
          <a:p>
            <a:pPr marL="0" indent="0">
              <a:buNone/>
            </a:pPr>
            <a:r>
              <a:rPr lang="nl-NL" sz="1250" b="1" dirty="0">
                <a:solidFill>
                  <a:srgbClr val="D38CBC"/>
                </a:solidFill>
              </a:rPr>
              <a:t>Autonomie, weduwschap en financiële onafhankelijkheid</a:t>
            </a:r>
          </a:p>
          <a:p>
            <a:pPr marL="0" indent="0">
              <a:buNone/>
            </a:pPr>
            <a:endParaRPr lang="en-US" sz="1250" b="1" dirty="0"/>
          </a:p>
          <a:p>
            <a:pPr marL="0" indent="0">
              <a:buNone/>
            </a:pPr>
            <a:r>
              <a:rPr lang="nl-NL" sz="1100" dirty="0"/>
              <a:t xml:space="preserve">Veel vrouwen komen in de late volwassenheid terwijl ze voor het financiële beheer op een partner hebben vertrouwd, uit eigen keuze of als gevolg van langdurige patronen in het huishouden. </a:t>
            </a:r>
          </a:p>
          <a:p>
            <a:pPr marL="0" indent="0">
              <a:buNone/>
            </a:pPr>
            <a:endParaRPr lang="en-GB" sz="1100" dirty="0"/>
          </a:p>
          <a:p>
            <a:pPr marL="0" indent="0">
              <a:buNone/>
            </a:pPr>
            <a:r>
              <a:rPr lang="nl-NL" sz="1100" dirty="0"/>
              <a:t>Hoewel deze afspraken in eerdere levensfasen goed hebben gewerkt, kunnen weduwschap, scheiding, ziekte of cognitieve achteruitgang deze dynamiek plotseling veranderen.</a:t>
            </a:r>
          </a:p>
          <a:p>
            <a:pPr marL="0" indent="0">
              <a:buNone/>
            </a:pPr>
            <a:endParaRPr lang="en-GB" sz="1100" dirty="0"/>
          </a:p>
          <a:p>
            <a:pPr marL="0" indent="0">
              <a:buNone/>
            </a:pPr>
            <a:r>
              <a:rPr lang="nl-NL" sz="1100" dirty="0"/>
              <a:t xml:space="preserve">In zulke situaties kunnen vrouwen ineens verantwoordelijk zijn voor complexe financiële zaken met weinig eerdere ervaring, wat overweldigend en beangstigend kan zijn. </a:t>
            </a:r>
          </a:p>
          <a:p>
            <a:pPr marL="0" indent="0">
              <a:buNone/>
            </a:pPr>
            <a:endParaRPr lang="en-GB" sz="1100" dirty="0"/>
          </a:p>
          <a:p>
            <a:pPr marL="0" indent="0">
              <a:buNone/>
            </a:pPr>
            <a:r>
              <a:rPr lang="nl-NL" sz="1100" dirty="0"/>
              <a:t>Financiële autonomie ontwikkelen in deze fase is daarom zowel een beschermende maatregel als een belangrijke bron van persoonlijke kracht.</a:t>
            </a:r>
          </a:p>
          <a:p>
            <a:pPr marL="0" indent="0">
              <a:buNone/>
            </a:pPr>
            <a:endParaRPr lang="en-GB" sz="1100" dirty="0"/>
          </a:p>
          <a:p>
            <a:pPr marL="0" indent="0">
              <a:buNone/>
            </a:pPr>
            <a:r>
              <a:rPr lang="nl-NL" sz="1100" dirty="0"/>
              <a:t>Financiële autonomie later in het leven ondersteunt waardigheid, zekerheid en zelfvertrouwen, zodat vrouwen overgangen met meer veerkracht en regie kunnen doormaken.</a:t>
            </a:r>
          </a:p>
          <a:p>
            <a:pPr marL="0" indent="0">
              <a:buNone/>
            </a:pPr>
            <a:endParaRPr lang="en-GB" sz="1100" dirty="0"/>
          </a:p>
          <a:p>
            <a:pPr marL="0" indent="0">
              <a:buNone/>
            </a:pPr>
            <a:endParaRPr lang="en-GB" sz="1100" dirty="0"/>
          </a:p>
          <a:p>
            <a:pPr marL="0" indent="0">
              <a:buNone/>
            </a:pPr>
            <a:endParaRPr lang="en-GB" sz="1100" dirty="0"/>
          </a:p>
          <a:p>
            <a:pPr marL="0" indent="0">
              <a:buNone/>
            </a:pPr>
            <a:endParaRPr lang="en-US" sz="1100" dirty="0"/>
          </a:p>
          <a:p>
            <a:pPr marL="0" indent="0">
              <a:buNone/>
            </a:pPr>
            <a:endParaRPr lang="en-US" sz="1100" dirty="0"/>
          </a:p>
          <a:p>
            <a:pPr marL="0" indent="0">
              <a:buNone/>
            </a:pPr>
            <a:endParaRPr lang="en-GB" sz="1100" dirty="0"/>
          </a:p>
        </p:txBody>
      </p:sp>
      <p:cxnSp>
        <p:nvCxnSpPr>
          <p:cNvPr id="19" name="Straight Connector 18">
            <a:extLst>
              <a:ext uri="{FF2B5EF4-FFF2-40B4-BE49-F238E27FC236}">
                <a16:creationId xmlns:a16="http://schemas.microsoft.com/office/drawing/2014/main" id="{E134EB9D-1C09-AFBA-B624-7D635D866A7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FB2C435-7D1C-2C23-B8A3-2710256246CD}"/>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BD94C531-91F7-4097-A03D-EF3847F1B89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F75E4567-A4CA-5E7A-7225-135F295CE6D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9DEFE1F0-8649-CB6E-E27F-491782C63C4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5BB234B8-47E1-CAC5-B235-165ADF63DBD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D6589A0C-19DE-2DFC-00CF-39B50CDAFAA7}"/>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F29EFFC3-BAA1-3468-3F78-1BF49669782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D2E27873-CC20-5AA7-EAE2-4B25D2CDFFF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3B2726F8-2E4A-3D31-51C3-1C0B63E18DF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82DFF58D-8CD0-79A4-47C6-218AE5FE690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BB6074EA-C0B8-87C3-799A-58F116D32ED8}"/>
              </a:ext>
            </a:extLst>
          </p:cNvPr>
          <p:cNvSpPr/>
          <p:nvPr/>
        </p:nvSpPr>
        <p:spPr>
          <a:xfrm>
            <a:off x="1704812" y="4768091"/>
            <a:ext cx="5238428" cy="392350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F9F9E013-7488-BA4C-0239-64845819DED6}"/>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nl-NL" sz="1350" b="1" dirty="0">
                <a:solidFill>
                  <a:srgbClr val="D38CBC"/>
                </a:solidFill>
              </a:rPr>
              <a:t>Je voorbereiden op financiële onafhankelijkheid betekent:</a:t>
            </a:r>
          </a:p>
          <a:p>
            <a:pPr marL="0" indent="0">
              <a:buNone/>
            </a:pPr>
            <a:endParaRPr lang="en-GB" sz="1150" dirty="0"/>
          </a:p>
          <a:p>
            <a:pPr marL="0" lvl="0" indent="0">
              <a:buClr>
                <a:srgbClr val="D38CBC"/>
              </a:buClr>
              <a:buNone/>
            </a:pPr>
            <a:r>
              <a:rPr lang="nl-NL" sz="1150" dirty="0">
                <a:solidFill>
                  <a:srgbClr val="D38CBC"/>
                </a:solidFill>
              </a:rPr>
              <a:t>•</a:t>
            </a:r>
            <a:r>
              <a:rPr lang="nl-NL" sz="1150" dirty="0"/>
              <a:t xml:space="preserve"> Zelf leren omgaan met rekeningen, pensioenen en beleggingen, zodat financiële besluitvorming niet alleen van een ander afhangt.</a:t>
            </a:r>
          </a:p>
          <a:p>
            <a:pPr marL="0" lvl="0" indent="0">
              <a:buClr>
                <a:srgbClr val="D38CBC"/>
              </a:buClr>
              <a:buNone/>
            </a:pPr>
            <a:endParaRPr lang="en-GB" sz="1150" dirty="0">
              <a:solidFill>
                <a:srgbClr val="D38CBC"/>
              </a:solidFill>
            </a:endParaRPr>
          </a:p>
          <a:p>
            <a:pPr marL="0" lvl="0" indent="0">
              <a:buClr>
                <a:srgbClr val="D38CBC"/>
              </a:buClr>
              <a:buNone/>
            </a:pPr>
            <a:r>
              <a:rPr lang="nl-NL" sz="1150" dirty="0">
                <a:solidFill>
                  <a:srgbClr val="D38CBC"/>
                </a:solidFill>
              </a:rPr>
              <a:t>•</a:t>
            </a:r>
            <a:r>
              <a:rPr lang="nl-NL" sz="1150" dirty="0"/>
              <a:t xml:space="preserve"> Weten waar belangrijke documenten liggen en hoe je erbij kunt, waaronder bankgegevens, verzekeringspolissen, pensioenoverzichten en juridische documenten.</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Een band opbouwen met financieel adviseurs of andere vertrouwde professionals, die begeleiding en steun kunnen bieden bij onbekende of complexe financiële kwesties.</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Je aanspraken, uitkeringen en wettelijke bescherming kennen, vooral op het gebied van pensioenen, zorg, erfenis en sociale zekerheid.</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Angst of schaamte overwinnen om financiële vragen te stellen, in het besef dat om verduidelijking vragen een noodzakelijke stap is naar zelfvertrouwen en competentie.</a:t>
            </a:r>
          </a:p>
          <a:p>
            <a:pPr marL="0" lvl="0" indent="0">
              <a:buClr>
                <a:srgbClr val="D38CBC"/>
              </a:buClr>
              <a:buNone/>
            </a:pPr>
            <a:endParaRPr lang="en-GB" sz="1150" dirty="0"/>
          </a:p>
          <a:p>
            <a:pPr marL="0" lvl="0" indent="0">
              <a:buClr>
                <a:srgbClr val="D38CBC"/>
              </a:buClr>
              <a:buNone/>
            </a:pPr>
            <a:endParaRPr lang="en-GB" sz="1150" dirty="0"/>
          </a:p>
          <a:p>
            <a:pPr lvl="0">
              <a:buClr>
                <a:srgbClr val="D38CBC"/>
              </a:buClr>
            </a:pPr>
            <a:endParaRPr lang="en-GB" sz="1150" dirty="0"/>
          </a:p>
        </p:txBody>
      </p:sp>
      <p:grpSp>
        <p:nvGrpSpPr>
          <p:cNvPr id="3" name="Group 2">
            <a:extLst>
              <a:ext uri="{FF2B5EF4-FFF2-40B4-BE49-F238E27FC236}">
                <a16:creationId xmlns:a16="http://schemas.microsoft.com/office/drawing/2014/main" id="{4340E55A-9E05-A87D-5EF0-B9DB4E393288}"/>
              </a:ext>
            </a:extLst>
          </p:cNvPr>
          <p:cNvGrpSpPr/>
          <p:nvPr/>
        </p:nvGrpSpPr>
        <p:grpSpPr>
          <a:xfrm>
            <a:off x="1567543" y="4564910"/>
            <a:ext cx="926198" cy="406400"/>
            <a:chOff x="1997756" y="3611831"/>
            <a:chExt cx="926198" cy="406400"/>
          </a:xfrm>
        </p:grpSpPr>
        <p:grpSp>
          <p:nvGrpSpPr>
            <p:cNvPr id="6" name="Group 5">
              <a:extLst>
                <a:ext uri="{FF2B5EF4-FFF2-40B4-BE49-F238E27FC236}">
                  <a16:creationId xmlns:a16="http://schemas.microsoft.com/office/drawing/2014/main" id="{158767B3-D862-4E7A-7EF6-6EF830340D15}"/>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1DF8684A-465C-E7B1-FDB8-3D7B8D649A1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76A08377-094F-0198-6524-74101249307D}"/>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2783B256-F4BE-0CA5-8837-793B7E5DFC3B}"/>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27" name="Oval 26">
                <a:extLst>
                  <a:ext uri="{FF2B5EF4-FFF2-40B4-BE49-F238E27FC236}">
                    <a16:creationId xmlns:a16="http://schemas.microsoft.com/office/drawing/2014/main" id="{5342E738-395B-E5EF-91EB-82FF6D07F2AC}"/>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F370A155-4688-9EE8-91AB-3E4CC96A16D2}"/>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F810ABE9-E98B-DBC1-D592-8B00EAD3FEBA}"/>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7AAD3404-5348-2380-B51B-339B2F06D1F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8BB84EBF-D8EA-F38C-8883-5B2DB25B494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51FA2BF0-D92F-877D-1B64-79FFEBB6E81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FC90AAE3-7D91-7EDE-D28B-A36B09D352A0}"/>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7C286047-0C25-FA84-CC11-FDB1C1931768}"/>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15CFC50D-43F1-8F63-29DC-F159307B68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6FDA3AD5-4A90-4557-EBE4-6D81CBF8681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37956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E50B3-266C-A6FE-3548-B569B708D11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4C3F124-95CB-AA62-54A0-112A101F7B3E}"/>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D732AAC5-5B15-5492-4DCB-C4BF3F466414}"/>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C8B3BAB6-4CAD-A7CC-1537-1C2B96E5AB32}"/>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831FF8C0-26D2-5F0D-3183-59C9B0E7DA1B}"/>
              </a:ext>
            </a:extLst>
          </p:cNvPr>
          <p:cNvSpPr>
            <a:spLocks noGrp="1"/>
          </p:cNvSpPr>
          <p:nvPr>
            <p:ph type="body" sz="quarter" idx="64"/>
          </p:nvPr>
        </p:nvSpPr>
        <p:spPr>
          <a:xfrm>
            <a:off x="1704813" y="1534331"/>
            <a:ext cx="5238428" cy="3165685"/>
          </a:xfrm>
        </p:spPr>
        <p:txBody>
          <a:bodyPr/>
          <a:lstStyle/>
          <a:p>
            <a:pPr marL="0" indent="0">
              <a:buNone/>
            </a:pPr>
            <a:r>
              <a:rPr lang="nl-NL" sz="1350" b="1" dirty="0">
                <a:solidFill>
                  <a:srgbClr val="D38CBC"/>
                </a:solidFill>
              </a:rPr>
              <a:t>Verantwoordelijkheden en grenzen tussen generaties</a:t>
            </a:r>
          </a:p>
          <a:p>
            <a:pPr marL="0" indent="0">
              <a:buNone/>
            </a:pPr>
            <a:endParaRPr lang="en-US" sz="1350" b="1" dirty="0"/>
          </a:p>
          <a:p>
            <a:pPr marL="0" indent="0">
              <a:buNone/>
            </a:pPr>
            <a:r>
              <a:rPr lang="nl-NL" sz="1150" dirty="0"/>
              <a:t xml:space="preserve">De late loopbaan gaat vaak samen met meer financiële verantwoordelijkheid voor andere generaties. </a:t>
            </a:r>
          </a:p>
          <a:p>
            <a:pPr marL="0" indent="0">
              <a:buNone/>
            </a:pPr>
            <a:endParaRPr lang="en-GB" sz="1150" dirty="0"/>
          </a:p>
          <a:p>
            <a:pPr marL="0" indent="0">
              <a:buNone/>
            </a:pPr>
            <a:r>
              <a:rPr lang="nl-NL" sz="1150" dirty="0"/>
              <a:t xml:space="preserve">Vrouwen ondersteunen soms volwassen kinderen, dragen bij aan de opleiding of levensonderhoud van kleinkinderen, of helpen ouder wordende ouders met zorgkosten. </a:t>
            </a:r>
          </a:p>
          <a:p>
            <a:pPr marL="0" indent="0">
              <a:buNone/>
            </a:pPr>
            <a:endParaRPr lang="en-GB" sz="1150" dirty="0"/>
          </a:p>
          <a:p>
            <a:pPr marL="0" indent="0">
              <a:buNone/>
            </a:pPr>
            <a:r>
              <a:rPr lang="nl-NL" sz="1150" dirty="0"/>
              <a:t xml:space="preserve">Hoewel zulke steun getuigt van zorg, solidariteit en sterke familiebanden, kan die ook een flinke druk leggen op je eigen financiële zekerheid. </a:t>
            </a:r>
          </a:p>
          <a:p>
            <a:pPr marL="0" indent="0">
              <a:buNone/>
            </a:pPr>
            <a:endParaRPr lang="en-GB" sz="1150" dirty="0"/>
          </a:p>
          <a:p>
            <a:pPr marL="0" indent="0">
              <a:buNone/>
            </a:pPr>
            <a:r>
              <a:rPr lang="nl-NL" sz="1150" dirty="0"/>
              <a:t xml:space="preserve">Dat geldt vooral wanneer verwachtingen niet worden uitgesproken, grenzen onduidelijk zijn of financiële steun blijvend wordt in plaats van tijdelijk. </a:t>
            </a:r>
          </a:p>
          <a:p>
            <a:pPr marL="0" indent="0">
              <a:buNone/>
            </a:pPr>
            <a:endParaRPr lang="en-GB" sz="1150" dirty="0"/>
          </a:p>
          <a:p>
            <a:pPr marL="0" indent="0">
              <a:buNone/>
            </a:pPr>
            <a:r>
              <a:rPr lang="nl-NL" sz="1150" dirty="0"/>
              <a:t>Zonder zorgvuldige afweging kunnen deze verantwoordelijkheden de stabiliteit op lange termijn ondermijnen, in een periode waarin de financiële flexibiliteit al kleiner kan zijn.</a:t>
            </a:r>
          </a:p>
          <a:p>
            <a:pPr marL="0" indent="0">
              <a:buNone/>
            </a:pPr>
            <a:endParaRPr lang="en-GB" sz="1150" dirty="0"/>
          </a:p>
          <a:p>
            <a:pPr marL="0" indent="0">
              <a:buNone/>
            </a:pPr>
            <a:r>
              <a:rPr lang="nl-NL" sz="1150" dirty="0"/>
              <a:t>Een balans vinden tussen vrijgevigheid en zelfbescherming is essentieel om later in het leven financiële veerkracht, autonomie en gemoedsrust te behouden.</a:t>
            </a:r>
          </a:p>
          <a:p>
            <a:pPr marL="0" indent="0">
              <a:buNone/>
            </a:pPr>
            <a:endParaRPr lang="en-GB" sz="1150" dirty="0"/>
          </a:p>
          <a:p>
            <a:pPr marL="0" indent="0">
              <a:buNone/>
            </a:pPr>
            <a:endParaRPr lang="en-GB" sz="1150" dirty="0"/>
          </a:p>
          <a:p>
            <a:pPr marL="0" indent="0">
              <a:buNone/>
            </a:pPr>
            <a:endParaRPr lang="en-US" sz="1150" dirty="0"/>
          </a:p>
          <a:p>
            <a:pPr marL="0" indent="0">
              <a:buNone/>
            </a:pPr>
            <a:endParaRPr lang="en-US" sz="1150" dirty="0"/>
          </a:p>
          <a:p>
            <a:pPr marL="0" indent="0">
              <a:buNone/>
            </a:pPr>
            <a:endParaRPr lang="en-GB" sz="1150" dirty="0"/>
          </a:p>
        </p:txBody>
      </p:sp>
      <p:cxnSp>
        <p:nvCxnSpPr>
          <p:cNvPr id="19" name="Straight Connector 18">
            <a:extLst>
              <a:ext uri="{FF2B5EF4-FFF2-40B4-BE49-F238E27FC236}">
                <a16:creationId xmlns:a16="http://schemas.microsoft.com/office/drawing/2014/main" id="{ADF2103C-CEB8-8E5D-850F-B602A72D8CE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10FA232B-427D-7E9A-DB49-529834326E74}"/>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DA786EAF-3BD3-E762-71BD-EDA57B20572E}"/>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0EB3EFC2-55FE-FE5D-ED0D-80C1474F0AE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46868D9-5A69-7D55-E671-CF92D5F3D9E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8BD3B1DD-8A67-8EB4-F4E5-C5B42AAC8AD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5782C955-92D6-D180-4C9A-D608AFE6081B}"/>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B9C09800-FE29-CA64-2F79-4F00740B923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C8EEBC1A-0986-8124-23DB-B5A00D5822CD}"/>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71815EDB-61F2-5982-F6FD-303CCCD08B2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C99B1310-F4B7-197D-1342-676469222DE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071F37AF-58ED-B3B8-348A-5A2E76267557}"/>
              </a:ext>
            </a:extLst>
          </p:cNvPr>
          <p:cNvSpPr/>
          <p:nvPr/>
        </p:nvSpPr>
        <p:spPr>
          <a:xfrm>
            <a:off x="1704812" y="5345906"/>
            <a:ext cx="5238428" cy="392350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7AAA3ED5-ABE9-E8AA-B862-6ED65A576679}"/>
              </a:ext>
            </a:extLst>
          </p:cNvPr>
          <p:cNvSpPr txBox="1">
            <a:spLocks/>
          </p:cNvSpPr>
          <p:nvPr/>
        </p:nvSpPr>
        <p:spPr>
          <a:xfrm>
            <a:off x="1958753" y="5764883"/>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nl-NL" sz="1350" b="1" dirty="0">
                <a:solidFill>
                  <a:srgbClr val="D38CBC"/>
                </a:solidFill>
              </a:rPr>
              <a:t>Goed omgaan met verantwoordelijkheden tussen generaties vraagt om:</a:t>
            </a:r>
          </a:p>
          <a:p>
            <a:pPr marL="0" indent="0">
              <a:buNone/>
            </a:pPr>
            <a:endParaRPr lang="en-GB" sz="1150" dirty="0"/>
          </a:p>
          <a:p>
            <a:pPr marL="0" lvl="0" indent="0">
              <a:buClr>
                <a:srgbClr val="D38CBC"/>
              </a:buClr>
              <a:buNone/>
            </a:pPr>
            <a:r>
              <a:rPr lang="nl-NL" sz="1150" dirty="0">
                <a:solidFill>
                  <a:srgbClr val="D38CBC"/>
                </a:solidFill>
              </a:rPr>
              <a:t>•</a:t>
            </a:r>
            <a:r>
              <a:rPr lang="nl-NL" sz="1150" dirty="0"/>
              <a:t xml:space="preserve"> Duidelijk maken welk niveau van steun financieel houdbaar is, zodat hulp aan anderen je eigen zekerheid of toekomstige behoeften niet in gevaar brengt.</a:t>
            </a:r>
          </a:p>
          <a:p>
            <a:pPr marL="0" lvl="0" indent="0">
              <a:buClr>
                <a:srgbClr val="D38CBC"/>
              </a:buClr>
              <a:buNone/>
            </a:pPr>
            <a:endParaRPr lang="en-GB" sz="1150" dirty="0">
              <a:solidFill>
                <a:srgbClr val="D38CBC"/>
              </a:solidFill>
            </a:endParaRPr>
          </a:p>
          <a:p>
            <a:pPr marL="0" lvl="0" indent="0">
              <a:buClr>
                <a:srgbClr val="D38CBC"/>
              </a:buClr>
              <a:buNone/>
            </a:pPr>
            <a:r>
              <a:rPr lang="nl-NL" sz="1150" dirty="0">
                <a:solidFill>
                  <a:srgbClr val="D38CBC"/>
                </a:solidFill>
              </a:rPr>
              <a:t>•</a:t>
            </a:r>
            <a:r>
              <a:rPr lang="nl-NL" sz="1150" dirty="0"/>
              <a:t xml:space="preserve"> Verwachtingen open bespreken binnen de relatie, zodat beslissingen over steun aan andere generaties samen worden genomen en afgesproken in plaats van verondersteld.</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Je niet onder druk laten zetten om de behoeften van anderen boven je eigen stabiliteit op lange termijn te stellen, in het besef dat zelfbescherming goed samengaat met zorg.</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Emotionele factoren erkennen, zoals schuldgevoel, plichtsbesef of culturele verwachtingen, die financiële beslissingen kunnen beïnvloeden en het stellen van grenzen moeilijker kunnen maken.</a:t>
            </a:r>
          </a:p>
          <a:p>
            <a:pPr marL="0" lvl="0" indent="0">
              <a:buClr>
                <a:srgbClr val="D38CBC"/>
              </a:buClr>
              <a:buNone/>
            </a:pPr>
            <a:endParaRPr lang="en-GB" sz="1150" dirty="0"/>
          </a:p>
          <a:p>
            <a:pPr marL="0" lvl="0" indent="0">
              <a:buClr>
                <a:srgbClr val="D38CBC"/>
              </a:buClr>
              <a:buNone/>
            </a:pPr>
            <a:r>
              <a:rPr lang="nl-NL" sz="1150" dirty="0">
                <a:solidFill>
                  <a:srgbClr val="D38CBC"/>
                </a:solidFill>
              </a:rPr>
              <a:t>•</a:t>
            </a:r>
            <a:r>
              <a:rPr lang="nl-NL" sz="1150" dirty="0"/>
              <a:t xml:space="preserve"> Samen plannen hoe en wanneer steun wordt gegeven, waaronder het afspreken van grenzen, termijnen en voorwaarden waar dat passend is.</a:t>
            </a:r>
          </a:p>
          <a:p>
            <a:pPr marL="0" lvl="0" indent="0">
              <a:buClr>
                <a:srgbClr val="D38CBC"/>
              </a:buClr>
              <a:buNone/>
            </a:pPr>
            <a:endParaRPr lang="en-GB" sz="1150" dirty="0"/>
          </a:p>
          <a:p>
            <a:pPr marL="0" lvl="0" indent="0">
              <a:buClr>
                <a:srgbClr val="D38CBC"/>
              </a:buClr>
              <a:buNone/>
            </a:pPr>
            <a:endParaRPr lang="en-GB" sz="1150" dirty="0"/>
          </a:p>
          <a:p>
            <a:pPr marL="0" lvl="0" indent="0">
              <a:buClr>
                <a:srgbClr val="D38CBC"/>
              </a:buClr>
              <a:buNone/>
            </a:pPr>
            <a:endParaRPr lang="en-GB" sz="1150" dirty="0"/>
          </a:p>
          <a:p>
            <a:pPr lvl="0">
              <a:buClr>
                <a:srgbClr val="D38CBC"/>
              </a:buClr>
            </a:pPr>
            <a:endParaRPr lang="en-GB" sz="1150" dirty="0"/>
          </a:p>
        </p:txBody>
      </p:sp>
      <p:grpSp>
        <p:nvGrpSpPr>
          <p:cNvPr id="3" name="Group 2">
            <a:extLst>
              <a:ext uri="{FF2B5EF4-FFF2-40B4-BE49-F238E27FC236}">
                <a16:creationId xmlns:a16="http://schemas.microsoft.com/office/drawing/2014/main" id="{021A3491-12ED-3491-FBF6-3BFFA901B095}"/>
              </a:ext>
            </a:extLst>
          </p:cNvPr>
          <p:cNvGrpSpPr/>
          <p:nvPr/>
        </p:nvGrpSpPr>
        <p:grpSpPr>
          <a:xfrm>
            <a:off x="1567543" y="5139836"/>
            <a:ext cx="926198" cy="406400"/>
            <a:chOff x="1997756" y="3611831"/>
            <a:chExt cx="926198" cy="406400"/>
          </a:xfrm>
        </p:grpSpPr>
        <p:grpSp>
          <p:nvGrpSpPr>
            <p:cNvPr id="6" name="Group 5">
              <a:extLst>
                <a:ext uri="{FF2B5EF4-FFF2-40B4-BE49-F238E27FC236}">
                  <a16:creationId xmlns:a16="http://schemas.microsoft.com/office/drawing/2014/main" id="{F8652B87-D714-E21B-37C3-8BB921A613A8}"/>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E7162CC4-84E3-442D-3A41-AF83801F08D3}"/>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05A2DA49-C783-F4D7-3A7D-F909FDEF171C}"/>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57856ABB-81B2-5294-D5F8-DA742F7BDC25}"/>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Tips</a:t>
                </a:r>
              </a:p>
            </p:txBody>
          </p:sp>
          <p:sp>
            <p:nvSpPr>
              <p:cNvPr id="27" name="Oval 26">
                <a:extLst>
                  <a:ext uri="{FF2B5EF4-FFF2-40B4-BE49-F238E27FC236}">
                    <a16:creationId xmlns:a16="http://schemas.microsoft.com/office/drawing/2014/main" id="{82A64C68-2CAB-6ED2-99A3-462E358BA6B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B0E6241C-E93B-AA05-6842-8734966ADFF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924B20AA-8C54-479E-78C0-1A8F8616FA4E}"/>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BB939797-EBB0-8F9E-3238-552E901BA465}"/>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3129FE42-6692-BAD8-6D2D-E3ACF09BCBD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E4A28FA5-13B5-9586-7AC6-6F306C7875F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94B791FE-FE0A-10FC-D69D-AFACF78BC34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E3E4C94-EBD8-177F-4D3A-E5562D8E4127}"/>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202CED78-7640-2DB7-6C42-ECB0DFBF7D8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C7A7FD81-A477-7A30-A7E6-F085C4BEB83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991249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11B42-EBCB-57FF-E491-55028662B44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83D1CA2-156F-8D18-9968-F5594F518A2A}"/>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9DD23285-DDC7-5E75-CFBF-ADFE9059BC0D}"/>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5F773BCE-29F8-1BB4-E24D-84AB328D9D97}"/>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200125BF-166F-CECD-A84E-8B7A7151B873}"/>
              </a:ext>
            </a:extLst>
          </p:cNvPr>
          <p:cNvSpPr>
            <a:spLocks noGrp="1"/>
          </p:cNvSpPr>
          <p:nvPr>
            <p:ph type="body" sz="quarter" idx="64"/>
          </p:nvPr>
        </p:nvSpPr>
        <p:spPr>
          <a:xfrm>
            <a:off x="1164479" y="1534332"/>
            <a:ext cx="5778761" cy="1526098"/>
          </a:xfrm>
        </p:spPr>
        <p:txBody>
          <a:bodyPr/>
          <a:lstStyle/>
          <a:p>
            <a:pPr marL="0" indent="0">
              <a:buNone/>
            </a:pPr>
            <a:r>
              <a:rPr lang="nl-NL" sz="1300" b="1" dirty="0">
                <a:solidFill>
                  <a:srgbClr val="D38CBC"/>
                </a:solidFill>
              </a:rPr>
              <a:t>Activiteiten</a:t>
            </a:r>
          </a:p>
          <a:p>
            <a:pPr marL="0" indent="0">
              <a:buNone/>
            </a:pPr>
            <a:endParaRPr lang="en-GB" sz="1300" b="1" dirty="0">
              <a:solidFill>
                <a:srgbClr val="D38CBC"/>
              </a:solidFill>
            </a:endParaRPr>
          </a:p>
          <a:p>
            <a:r>
              <a:rPr lang="nl-NL" sz="1100" b="1" dirty="0">
                <a:solidFill>
                  <a:srgbClr val="D38CBC"/>
                </a:solidFill>
              </a:rPr>
              <a:t>Checklist testament en nalatenschapsplanning</a:t>
            </a:r>
          </a:p>
          <a:p>
            <a:pPr marL="0" indent="0">
              <a:buNone/>
            </a:pPr>
            <a:endParaRPr lang="en-US" sz="1300" b="1" dirty="0"/>
          </a:p>
          <a:p>
            <a:pPr marL="0" indent="0">
              <a:buNone/>
            </a:pPr>
            <a:r>
              <a:rPr lang="nl-NL" sz="1100" dirty="0"/>
              <a:t xml:space="preserve">Je nalatenschap plannen is een van de liefdevolste dingen die je kunt doen voor de mensen van wie je houdt. Nalatenschapsplanning is het proces waarbij je belangrijke beslissingen over je zorg, bezittingen en financiën vastlegt, zodat ze worden uitgevoerd wanneer je wilsonbekwaam wordt of overlijdt. Er zijn veel belangrijke juridische documenten die je als onderdeel van je nalatenschapsplan kunt overwegen. Hieronder vind je een uitgebreide lijst van deze documenten. </a:t>
            </a:r>
          </a:p>
          <a:p>
            <a:pPr marL="0" indent="0">
              <a:buNone/>
            </a:pPr>
            <a:endParaRPr lang="en-GB" sz="1100" dirty="0"/>
          </a:p>
          <a:p>
            <a:pPr marL="0" indent="0">
              <a:buNone/>
            </a:pPr>
            <a:endParaRPr lang="en-GB" sz="1100" dirty="0"/>
          </a:p>
          <a:p>
            <a:pPr marL="0" indent="0">
              <a:buNone/>
            </a:pPr>
            <a:endParaRPr lang="en-GB" sz="1100" dirty="0"/>
          </a:p>
          <a:p>
            <a:pPr marL="0" indent="0">
              <a:buNone/>
            </a:pPr>
            <a:endParaRPr lang="en-US" sz="1100" dirty="0"/>
          </a:p>
          <a:p>
            <a:pPr marL="0" indent="0">
              <a:buNone/>
            </a:pPr>
            <a:endParaRPr lang="en-US" sz="1100" dirty="0"/>
          </a:p>
          <a:p>
            <a:pPr marL="0" indent="0">
              <a:buNone/>
            </a:pPr>
            <a:endParaRPr lang="en-GB" sz="1100" dirty="0"/>
          </a:p>
        </p:txBody>
      </p:sp>
      <p:cxnSp>
        <p:nvCxnSpPr>
          <p:cNvPr id="19" name="Straight Connector 18">
            <a:extLst>
              <a:ext uri="{FF2B5EF4-FFF2-40B4-BE49-F238E27FC236}">
                <a16:creationId xmlns:a16="http://schemas.microsoft.com/office/drawing/2014/main" id="{4CE85B03-664A-38BF-CD11-DD9B680731D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43088E21-047E-8028-15CF-D40DE35B3FA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9EEE89C-E761-4E95-9517-8CC0E477EFC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D307FCA8-B486-0301-A282-257B65966A86}"/>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6D7AB06D-9053-F09F-0855-87A18A68533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231D8149-E101-0CE8-92E6-AA2CABD4C9E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CF2A824B-D655-0F5E-7001-1581BD00DA0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53AEBFCE-0C6E-7971-E0CC-8A0C5B2268DC}"/>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D38D2CAF-E425-E5F5-8015-8AED308719C3}"/>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A7DD2735-EE5E-A1CD-CF45-EA5D53B83B18}"/>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1CE682D7-9436-8134-EDEA-934C87D737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2" name="Picture 1">
            <a:extLst>
              <a:ext uri="{FF2B5EF4-FFF2-40B4-BE49-F238E27FC236}">
                <a16:creationId xmlns:a16="http://schemas.microsoft.com/office/drawing/2014/main" id="{1B26F578-EA5E-C774-BE90-152D1CDA5792}"/>
              </a:ext>
            </a:extLst>
          </p:cNvPr>
          <p:cNvPicPr>
            <a:picLocks noChangeAspect="1"/>
          </p:cNvPicPr>
          <p:nvPr/>
        </p:nvPicPr>
        <p:blipFill>
          <a:blip r:embed="rId2"/>
          <a:stretch>
            <a:fillRect/>
          </a:stretch>
        </p:blipFill>
        <p:spPr>
          <a:xfrm>
            <a:off x="2076450" y="3190140"/>
            <a:ext cx="3744175" cy="7001609"/>
          </a:xfrm>
          <a:prstGeom prst="rect">
            <a:avLst/>
          </a:prstGeom>
        </p:spPr>
      </p:pic>
      <p:sp>
        <p:nvSpPr>
          <p:cNvPr id="3" name="Rectangle 2">
            <a:extLst>
              <a:ext uri="{FF2B5EF4-FFF2-40B4-BE49-F238E27FC236}">
                <a16:creationId xmlns:a16="http://schemas.microsoft.com/office/drawing/2014/main" id="{2A18E6D8-2C97-3BEA-3892-9C84539299C0}"/>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01" name="NL titel"/>
          <p:cNvSpPr txBox="1"/>
          <p:nvPr/>
        </p:nvSpPr>
        <p:spPr>
          <a:xfrm>
            <a:off x="2076450" y="3265023"/>
            <a:ext cx="3744175" cy="224650"/>
          </a:xfrm>
          <a:prstGeom prst="rect">
            <a:avLst/>
          </a:prstGeom>
          <a:noFill/>
        </p:spPr>
        <p:txBody>
          <a:bodyPr wrap="square" lIns="0" tIns="0" rIns="0" bIns="0" rtlCol="0" anchor="ctr">
            <a:noAutofit/>
          </a:bodyPr>
          <a:lstStyle/>
          <a:p>
            <a:pPr marL="0" indent="0" algn="ctr">
              <a:spcBef>
                <a:spcPts val="0"/>
              </a:spcBef>
              <a:buNone/>
            </a:pPr>
            <a:r>
              <a:rPr lang="nl-NL" sz="1142" b="1" i="0" dirty="0">
                <a:solidFill>
                  <a:srgbClr val="FFFFFF"/>
                </a:solidFill>
                <a:latin typeface="Calibri"/>
                <a:cs typeface="Calibri"/>
              </a:rPr>
              <a:t>Checklist nalatenschapsplanning</a:t>
            </a:r>
            <a:endParaRPr lang="nl-NL" sz="1142" dirty="0"/>
          </a:p>
        </p:txBody>
      </p:sp>
      <p:sp>
        <p:nvSpPr>
          <p:cNvPr id="9002" name="NL ondertitel"/>
          <p:cNvSpPr txBox="1"/>
          <p:nvPr/>
        </p:nvSpPr>
        <p:spPr>
          <a:xfrm>
            <a:off x="2076450" y="3499034"/>
            <a:ext cx="3744175" cy="145086"/>
          </a:xfrm>
          <a:prstGeom prst="rect">
            <a:avLst/>
          </a:prstGeom>
          <a:noFill/>
        </p:spPr>
        <p:txBody>
          <a:bodyPr wrap="square" lIns="0" tIns="0" rIns="0" bIns="0" rtlCol="0" anchor="ctr">
            <a:noAutofit/>
          </a:bodyPr>
          <a:lstStyle/>
          <a:p>
            <a:pPr marL="0" indent="0" algn="ctr">
              <a:spcBef>
                <a:spcPts val="0"/>
              </a:spcBef>
              <a:buNone/>
            </a:pPr>
            <a:r>
              <a:rPr lang="nl-NL" sz="774" b="0" i="0" dirty="0">
                <a:solidFill>
                  <a:srgbClr val="FFFFFF"/>
                </a:solidFill>
                <a:latin typeface="Calibri"/>
                <a:cs typeface="Calibri"/>
              </a:rPr>
              <a:t>Tien belangrijke documenten om je zaken op orde te brengen</a:t>
            </a:r>
            <a:endParaRPr lang="nl-NL" sz="774" dirty="0"/>
          </a:p>
        </p:txBody>
      </p:sp>
      <p:sp>
        <p:nvSpPr>
          <p:cNvPr id="9003" name="NL kop"/>
          <p:cNvSpPr txBox="1"/>
          <p:nvPr/>
        </p:nvSpPr>
        <p:spPr>
          <a:xfrm>
            <a:off x="2170054" y="3775167"/>
            <a:ext cx="1708279" cy="145086"/>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1. Testament</a:t>
            </a:r>
            <a:endParaRPr lang="nl-NL" sz="811" dirty="0"/>
          </a:p>
        </p:txBody>
      </p:sp>
      <p:sp>
        <p:nvSpPr>
          <p:cNvPr id="9004" name="NL kop"/>
          <p:cNvSpPr txBox="1"/>
          <p:nvPr/>
        </p:nvSpPr>
        <p:spPr>
          <a:xfrm>
            <a:off x="4042141" y="3775167"/>
            <a:ext cx="1731680" cy="145086"/>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2. Herroepbare trust (living trust)</a:t>
            </a:r>
            <a:endParaRPr lang="nl-NL" sz="811" dirty="0"/>
          </a:p>
        </p:txBody>
      </p:sp>
      <p:sp>
        <p:nvSpPr>
          <p:cNvPr id="9005" name="NL kop"/>
          <p:cNvSpPr txBox="1"/>
          <p:nvPr/>
        </p:nvSpPr>
        <p:spPr>
          <a:xfrm>
            <a:off x="2170054" y="5165192"/>
            <a:ext cx="1708279" cy="149767"/>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3. Aanwijzing van begunstigden</a:t>
            </a:r>
            <a:endParaRPr lang="nl-NL" sz="811" dirty="0"/>
          </a:p>
        </p:txBody>
      </p:sp>
      <p:sp>
        <p:nvSpPr>
          <p:cNvPr id="9006" name="NL kop"/>
          <p:cNvSpPr txBox="1"/>
          <p:nvPr/>
        </p:nvSpPr>
        <p:spPr>
          <a:xfrm>
            <a:off x="4042141" y="5165192"/>
            <a:ext cx="1731680" cy="149767"/>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4. Medische wilsverklaring</a:t>
            </a:r>
            <a:endParaRPr lang="nl-NL" sz="811" dirty="0"/>
          </a:p>
        </p:txBody>
      </p:sp>
      <p:sp>
        <p:nvSpPr>
          <p:cNvPr id="9007" name="NL kop"/>
          <p:cNvSpPr txBox="1"/>
          <p:nvPr/>
        </p:nvSpPr>
        <p:spPr>
          <a:xfrm>
            <a:off x="2170054" y="6279085"/>
            <a:ext cx="1708279" cy="145086"/>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5. Financiële volmacht</a:t>
            </a:r>
            <a:endParaRPr lang="nl-NL" sz="811" dirty="0"/>
          </a:p>
        </p:txBody>
      </p:sp>
      <p:sp>
        <p:nvSpPr>
          <p:cNvPr id="9008" name="NL kop"/>
          <p:cNvSpPr txBox="1"/>
          <p:nvPr/>
        </p:nvSpPr>
        <p:spPr>
          <a:xfrm>
            <a:off x="4042141" y="6279085"/>
            <a:ext cx="1731680" cy="145086"/>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6. Verzekeringspolissen / financiële info</a:t>
            </a:r>
            <a:endParaRPr lang="nl-NL" sz="811" dirty="0"/>
          </a:p>
        </p:txBody>
      </p:sp>
      <p:sp>
        <p:nvSpPr>
          <p:cNvPr id="9009" name="NL kop"/>
          <p:cNvSpPr txBox="1"/>
          <p:nvPr/>
        </p:nvSpPr>
        <p:spPr>
          <a:xfrm>
            <a:off x="2170054" y="7360215"/>
            <a:ext cx="1708279" cy="140406"/>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7. Identiteitsdocumenten</a:t>
            </a:r>
            <a:endParaRPr lang="nl-NL" sz="811" dirty="0"/>
          </a:p>
        </p:txBody>
      </p:sp>
      <p:sp>
        <p:nvSpPr>
          <p:cNvPr id="9010" name="NL kop"/>
          <p:cNvSpPr txBox="1"/>
          <p:nvPr/>
        </p:nvSpPr>
        <p:spPr>
          <a:xfrm>
            <a:off x="4042141" y="7360215"/>
            <a:ext cx="1731680" cy="140406"/>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8. Eigendomsbewijzen en -aktes</a:t>
            </a:r>
            <a:endParaRPr lang="nl-NL" sz="811" dirty="0"/>
          </a:p>
        </p:txBody>
      </p:sp>
      <p:sp>
        <p:nvSpPr>
          <p:cNvPr id="9011" name="NL kop"/>
          <p:cNvSpPr txBox="1"/>
          <p:nvPr/>
        </p:nvSpPr>
        <p:spPr>
          <a:xfrm>
            <a:off x="2170054" y="8403904"/>
            <a:ext cx="1708279" cy="145086"/>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9. Digitale logins en wachtwoorden</a:t>
            </a:r>
            <a:endParaRPr lang="nl-NL" sz="811" dirty="0"/>
          </a:p>
        </p:txBody>
      </p:sp>
      <p:sp>
        <p:nvSpPr>
          <p:cNvPr id="9012" name="NL kop"/>
          <p:cNvSpPr txBox="1"/>
          <p:nvPr/>
        </p:nvSpPr>
        <p:spPr>
          <a:xfrm>
            <a:off x="4042141" y="8403904"/>
            <a:ext cx="1731680" cy="145086"/>
          </a:xfrm>
          <a:prstGeom prst="rect">
            <a:avLst/>
          </a:prstGeom>
          <a:noFill/>
        </p:spPr>
        <p:txBody>
          <a:bodyPr wrap="square" lIns="0" tIns="0" rIns="0" bIns="0" rtlCol="0" anchor="ctr">
            <a:noAutofit/>
          </a:bodyPr>
          <a:lstStyle/>
          <a:p>
            <a:pPr marL="0" indent="0" algn="l">
              <a:spcBef>
                <a:spcPts val="0"/>
              </a:spcBef>
              <a:buNone/>
            </a:pPr>
            <a:r>
              <a:rPr lang="nl-NL" sz="811" b="1" i="0" dirty="0">
                <a:solidFill>
                  <a:srgbClr val="333333"/>
                </a:solidFill>
                <a:latin typeface="Calibri"/>
                <a:cs typeface="Calibri"/>
              </a:rPr>
              <a:t>10. Uitvaartwensen</a:t>
            </a:r>
            <a:endParaRPr lang="nl-NL" sz="811" dirty="0"/>
          </a:p>
        </p:txBody>
      </p:sp>
      <p:sp>
        <p:nvSpPr>
          <p:cNvPr id="9013" name="NL tekst"/>
          <p:cNvSpPr txBox="1"/>
          <p:nvPr/>
        </p:nvSpPr>
        <p:spPr>
          <a:xfrm>
            <a:off x="2170054" y="3971736"/>
            <a:ext cx="1680198" cy="1127933"/>
          </a:xfrm>
          <a:prstGeom prst="rect">
            <a:avLst/>
          </a:prstGeom>
          <a:noFill/>
        </p:spPr>
        <p:txBody>
          <a:bodyPr wrap="square" lIns="0" tIns="0" rIns="0" bIns="0" rtlCol="0" anchor="t">
            <a:noAutofit/>
          </a:bodyPr>
          <a:lstStyle/>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Wijs een voogd aan voor minderjarige kinderen</a:t>
            </a:r>
            <a:endParaRPr lang="nl-NL" sz="682" dirty="0"/>
          </a:p>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Wijs iemand aan die voor je huisdieren zorgt</a:t>
            </a:r>
            <a:endParaRPr lang="nl-NL" sz="682" dirty="0"/>
          </a:p>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Maak een lijst van al je persoonlijke bezittingen en bepaal welke personen/goede doelen elk bezit krijgen</a:t>
            </a:r>
            <a:endParaRPr lang="nl-NL" sz="682" dirty="0"/>
          </a:p>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Wijs een executeur aan die je testament uitvoert</a:t>
            </a:r>
            <a:endParaRPr lang="nl-NL" sz="682" dirty="0"/>
          </a:p>
        </p:txBody>
      </p:sp>
      <p:sp>
        <p:nvSpPr>
          <p:cNvPr id="9014" name="NL tekst"/>
          <p:cNvSpPr txBox="1"/>
          <p:nvPr/>
        </p:nvSpPr>
        <p:spPr>
          <a:xfrm>
            <a:off x="4042141" y="3971736"/>
            <a:ext cx="1703599" cy="1127933"/>
          </a:xfrm>
          <a:prstGeom prst="rect">
            <a:avLst/>
          </a:prstGeom>
          <a:noFill/>
        </p:spPr>
        <p:txBody>
          <a:bodyPr wrap="square" lIns="0" tIns="0" rIns="0" bIns="0" rtlCol="0" anchor="t">
            <a:noAutofit/>
          </a:bodyPr>
          <a:lstStyle/>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Maak een lijst van al je persoonlijke bezittingen en bepaal welke personen/goede doelen elk bezit krijgen</a:t>
            </a:r>
            <a:endParaRPr lang="nl-NL" sz="682" dirty="0"/>
          </a:p>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Breng je persoonlijke bezittingen onder in de trust</a:t>
            </a:r>
            <a:endParaRPr lang="nl-NL" sz="682" dirty="0"/>
          </a:p>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Wijs een opvolgend trustee aan die je trust na je overlijden beheert</a:t>
            </a:r>
            <a:endParaRPr lang="nl-NL" sz="682" dirty="0"/>
          </a:p>
        </p:txBody>
      </p:sp>
      <p:sp>
        <p:nvSpPr>
          <p:cNvPr id="9015" name="NL tekst"/>
          <p:cNvSpPr txBox="1"/>
          <p:nvPr/>
        </p:nvSpPr>
        <p:spPr>
          <a:xfrm>
            <a:off x="2170054" y="5361762"/>
            <a:ext cx="1680198" cy="823718"/>
          </a:xfrm>
          <a:prstGeom prst="rect">
            <a:avLst/>
          </a:prstGeom>
          <a:noFill/>
        </p:spPr>
        <p:txBody>
          <a:bodyPr wrap="square" lIns="0" tIns="0" rIns="0" bIns="0" rtlCol="0" anchor="t">
            <a:noAutofit/>
          </a:bodyPr>
          <a:lstStyle/>
          <a:p>
            <a:pPr marL="0" indent="0" algn="l">
              <a:lnSpc>
                <a:spcPts val="1105"/>
              </a:lnSpc>
              <a:spcBef>
                <a:spcPts val="0"/>
              </a:spcBef>
              <a:buNone/>
            </a:pPr>
            <a:r>
              <a:rPr lang="nl-NL" sz="682" b="0" i="1" dirty="0">
                <a:solidFill>
                  <a:srgbClr val="333333"/>
                </a:solidFill>
                <a:latin typeface="Calibri"/>
                <a:cs typeface="Calibri"/>
              </a:rPr>
              <a:t>Wijs een begunstigde aan voor alle bezittingen die buiten de nalatenschap vallen, waaronder:</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Pensioenrekeningen (bijv. 401(k) en IRA)</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Levensverzekeringen</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Pensioenen</a:t>
            </a:r>
            <a:endParaRPr lang="nl-NL" sz="682" dirty="0"/>
          </a:p>
        </p:txBody>
      </p:sp>
      <p:sp>
        <p:nvSpPr>
          <p:cNvPr id="9016" name="NL tekst"/>
          <p:cNvSpPr txBox="1"/>
          <p:nvPr/>
        </p:nvSpPr>
        <p:spPr>
          <a:xfrm>
            <a:off x="4042141" y="5361762"/>
            <a:ext cx="1703599" cy="823718"/>
          </a:xfrm>
          <a:prstGeom prst="rect">
            <a:avLst/>
          </a:prstGeom>
          <a:noFill/>
        </p:spPr>
        <p:txBody>
          <a:bodyPr wrap="square" lIns="0" tIns="0" rIns="0" bIns="0" rtlCol="0" anchor="t">
            <a:noAutofit/>
          </a:bodyPr>
          <a:lstStyle/>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 xml:space="preserve">Leg je wensen voor medische zorg vast in je </a:t>
            </a:r>
            <a:r>
              <a:rPr lang="nl-NL" sz="682" b="1" i="0" dirty="0">
                <a:solidFill>
                  <a:srgbClr val="333333"/>
                </a:solidFill>
                <a:latin typeface="Calibri"/>
                <a:cs typeface="Calibri"/>
              </a:rPr>
              <a:t>wilsverklaring</a:t>
            </a:r>
            <a:endParaRPr lang="nl-NL" sz="682" dirty="0"/>
          </a:p>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 xml:space="preserve">Wijs in je </a:t>
            </a:r>
            <a:r>
              <a:rPr lang="nl-NL" sz="682" b="1" i="0" dirty="0">
                <a:solidFill>
                  <a:srgbClr val="333333"/>
                </a:solidFill>
                <a:latin typeface="Calibri"/>
                <a:cs typeface="Calibri"/>
              </a:rPr>
              <a:t>medische volmacht</a:t>
            </a:r>
            <a:r>
              <a:rPr lang="nl-NL" sz="682" b="0" i="0" dirty="0">
                <a:solidFill>
                  <a:srgbClr val="333333"/>
                </a:solidFill>
                <a:latin typeface="Calibri"/>
                <a:cs typeface="Calibri"/>
              </a:rPr>
              <a:t xml:space="preserve"> een gevolmachtigde aan die belangrijke medische beslissingen voor je neemt</a:t>
            </a:r>
            <a:endParaRPr lang="nl-NL" sz="682" dirty="0"/>
          </a:p>
        </p:txBody>
      </p:sp>
      <p:sp>
        <p:nvSpPr>
          <p:cNvPr id="9017" name="NL tekst"/>
          <p:cNvSpPr txBox="1"/>
          <p:nvPr/>
        </p:nvSpPr>
        <p:spPr>
          <a:xfrm>
            <a:off x="2170054" y="6470974"/>
            <a:ext cx="1680198" cy="814358"/>
          </a:xfrm>
          <a:prstGeom prst="rect">
            <a:avLst/>
          </a:prstGeom>
          <a:noFill/>
        </p:spPr>
        <p:txBody>
          <a:bodyPr wrap="square" lIns="0" tIns="0" rIns="0" bIns="0" rtlCol="0" anchor="t">
            <a:noAutofit/>
          </a:bodyPr>
          <a:lstStyle/>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Kies een gevolmachtigde die belangrijke financiële beslissingen voor je neemt</a:t>
            </a:r>
            <a:endParaRPr lang="nl-NL" sz="682" dirty="0"/>
          </a:p>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Wil je dat je gevolmachtigde namens jou aan goede doelen schenkt? Geef dan aan welke doelen en hoeveel ze moeten ontvangen</a:t>
            </a:r>
            <a:endParaRPr lang="nl-NL" sz="682" dirty="0"/>
          </a:p>
        </p:txBody>
      </p:sp>
      <p:sp>
        <p:nvSpPr>
          <p:cNvPr id="9018" name="NL tekst"/>
          <p:cNvSpPr txBox="1"/>
          <p:nvPr/>
        </p:nvSpPr>
        <p:spPr>
          <a:xfrm>
            <a:off x="4042141" y="6470974"/>
            <a:ext cx="1703599" cy="814358"/>
          </a:xfrm>
          <a:prstGeom prst="rect">
            <a:avLst/>
          </a:prstGeom>
          <a:noFill/>
        </p:spPr>
        <p:txBody>
          <a:bodyPr wrap="square" lIns="0" tIns="0" rIns="0" bIns="0" rtlCol="0" anchor="t">
            <a:noAutofit/>
          </a:bodyPr>
          <a:lstStyle/>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Verzamel kopieën van je polissen voor levens-, zorg-, auto- en woonverzekering</a:t>
            </a:r>
            <a:endParaRPr lang="nl-NL" sz="682" dirty="0"/>
          </a:p>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Maak een lijst van je financiële rekeningen en instellingen (bijv. bankrekeningen, creditcards, hypotheken, leningen)</a:t>
            </a:r>
            <a:endParaRPr lang="nl-NL" sz="682" dirty="0"/>
          </a:p>
        </p:txBody>
      </p:sp>
      <p:sp>
        <p:nvSpPr>
          <p:cNvPr id="9019" name="NL tekst"/>
          <p:cNvSpPr txBox="1"/>
          <p:nvPr/>
        </p:nvSpPr>
        <p:spPr>
          <a:xfrm>
            <a:off x="2170054" y="7552104"/>
            <a:ext cx="1680198" cy="809678"/>
          </a:xfrm>
          <a:prstGeom prst="rect">
            <a:avLst/>
          </a:prstGeom>
          <a:noFill/>
        </p:spPr>
        <p:txBody>
          <a:bodyPr wrap="square" lIns="0" tIns="0" rIns="0" bIns="0" rtlCol="0" anchor="t">
            <a:noAutofit/>
          </a:bodyPr>
          <a:lstStyle/>
          <a:p>
            <a:pPr marL="0" indent="0" algn="l">
              <a:lnSpc>
                <a:spcPts val="1105"/>
              </a:lnSpc>
              <a:spcBef>
                <a:spcPts val="0"/>
              </a:spcBef>
              <a:buNone/>
            </a:pPr>
            <a:r>
              <a:rPr lang="nl-NL" sz="682" b="0" i="1" dirty="0">
                <a:solidFill>
                  <a:srgbClr val="333333"/>
                </a:solidFill>
                <a:latin typeface="Calibri"/>
                <a:cs typeface="Calibri"/>
              </a:rPr>
              <a:t>Verzamel je identiteitsdocumenten:</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Bewijs van sociaalzekerheidsnummer</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Geboorte-, huwelijks- en scheidingsakten</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Huwelijkse voorwaarden</a:t>
            </a:r>
            <a:endParaRPr lang="nl-NL" sz="682" dirty="0"/>
          </a:p>
        </p:txBody>
      </p:sp>
      <p:sp>
        <p:nvSpPr>
          <p:cNvPr id="9020" name="NL tekst"/>
          <p:cNvSpPr txBox="1"/>
          <p:nvPr/>
        </p:nvSpPr>
        <p:spPr>
          <a:xfrm>
            <a:off x="4042141" y="7552104"/>
            <a:ext cx="1703599" cy="809678"/>
          </a:xfrm>
          <a:prstGeom prst="rect">
            <a:avLst/>
          </a:prstGeom>
          <a:noFill/>
        </p:spPr>
        <p:txBody>
          <a:bodyPr wrap="square" lIns="0" tIns="0" rIns="0" bIns="0" rtlCol="0" anchor="t">
            <a:noAutofit/>
          </a:bodyPr>
          <a:lstStyle/>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Verzamel de eigendomsbewijzen en aktes van je woningen, voertuigen en onroerend goed. Controleer of de juiste eigenaar vermeld staat.</a:t>
            </a:r>
            <a:endParaRPr lang="nl-NL" sz="682" dirty="0"/>
          </a:p>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Heb je een trust opgericht? Zet je bezittingen dan op naam van de trust</a:t>
            </a:r>
            <a:endParaRPr lang="nl-NL" sz="682" dirty="0"/>
          </a:p>
        </p:txBody>
      </p:sp>
      <p:sp>
        <p:nvSpPr>
          <p:cNvPr id="9021" name="NL tekst"/>
          <p:cNvSpPr txBox="1"/>
          <p:nvPr/>
        </p:nvSpPr>
        <p:spPr>
          <a:xfrm>
            <a:off x="2170054" y="8591113"/>
            <a:ext cx="1680198" cy="1151334"/>
          </a:xfrm>
          <a:prstGeom prst="rect">
            <a:avLst/>
          </a:prstGeom>
          <a:noFill/>
        </p:spPr>
        <p:txBody>
          <a:bodyPr wrap="square" lIns="0" tIns="0" rIns="0" bIns="0" rtlCol="0" anchor="t">
            <a:noAutofit/>
          </a:bodyPr>
          <a:lstStyle/>
          <a:p>
            <a:pPr marL="79563"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Overweeg in je testament een digitale executeur aan te wijzen</a:t>
            </a:r>
            <a:endParaRPr lang="nl-NL" sz="682" dirty="0"/>
          </a:p>
          <a:p>
            <a:pPr marL="79563" indent="-79563" algn="l">
              <a:lnSpc>
                <a:spcPts val="1105"/>
              </a:lnSpc>
              <a:spcBef>
                <a:spcPts val="0"/>
              </a:spcBef>
              <a:buClr>
                <a:srgbClr val="333333"/>
              </a:buClr>
              <a:buSzPct val="100000"/>
              <a:buFont typeface="Segoe UI Symbol"/>
              <a:buChar char="❑"/>
            </a:pPr>
            <a:r>
              <a:rPr lang="nl-NL" sz="682" b="0" i="1" dirty="0">
                <a:solidFill>
                  <a:srgbClr val="333333"/>
                </a:solidFill>
                <a:latin typeface="Calibri"/>
                <a:cs typeface="Calibri"/>
              </a:rPr>
              <a:t>Maak een lijst van al je digitale bezittingen:</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Bank- en financiële rekeningen</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Sociale media en e-mailaccounts</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Inloggegevens voor streamingdiensten</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Digitale bestanden, zoals foto’s en documenten</a:t>
            </a:r>
            <a:endParaRPr lang="nl-NL" sz="682" dirty="0"/>
          </a:p>
        </p:txBody>
      </p:sp>
      <p:sp>
        <p:nvSpPr>
          <p:cNvPr id="9022" name="NL tekst"/>
          <p:cNvSpPr txBox="1"/>
          <p:nvPr/>
        </p:nvSpPr>
        <p:spPr>
          <a:xfrm>
            <a:off x="4042141" y="8591113"/>
            <a:ext cx="1703599" cy="1151334"/>
          </a:xfrm>
          <a:prstGeom prst="rect">
            <a:avLst/>
          </a:prstGeom>
          <a:noFill/>
        </p:spPr>
        <p:txBody>
          <a:bodyPr wrap="square" lIns="0" tIns="0" rIns="0" bIns="0" rtlCol="0" anchor="t">
            <a:noAutofit/>
          </a:bodyPr>
          <a:lstStyle/>
          <a:p>
            <a:pPr marL="0" indent="0" algn="l">
              <a:lnSpc>
                <a:spcPts val="1105"/>
              </a:lnSpc>
              <a:spcBef>
                <a:spcPts val="0"/>
              </a:spcBef>
              <a:buNone/>
            </a:pPr>
            <a:r>
              <a:rPr lang="nl-NL" sz="682" b="0" i="1" dirty="0">
                <a:solidFill>
                  <a:srgbClr val="333333"/>
                </a:solidFill>
                <a:latin typeface="Calibri"/>
                <a:cs typeface="Calibri"/>
              </a:rPr>
              <a:t>Maak een lijst van je uitvaartwensen:</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Begrafenis, crematie enz.</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Welk soort dienst je wilt</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Teksten die je voorgelezen wilt hebben</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Goede doelen voor giften</a:t>
            </a:r>
            <a:endParaRPr lang="nl-NL" sz="682" dirty="0"/>
          </a:p>
          <a:p>
            <a:pPr marL="163807" indent="-79563" algn="l">
              <a:lnSpc>
                <a:spcPts val="1105"/>
              </a:lnSpc>
              <a:spcBef>
                <a:spcPts val="0"/>
              </a:spcBef>
              <a:buClr>
                <a:srgbClr val="333333"/>
              </a:buClr>
              <a:buSzPct val="100000"/>
              <a:buFont typeface="Segoe UI Symbol"/>
              <a:buChar char="❑"/>
            </a:pPr>
            <a:r>
              <a:rPr lang="nl-NL" sz="682" b="0" i="0" dirty="0">
                <a:solidFill>
                  <a:srgbClr val="333333"/>
                </a:solidFill>
                <a:latin typeface="Calibri"/>
                <a:cs typeface="Calibri"/>
              </a:rPr>
              <a:t>Of je wel of geen bloemen wilt</a:t>
            </a:r>
            <a:endParaRPr lang="nl-NL" sz="682" dirty="0"/>
          </a:p>
        </p:txBody>
      </p:sp>
    </p:spTree>
    <p:extLst>
      <p:ext uri="{BB962C8B-B14F-4D97-AF65-F5344CB8AC3E}">
        <p14:creationId xmlns:p14="http://schemas.microsoft.com/office/powerpoint/2010/main" val="2158019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6191-9923-9954-FE31-E82CA072DFA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24F5703-50FC-8653-0E97-3ED86FD48D1D}"/>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FF4371AB-17BC-28D5-BAF5-910862F20E66}"/>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CBCC946A-6B90-4934-9DAD-45E5121AF991}"/>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BEFC88BE-BB3B-5FC2-F835-AA3CB2ED6244}"/>
              </a:ext>
            </a:extLst>
          </p:cNvPr>
          <p:cNvSpPr>
            <a:spLocks noGrp="1"/>
          </p:cNvSpPr>
          <p:nvPr>
            <p:ph type="body" sz="quarter" idx="64"/>
          </p:nvPr>
        </p:nvSpPr>
        <p:spPr>
          <a:xfrm>
            <a:off x="1445154" y="1534330"/>
            <a:ext cx="5406496" cy="8752669"/>
          </a:xfrm>
        </p:spPr>
        <p:txBody>
          <a:bodyPr/>
          <a:lstStyle/>
          <a:p>
            <a:r>
              <a:rPr lang="nl-NL" sz="1100" b="1" dirty="0">
                <a:solidFill>
                  <a:srgbClr val="D38CBC"/>
                </a:solidFill>
              </a:rPr>
              <a:t>Scenario: plannen voor je pensioen zonder partner</a:t>
            </a:r>
          </a:p>
          <a:p>
            <a:pPr marL="0" indent="0">
              <a:buNone/>
            </a:pPr>
            <a:endParaRPr lang="en-US" sz="1250" b="1" dirty="0"/>
          </a:p>
          <a:p>
            <a:pPr marL="0" indent="0">
              <a:buNone/>
            </a:pPr>
            <a:r>
              <a:rPr lang="nl-NL" sz="1100" dirty="0"/>
              <a:t xml:space="preserve">Steeds meer vrouwen zijn na hun veertigste alleenstaand, wat bijzondere uitdagingen voor pensioenplanning met zich meebrengt. Alleenstaand zijn maakt financiële planning, en vooral pensioenplanning, lastiger. Een getrouwd stel profiteert tijdens het werkzame leven meestal van twee inkomens en na het pensioen van twee inkomstenbronnen, of dat nu een bedrijfspensioen of staatspensioen is. Hoe kunnen alleenstaande vrouwen dan plannen voor hun pensioen en hun toekomst veiligstellen, vooral nu het einde van hun jaren met het hoogste inkomen in zicht komt? </a:t>
            </a:r>
          </a:p>
          <a:p>
            <a:pPr marL="0" indent="0">
              <a:buNone/>
            </a:pPr>
            <a:endParaRPr lang="en-GB" sz="1100" dirty="0"/>
          </a:p>
          <a:p>
            <a:pPr marL="0" indent="0">
              <a:buNone/>
            </a:pPr>
            <a:r>
              <a:rPr lang="nl-NL" sz="1100" dirty="0"/>
              <a:t xml:space="preserve">Zoals zo vaak bij financiële planning is tijd geld. Begin vroeg met de voorbereiding op je pensioen, zodat samengestelde rente zo lang mogelijk je spaargeld kan laten groeien. Naast tijd kan vooruitdenken echter een krachtig hulpmiddel zijn, en er zijn verschillende stappen die je helpen je pensioen te plannen, je financiële onafhankelijkheid te behouden en te blijven floreren. </a:t>
            </a:r>
          </a:p>
          <a:p>
            <a:pPr marL="0" indent="0">
              <a:buNone/>
            </a:pPr>
            <a:endParaRPr lang="en-GB" sz="1100" dirty="0"/>
          </a:p>
          <a:p>
            <a:pPr marL="228600" indent="-228600">
              <a:lnSpc>
                <a:spcPct val="100000"/>
              </a:lnSpc>
              <a:buFont typeface="+mj-lt"/>
              <a:buAutoNum type="arabicPeriod"/>
            </a:pPr>
            <a:r>
              <a:rPr lang="nl-NL" sz="1100" b="1" dirty="0"/>
              <a:t xml:space="preserve">Stel je je toekomstige pensioen voor: </a:t>
            </a:r>
            <a:r>
              <a:rPr lang="nl-NL" sz="1100" dirty="0"/>
              <a:t>neem de tijd om je voor te stellen hoe je ideale pensioen eruitziet. Werk je in deeltijd of doe je vrijwilligerswerk om sociale contacten te houden? Blijven je uitgaven gelijk aan nu, of gaan ze omhoog of omlaag? Is er een grote aankoop, zoals een tweede huis? En hoe zit het met jaarlijkse reisdoelen? Zijn er andere onmisbare wensen die je in de berekening moet meenemen?</a:t>
            </a:r>
          </a:p>
          <a:p>
            <a:pPr marL="228600" indent="-228600">
              <a:lnSpc>
                <a:spcPct val="100000"/>
              </a:lnSpc>
              <a:buFont typeface="+mj-lt"/>
              <a:buAutoNum type="arabicPeriod"/>
            </a:pPr>
            <a:endParaRPr lang="en-GB" sz="1100" b="1" dirty="0"/>
          </a:p>
          <a:p>
            <a:pPr marL="228600" indent="-228600">
              <a:lnSpc>
                <a:spcPct val="100000"/>
              </a:lnSpc>
              <a:buFont typeface="+mj-lt"/>
              <a:buAutoNum type="arabicPeriod"/>
            </a:pPr>
            <a:r>
              <a:rPr lang="nl-NL" sz="1100" b="1" dirty="0"/>
              <a:t xml:space="preserve">Breng je huidige financiële situatie in kaart: </a:t>
            </a:r>
            <a:r>
              <a:rPr lang="nl-NL" sz="1100" dirty="0"/>
              <a:t>een pensioenplan werkt alleen als je weet waar je financieel staat. Je moet dus je huidige nettovermogen kennen, inclusief de waarde van je verschillende bezittingen, hoe ze zijn ondergebracht en eventuele financiële verplichtingen, zoals een hypotheek of andere schulden.</a:t>
            </a:r>
          </a:p>
          <a:p>
            <a:pPr marL="228600" indent="-228600">
              <a:lnSpc>
                <a:spcPct val="100000"/>
              </a:lnSpc>
              <a:buFont typeface="+mj-lt"/>
              <a:buAutoNum type="arabicPeriod"/>
            </a:pPr>
            <a:endParaRPr lang="en-GB" sz="1100" dirty="0"/>
          </a:p>
          <a:p>
            <a:pPr marL="228600" indent="-228600">
              <a:lnSpc>
                <a:spcPct val="100000"/>
              </a:lnSpc>
              <a:buFont typeface="+mj-lt"/>
              <a:buAutoNum type="arabicPeriod"/>
            </a:pPr>
            <a:r>
              <a:rPr lang="nl-NL" sz="1100" b="1" dirty="0"/>
              <a:t xml:space="preserve">Spaar zoveel mogelijk voor je pensioen: </a:t>
            </a:r>
            <a:r>
              <a:rPr lang="nl-NL" sz="1100" dirty="0"/>
              <a:t>bekijk je huidige levensstijl en zoek manieren om actiever te sparen voor je pensioenjaren. Naast het verlagen van je uitgaven kun je ook manieren overwegen om extra inkomen te genereren, zoals een zo hoog mogelijke rente op je spaarrekening of een bijverdienste op basis van je specifieke vaardigheden.</a:t>
            </a:r>
            <a:endParaRPr lang="en-GB" sz="1100" b="1" dirty="0"/>
          </a:p>
          <a:p>
            <a:pPr marL="435117" lvl="1" indent="-228600">
              <a:lnSpc>
                <a:spcPct val="100000"/>
              </a:lnSpc>
              <a:buFont typeface="Arial" panose="020B0604020202020204" pitchFamily="34" charset="0"/>
              <a:buChar char="•"/>
            </a:pPr>
            <a:r>
              <a:rPr lang="nl-NL" sz="1000" dirty="0">
                <a:solidFill>
                  <a:srgbClr val="1E2879"/>
                </a:solidFill>
                <a:latin typeface="+mn-lt"/>
              </a:rPr>
              <a:t>Jaarlijkse inleg</a:t>
            </a:r>
          </a:p>
          <a:p>
            <a:pPr marL="435117" lvl="1" indent="-228600">
              <a:lnSpc>
                <a:spcPct val="100000"/>
              </a:lnSpc>
              <a:buFont typeface="Arial" panose="020B0604020202020204" pitchFamily="34" charset="0"/>
              <a:buChar char="•"/>
            </a:pPr>
            <a:r>
              <a:rPr lang="nl-NL" sz="1000" dirty="0">
                <a:solidFill>
                  <a:srgbClr val="1E2879"/>
                </a:solidFill>
                <a:latin typeface="+mn-lt"/>
              </a:rPr>
              <a:t>Sociale zekerheid</a:t>
            </a:r>
          </a:p>
          <a:p>
            <a:pPr marL="435117" lvl="1" indent="-228600">
              <a:lnSpc>
                <a:spcPct val="100000"/>
              </a:lnSpc>
              <a:buFont typeface="Arial" panose="020B0604020202020204" pitchFamily="34" charset="0"/>
              <a:buChar char="•"/>
            </a:pPr>
            <a:r>
              <a:rPr lang="nl-NL" sz="1000" dirty="0">
                <a:solidFill>
                  <a:srgbClr val="1E2879"/>
                </a:solidFill>
                <a:latin typeface="+mn-lt"/>
              </a:rPr>
              <a:t>Extra spaargeld</a:t>
            </a:r>
          </a:p>
          <a:p>
            <a:pPr marL="206517" lvl="1">
              <a:lnSpc>
                <a:spcPct val="100000"/>
              </a:lnSpc>
            </a:pPr>
            <a:endParaRPr lang="en-GB" sz="1000" dirty="0">
              <a:solidFill>
                <a:srgbClr val="1E2879"/>
              </a:solidFill>
              <a:latin typeface="+mn-lt"/>
            </a:endParaRPr>
          </a:p>
          <a:p>
            <a:pPr marL="228600" indent="-228600">
              <a:lnSpc>
                <a:spcPct val="100000"/>
              </a:lnSpc>
              <a:buFont typeface="+mj-lt"/>
              <a:buAutoNum type="arabicPeriod"/>
            </a:pPr>
            <a:r>
              <a:rPr lang="nl-NL" sz="1100" b="1" dirty="0"/>
              <a:t xml:space="preserve">Houd rekening met toekomstige zorgkosten: </a:t>
            </a:r>
            <a:r>
              <a:rPr lang="nl-NL" sz="1100" dirty="0"/>
              <a:t>vrouwen hebben meestal een langere levensverwachting, en dat gaat vaak samen met hogere zorgkosten later in het leven – mogelijk inclusief dure specialisten en langdurige zorg. Omdat deze uitgaven je spaargeld snel kunnen uitputten, is het belangrijk om pensioenstrategieën te overwegen die helpen ze te dekken.</a:t>
            </a:r>
          </a:p>
          <a:p>
            <a:pPr marL="435117" lvl="1" indent="-228600">
              <a:lnSpc>
                <a:spcPct val="100000"/>
              </a:lnSpc>
              <a:buFont typeface="Arial" panose="020B0604020202020204" pitchFamily="34" charset="0"/>
              <a:buChar char="•"/>
            </a:pPr>
            <a:r>
              <a:rPr lang="nl-NL" sz="1000" dirty="0">
                <a:solidFill>
                  <a:srgbClr val="1E2879"/>
                </a:solidFill>
                <a:latin typeface="+mn-lt"/>
              </a:rPr>
              <a:t>Spaarrekening voor zorgkosten</a:t>
            </a:r>
          </a:p>
          <a:p>
            <a:pPr marL="435117" lvl="1" indent="-228600">
              <a:lnSpc>
                <a:spcPct val="100000"/>
              </a:lnSpc>
              <a:buFont typeface="Arial" panose="020B0604020202020204" pitchFamily="34" charset="0"/>
              <a:buChar char="•"/>
            </a:pPr>
            <a:r>
              <a:rPr lang="nl-NL" sz="1000" dirty="0">
                <a:solidFill>
                  <a:srgbClr val="1E2879"/>
                </a:solidFill>
                <a:latin typeface="+mn-lt"/>
              </a:rPr>
              <a:t>Verzekering voor langdurige zorg</a:t>
            </a:r>
          </a:p>
          <a:p>
            <a:pPr marL="206517" lvl="1">
              <a:lnSpc>
                <a:spcPct val="100000"/>
              </a:lnSpc>
            </a:pPr>
            <a:endParaRPr lang="en-GB" sz="1000" dirty="0">
              <a:solidFill>
                <a:srgbClr val="1E2879"/>
              </a:solidFill>
              <a:latin typeface="+mn-lt"/>
            </a:endParaRPr>
          </a:p>
          <a:p>
            <a:pPr marL="228600" indent="-228600">
              <a:lnSpc>
                <a:spcPct val="100000"/>
              </a:lnSpc>
              <a:buFont typeface="+mj-lt"/>
              <a:buAutoNum type="arabicPeriod"/>
            </a:pPr>
            <a:r>
              <a:rPr lang="nl-NL" sz="1100" b="1" dirty="0"/>
              <a:t xml:space="preserve">Leg je wensen vast in een nalatenschapsplan: </a:t>
            </a:r>
            <a:r>
              <a:rPr lang="nl-NL" sz="1100" dirty="0"/>
              <a:t>stel een nalatenschapsplan op om ervoor te zorgen dat je bezittingen volgens je wensen worden verdeeld.</a:t>
            </a:r>
          </a:p>
          <a:p>
            <a:pPr marL="0" indent="0">
              <a:buNone/>
            </a:pPr>
            <a:endParaRPr lang="en-GB" sz="1100" dirty="0"/>
          </a:p>
          <a:p>
            <a:pPr marL="0" indent="0">
              <a:buNone/>
            </a:pPr>
            <a:endParaRPr lang="en-US" sz="1100" dirty="0"/>
          </a:p>
          <a:p>
            <a:pPr marL="0" indent="0">
              <a:buNone/>
            </a:pPr>
            <a:endParaRPr lang="en-US" sz="1100" dirty="0"/>
          </a:p>
          <a:p>
            <a:pPr marL="0" indent="0">
              <a:buNone/>
            </a:pPr>
            <a:endParaRPr lang="en-GB" sz="1100" dirty="0"/>
          </a:p>
        </p:txBody>
      </p:sp>
      <p:cxnSp>
        <p:nvCxnSpPr>
          <p:cNvPr id="19" name="Straight Connector 18">
            <a:extLst>
              <a:ext uri="{FF2B5EF4-FFF2-40B4-BE49-F238E27FC236}">
                <a16:creationId xmlns:a16="http://schemas.microsoft.com/office/drawing/2014/main" id="{253ED9C0-FEDC-EF14-004F-2E86CA6C12BA}"/>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6122542F-63FD-1FDD-5E81-7C8D7D65949E}"/>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94898F9-8248-F714-F8CF-C00445A64911}"/>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61596AAF-2C73-2266-4C2B-2C674C29754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AFAE40CA-CFF0-4FD4-B13F-15DC2D6D3E9C}"/>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010D0EE0-42D3-B0F9-4AA7-79C0292CD61D}"/>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AE0A633C-ECCA-CB01-2D6E-A551E948C7C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9211201D-4D75-00A9-11CE-B9FBEABC171F}"/>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E5352B4B-D1FD-3B30-6D81-14D9298ED26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05721A1F-FA0C-77AF-3B0D-C2AFDA57A54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020B6DC7-E7E0-00C0-DCB6-33958160D545}"/>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Rectangle 2">
            <a:extLst>
              <a:ext uri="{FF2B5EF4-FFF2-40B4-BE49-F238E27FC236}">
                <a16:creationId xmlns:a16="http://schemas.microsoft.com/office/drawing/2014/main" id="{785814CA-65F5-FEFF-F4EB-36FCC768AEEE}"/>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09955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1E30D-DA04-58F9-FD78-F25B0AF1DC0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8DBDBE7-8E48-198F-E3ED-410D5D8B6B09}"/>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38CD012C-9166-1891-B1D3-AC081730792F}"/>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66DD716A-59A3-E503-768B-D1FBEB69B70E}"/>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A72AD9C0-9D78-7C2E-1475-FF4E12900075}"/>
              </a:ext>
            </a:extLst>
          </p:cNvPr>
          <p:cNvSpPr>
            <a:spLocks noGrp="1"/>
          </p:cNvSpPr>
          <p:nvPr>
            <p:ph type="body" sz="quarter" idx="64"/>
          </p:nvPr>
        </p:nvSpPr>
        <p:spPr>
          <a:xfrm>
            <a:off x="1567542" y="1534332"/>
            <a:ext cx="5049157" cy="6923868"/>
          </a:xfrm>
        </p:spPr>
        <p:txBody>
          <a:bodyPr/>
          <a:lstStyle/>
          <a:p>
            <a:r>
              <a:rPr lang="nl-NL" sz="1200" b="1" dirty="0">
                <a:solidFill>
                  <a:srgbClr val="D38CBC"/>
                </a:solidFill>
              </a:rPr>
              <a:t>Reflectie in interviewvorm: ‘Wat ik heb geleerd van het alleen beheren van mijn geld.’</a:t>
            </a:r>
          </a:p>
          <a:p>
            <a:pPr marL="0" indent="0">
              <a:buNone/>
            </a:pPr>
            <a:endParaRPr lang="en-GB" sz="1200" dirty="0"/>
          </a:p>
          <a:p>
            <a:pPr marL="0" indent="0">
              <a:lnSpc>
                <a:spcPct val="100000"/>
              </a:lnSpc>
              <a:buNone/>
            </a:pPr>
            <a:r>
              <a:rPr lang="nl-NL" sz="1200" dirty="0"/>
              <a:t>Nadenken over je financiën betekent dat je je uitgavenpatroon over een bepaalde periode (maanden, jaren, decennia) nauwkeurig bekijkt. Door objectief te kijken naar ‘wat er is geweest’, zie je wat voor jou heeft gewerkt en wat niet. Door eerdere resultaten te evalueren, krijg je waardevolle inzichten die je helpen betere financiële beslissingen te nemen en je financiële basis voortaan steviger te maken.</a:t>
            </a:r>
          </a:p>
          <a:p>
            <a:pPr marL="0" indent="0">
              <a:buNone/>
            </a:pPr>
            <a:endParaRPr lang="en-GB" sz="1200" dirty="0"/>
          </a:p>
          <a:p>
            <a:pPr marL="0" indent="0">
              <a:buNone/>
            </a:pPr>
            <a:r>
              <a:rPr lang="nl-NL" sz="1200" b="1" dirty="0"/>
              <a:t xml:space="preserve">Zo reflecteer je op je financiën </a:t>
            </a:r>
          </a:p>
          <a:p>
            <a:pPr marL="0" indent="0">
              <a:buNone/>
            </a:pPr>
            <a:endParaRPr lang="en-GB" sz="1200" dirty="0"/>
          </a:p>
          <a:p>
            <a:pPr marL="228600" indent="-228600">
              <a:lnSpc>
                <a:spcPct val="100000"/>
              </a:lnSpc>
              <a:buAutoNum type="arabicPeriod"/>
            </a:pPr>
            <a:r>
              <a:rPr lang="nl-NL" sz="1200" b="1" dirty="0"/>
              <a:t xml:space="preserve">Begrijp je gewoonten: </a:t>
            </a:r>
            <a:r>
              <a:rPr lang="nl-NL" sz="1200" dirty="0"/>
              <a:t xml:space="preserve">bekijk je geldstromen van het afgelopen jaar en de categorieën waar je geld naartoe ging, waaronder uitgaven, sparen, beleggen, lenen, belastingen en geld dat je hebt weggegeven (aan goede doelen, vrienden en familie). Vergelijk hoeveel je per categorie hebt uitgegeven. Waar je geld aan uitgeeft, kan je prioriteiten en wat je waardeert laten zien, maar ook of je uitgeeft met je ‘hart of hoofd’. Vraag jezelf om je gewoonten te begrijpen: ‘Wat werkte wel en wat niet, en waarom?’ </a:t>
            </a:r>
          </a:p>
          <a:p>
            <a:pPr marL="228600" indent="-228600">
              <a:lnSpc>
                <a:spcPct val="100000"/>
              </a:lnSpc>
              <a:buAutoNum type="arabicPeriod"/>
            </a:pPr>
            <a:endParaRPr lang="en-GB" sz="1200" dirty="0"/>
          </a:p>
          <a:p>
            <a:pPr marL="228600" indent="-228600">
              <a:lnSpc>
                <a:spcPct val="100000"/>
              </a:lnSpc>
              <a:buAutoNum type="arabicPeriod"/>
            </a:pPr>
            <a:r>
              <a:rPr lang="nl-NL" sz="1200" b="1" dirty="0"/>
              <a:t xml:space="preserve">Bepaal wat beter kan: </a:t>
            </a:r>
            <a:r>
              <a:rPr lang="nl-NL" sz="1200" dirty="0"/>
              <a:t>op basis van je antwoorden op de vragen hierboven en waar het meeste geld naartoe gaat, kies je 2 of 3 veranderingen die je in je geldzaken wilt doorvoeren. Zo zie je ook waar je meer kunt besparen. Stel dat je merkt dat je vaak uit eten gaat, mede omdat het een sociale activiteit is: overweeg dan vaker thuis te koken en in plaats van af te spreken in een restaurant je vrienden bij jou thuis uit te nodigen, zodat je op deze uitgave bespaart.</a:t>
            </a:r>
          </a:p>
          <a:p>
            <a:pPr marL="228600" indent="-228600">
              <a:lnSpc>
                <a:spcPct val="100000"/>
              </a:lnSpc>
              <a:buAutoNum type="arabicPeriod"/>
            </a:pPr>
            <a:endParaRPr lang="en-GB" sz="1200" dirty="0"/>
          </a:p>
          <a:p>
            <a:pPr marL="228600" indent="-228600">
              <a:lnSpc>
                <a:spcPct val="100000"/>
              </a:lnSpc>
              <a:buAutoNum type="arabicPeriod"/>
            </a:pPr>
            <a:r>
              <a:rPr lang="nl-NL" sz="1200" b="1" dirty="0"/>
              <a:t xml:space="preserve">Voer de nodige veranderingen door: </a:t>
            </a:r>
            <a:r>
              <a:rPr lang="nl-NL" sz="1200" dirty="0"/>
              <a:t>neem de tijd om te bepalen hoe je dat gaat doen. Als je weet wat je wilt veranderen, worden de mogelijkheden om het te veranderen overzichtelijker. Stel realistische doelen en geef jezelf een termijn om ze te bereiken. Wil je bijvoorbeeld meer sparen of schulden aflossen? Voor beide heb je een plan nodig, en moet je kijken hoe het in je budget past. Maak er een gewoonte van om direct na ontvangst van je salaris automatisch geld naar een spaarrekening over te maken, zodat je naar dat doel toewerkt.</a:t>
            </a:r>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5914F54C-17EF-6542-B328-D9691AC8E7F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9A4D08D-0617-22D1-9E84-D30CD0D326E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E29434B1-9831-CA37-702C-45765B96CDF6}"/>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E5BCD4B-C9EF-E6C2-BF26-55ED46B0B33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38DF8E0-DB9C-DA3D-9689-4EF74CADEAD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6861241A-DECE-7997-104C-710C90CDE57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0BA1987E-4A22-83E4-3DDE-C6AFC84B68CC}"/>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806D6B83-D592-EC1A-915F-789DBF62BA6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91EB70D4-8B77-F107-27CB-5A9AEF2E53BC}"/>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1900CCD-3F5D-6EE9-0E1E-39C108D54289}"/>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7B91BF8-18E6-351E-254D-34315AC8248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Rectangle 2">
            <a:extLst>
              <a:ext uri="{FF2B5EF4-FFF2-40B4-BE49-F238E27FC236}">
                <a16:creationId xmlns:a16="http://schemas.microsoft.com/office/drawing/2014/main" id="{32F6E0D1-BB63-308B-4FD6-5FBA6B085A3A}"/>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40691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9B427-955E-A5A4-902D-B5A857A5F2A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E520E07-BC68-AC9B-14BA-966FFF958B6E}"/>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2263D9DD-3AC7-5A31-C283-3BE41B4A1817}"/>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D6E1F250-D32C-7F00-1D86-450FCD1B3654}"/>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A84EA16F-2BCB-2227-310D-D43219844D91}"/>
              </a:ext>
            </a:extLst>
          </p:cNvPr>
          <p:cNvSpPr>
            <a:spLocks noGrp="1"/>
          </p:cNvSpPr>
          <p:nvPr>
            <p:ph type="body" sz="quarter" idx="64"/>
          </p:nvPr>
        </p:nvSpPr>
        <p:spPr>
          <a:xfrm>
            <a:off x="1567542" y="1534332"/>
            <a:ext cx="5049157" cy="8533744"/>
          </a:xfrm>
        </p:spPr>
        <p:txBody>
          <a:bodyPr/>
          <a:lstStyle/>
          <a:p>
            <a:pPr marL="0" indent="0">
              <a:buNone/>
            </a:pPr>
            <a:r>
              <a:rPr lang="nl-NL" sz="1400" b="1" dirty="0">
                <a:solidFill>
                  <a:srgbClr val="D38CBC"/>
                </a:solidFill>
              </a:rPr>
              <a:t>Formatieve toetsing</a:t>
            </a:r>
          </a:p>
          <a:p>
            <a:pPr marL="0" indent="0">
              <a:buNone/>
            </a:pPr>
            <a:endParaRPr lang="en-GB" sz="1400" b="1" dirty="0">
              <a:solidFill>
                <a:srgbClr val="D38CBC"/>
              </a:solidFill>
            </a:endParaRPr>
          </a:p>
          <a:p>
            <a:r>
              <a:rPr lang="nl-NL" sz="1200" b="1" dirty="0">
                <a:solidFill>
                  <a:srgbClr val="D38CBC"/>
                </a:solidFill>
              </a:rPr>
              <a:t>Casus: financiën na weduwschap</a:t>
            </a:r>
          </a:p>
          <a:p>
            <a:pPr marL="0" indent="0">
              <a:buNone/>
            </a:pPr>
            <a:endParaRPr lang="en-GB" sz="1200" dirty="0"/>
          </a:p>
          <a:p>
            <a:pPr marL="0" indent="0">
              <a:lnSpc>
                <a:spcPct val="100000"/>
              </a:lnSpc>
              <a:buNone/>
            </a:pPr>
            <a:r>
              <a:rPr lang="nl-NL" sz="1200" b="1" dirty="0"/>
              <a:t xml:space="preserve">Situatie </a:t>
            </a:r>
          </a:p>
          <a:p>
            <a:pPr marL="0" indent="0">
              <a:lnSpc>
                <a:spcPct val="100000"/>
              </a:lnSpc>
              <a:buNone/>
            </a:pPr>
            <a:r>
              <a:rPr lang="nl-NL" sz="1200" dirty="0"/>
              <a:t xml:space="preserve">Emily is een vrouw van 59 die haar echtgenoot heeft verloren. Naast de emotionele uitdagingen kreeg Emily als weduwe te maken met een groot aantal financiële onzekerheden en beslissingen. Omdat ze besefte hoe belangrijk professionele begeleiding was, zocht ze hulp bij een financieel deskundige om haar door deze nieuwe financiële situatie te loodsen en haar financiële toekomst veilig te stellen. </a:t>
            </a:r>
          </a:p>
          <a:p>
            <a:pPr marL="0" indent="0">
              <a:lnSpc>
                <a:spcPct val="100000"/>
              </a:lnSpc>
              <a:buNone/>
            </a:pPr>
            <a:endParaRPr lang="en-GB" sz="1200" dirty="0"/>
          </a:p>
          <a:p>
            <a:pPr marL="0" indent="0">
              <a:lnSpc>
                <a:spcPct val="100000"/>
              </a:lnSpc>
              <a:buNone/>
            </a:pPr>
            <a:r>
              <a:rPr lang="nl-NL" sz="1200" b="1" dirty="0"/>
              <a:t xml:space="preserve">Oplossing </a:t>
            </a:r>
          </a:p>
          <a:p>
            <a:pPr marL="0" indent="0">
              <a:lnSpc>
                <a:spcPct val="100000"/>
              </a:lnSpc>
              <a:buNone/>
            </a:pPr>
            <a:r>
              <a:rPr lang="nl-NL" sz="1200" dirty="0"/>
              <a:t xml:space="preserve">Daarbij voelde Emily zich veilig om haar zorgen, angsten en wensen open te uiten, wat bijdroeg aan haar emotionele herstel. De financieel deskundige bracht Emily’s financiële situatie grondig in kaart, beoordeelde haar inkomen, bezittingen, schulden en bestaande financiële verplichtingen, en hielp haar haar financiële doelen en prioriteiten opnieuw te bepalen. De gesprekken gingen over haar gewenste levensstijl en toekomstwensen, rekening houdend met factoren zoals pensioenplanning, zorgkosten en mogelijke nalatenschapsplanning. Het proces richtte zich op zowel directe behoeften als doelen op lange termijn, en hielp Emily een alomvattend financieel plan te kiezen en een budget op te stellen dat paste bij haar nieuwe inkomen en uitgaven. Al snel merkte Emily dat ze weloverwogen beslissingen over haar financiële middelen kon nemen. Daarnaast hielp de financieel deskundige Emily bij het bekijken en bijwerken van haar documenten voor nalatenschapsplanning, waaronder haar testament, trusts en volmachten. Tijdens dit proces besefte Emily hoe belangrijk het was om haar bezittingen te beschermen, en besprak ze haar verzekeringsdekking en mogelijke langdurige zorg. </a:t>
            </a:r>
          </a:p>
          <a:p>
            <a:pPr marL="0" indent="0">
              <a:lnSpc>
                <a:spcPct val="100000"/>
              </a:lnSpc>
              <a:buNone/>
            </a:pPr>
            <a:endParaRPr lang="en-GB" sz="1200" dirty="0"/>
          </a:p>
          <a:p>
            <a:pPr marL="0" indent="0">
              <a:lnSpc>
                <a:spcPct val="100000"/>
              </a:lnSpc>
              <a:buNone/>
            </a:pPr>
            <a:r>
              <a:rPr lang="nl-NL" sz="1200" b="1" dirty="0"/>
              <a:t xml:space="preserve">Resultaat </a:t>
            </a:r>
          </a:p>
          <a:p>
            <a:pPr marL="0" indent="0">
              <a:lnSpc>
                <a:spcPct val="100000"/>
              </a:lnSpc>
              <a:buNone/>
            </a:pPr>
            <a:r>
              <a:rPr lang="nl-NL" sz="1200" dirty="0"/>
              <a:t xml:space="preserve">Emily heeft als weduwe een opmerkelijk gevoel van kracht en stabiliteit gekregen op haar financiële pad. Dankzij de financiële begeleiding heeft ze inzicht gekregen in haar financiële situatie en toekomstige doelen, waardoor ze weloverwogen beslissingen kan nemen en de regie over haar financiële welzijn heeft. Emily heeft nu een alomvattend financieel plan dat inspeelt op haar directe behoeften, waaronder het beheer van huishoudelijke uitgaven en schulden, en tegelijk zorgt dat ze op koers blijft voor haar doelen op lange termijn, zoals haar pensioen en nalatenschapsplanning. Met een duidelijk beeld van haar geldstromen en een budget dat financiële zekerheid en gemoedsrust biedt, voelt Emily zich nu zekerder om verder te gaan. Emily vindt troost in de wetenschap dat haar financiële belangen grondig zijn geanalyseerd en dat haar wensen voor de toekomst zorgvuldig zijn meegenomen. Hierdoor kon ze zich aanpassen aan veranderende omstandigheden en nieuwe kansen voor groei verkennen. Emily’s vertrouwen in haar toekomst is gegroeid dankzij de professionele steun in deze stressvolle periode van haar leven. </a:t>
            </a: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1EF2305C-4C34-189F-173C-13D978B1DD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A705E45-D459-11CE-04DC-3EBD3F5F812B}"/>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46EB032D-B567-2AFD-811C-B30021C7964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4D951823-F452-FE17-0E6C-DA6A4893BC9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D80D437C-E209-D3FF-CD41-7AEB2A553BA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48F5E802-A450-FE4B-8217-24ED247CF107}"/>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9AB0C2F-ECC4-38C2-CAFE-92813273BFD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A749E277-96E6-1AF8-C994-5BC577DCCFD9}"/>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794329-0C37-BBCF-5CE2-1B4E66A9FAE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B738BDDE-B7DB-6803-07CD-0F747DF4D1A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2D0A41DD-4FEC-0B76-E93A-56D41ABBFFA0}"/>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42010190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E0286-57AE-3373-4E5A-8743208C0D4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02A8956-B027-B021-6293-07FE4BF3D257}"/>
              </a:ext>
            </a:extLst>
          </p:cNvPr>
          <p:cNvSpPr>
            <a:spLocks noGrp="1"/>
          </p:cNvSpPr>
          <p:nvPr>
            <p:ph type="body" sz="quarter" idx="49"/>
          </p:nvPr>
        </p:nvSpPr>
        <p:spPr/>
        <p:txBody>
          <a:bodyPr/>
          <a:lstStyle/>
          <a:p>
            <a:r>
              <a:rPr lang="nl-NL" dirty="0"/>
              <a:t>Inleiding</a:t>
            </a:r>
          </a:p>
        </p:txBody>
      </p:sp>
      <p:sp>
        <p:nvSpPr>
          <p:cNvPr id="4" name="Text Placeholder 3">
            <a:extLst>
              <a:ext uri="{FF2B5EF4-FFF2-40B4-BE49-F238E27FC236}">
                <a16:creationId xmlns:a16="http://schemas.microsoft.com/office/drawing/2014/main" id="{706FD1E6-A007-79A8-5882-5FAAC4409405}"/>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6F65EA82-B736-739D-4E0C-CB9A7755A25D}"/>
              </a:ext>
            </a:extLst>
          </p:cNvPr>
          <p:cNvSpPr>
            <a:spLocks noGrp="1"/>
          </p:cNvSpPr>
          <p:nvPr>
            <p:ph type="body" sz="quarter" idx="61"/>
          </p:nvPr>
        </p:nvSpPr>
        <p:spPr/>
        <p:txBody>
          <a:bodyPr/>
          <a:lstStyle/>
          <a:p>
            <a:r>
              <a:rPr lang="nl-NL" dirty="0"/>
              <a:t>Vrouwen in de late loopbaan</a:t>
            </a:r>
          </a:p>
        </p:txBody>
      </p:sp>
      <p:sp>
        <p:nvSpPr>
          <p:cNvPr id="8" name="Text Placeholder 7">
            <a:extLst>
              <a:ext uri="{FF2B5EF4-FFF2-40B4-BE49-F238E27FC236}">
                <a16:creationId xmlns:a16="http://schemas.microsoft.com/office/drawing/2014/main" id="{8A5E62E5-3B97-DBE2-3A5F-525E8943AB25}"/>
              </a:ext>
            </a:extLst>
          </p:cNvPr>
          <p:cNvSpPr>
            <a:spLocks noGrp="1"/>
          </p:cNvSpPr>
          <p:nvPr>
            <p:ph type="body" sz="quarter" idx="64"/>
          </p:nvPr>
        </p:nvSpPr>
        <p:spPr>
          <a:xfrm>
            <a:off x="1567542" y="1534332"/>
            <a:ext cx="5049157" cy="8533744"/>
          </a:xfrm>
        </p:spPr>
        <p:txBody>
          <a:bodyPr/>
          <a:lstStyle/>
          <a:p>
            <a:pPr marL="0" indent="0">
              <a:buNone/>
            </a:pPr>
            <a:r>
              <a:rPr lang="nl-NL" sz="1350" b="1" dirty="0">
                <a:solidFill>
                  <a:srgbClr val="D38CBC"/>
                </a:solidFill>
              </a:rPr>
              <a:t>Formatieve toetsing</a:t>
            </a:r>
          </a:p>
          <a:p>
            <a:pPr marL="0" indent="0">
              <a:buNone/>
            </a:pPr>
            <a:endParaRPr lang="en-GB" sz="1350" b="1" dirty="0">
              <a:solidFill>
                <a:srgbClr val="D38CBC"/>
              </a:solidFill>
            </a:endParaRPr>
          </a:p>
          <a:p>
            <a:r>
              <a:rPr lang="nl-NL" sz="1150" b="1" dirty="0">
                <a:solidFill>
                  <a:srgbClr val="D38CBC"/>
                </a:solidFill>
              </a:rPr>
              <a:t xml:space="preserve">Quiz: welke juridische documenten heb jij geregeld? </a:t>
            </a:r>
          </a:p>
          <a:p>
            <a:endParaRPr lang="en-GB" sz="1150" dirty="0">
              <a:highlight>
                <a:srgbClr val="FFFF00"/>
              </a:highlight>
            </a:endParaRPr>
          </a:p>
          <a:p>
            <a:pPr marL="0" indent="0">
              <a:lnSpc>
                <a:spcPct val="100000"/>
              </a:lnSpc>
              <a:buNone/>
            </a:pPr>
            <a:r>
              <a:rPr lang="nl-NL" sz="1150" dirty="0"/>
              <a:t>Welke van de volgende documenten moet je geordend en veilig bewaard hebben, zodat je ze snel en makkelijk kunt raadplegen? Vink aan ✓</a:t>
            </a:r>
          </a:p>
          <a:p>
            <a:pPr marL="0" indent="0">
              <a:lnSpc>
                <a:spcPct val="100000"/>
              </a:lnSpc>
              <a:buNone/>
            </a:pPr>
            <a:endParaRPr lang="en-GB" sz="1150" dirty="0">
              <a:highlight>
                <a:srgbClr val="FFFF00"/>
              </a:highlight>
            </a:endParaRPr>
          </a:p>
          <a:p>
            <a:pPr>
              <a:lnSpc>
                <a:spcPct val="100000"/>
              </a:lnSpc>
            </a:pPr>
            <a:r>
              <a:rPr lang="nl-NL" sz="1150" dirty="0"/>
              <a:t>Geldig identiteitsbewijs</a:t>
            </a:r>
          </a:p>
          <a:p>
            <a:pPr>
              <a:lnSpc>
                <a:spcPct val="100000"/>
              </a:lnSpc>
            </a:pPr>
            <a:r>
              <a:rPr lang="nl-NL" sz="1150" dirty="0"/>
              <a:t xml:space="preserve">Geboorteakte </a:t>
            </a:r>
          </a:p>
          <a:p>
            <a:pPr>
              <a:lnSpc>
                <a:spcPct val="100000"/>
              </a:lnSpc>
            </a:pPr>
            <a:r>
              <a:rPr lang="nl-NL" sz="1150" dirty="0"/>
              <a:t xml:space="preserve">Rijbewijs </a:t>
            </a:r>
          </a:p>
          <a:p>
            <a:pPr>
              <a:lnSpc>
                <a:spcPct val="100000"/>
              </a:lnSpc>
            </a:pPr>
            <a:r>
              <a:rPr lang="nl-NL" sz="1150" dirty="0"/>
              <a:t>Bewijs van burgerservicenummer / sociaalzekerheidsnummer</a:t>
            </a:r>
          </a:p>
          <a:p>
            <a:pPr>
              <a:lnSpc>
                <a:spcPct val="100000"/>
              </a:lnSpc>
            </a:pPr>
            <a:r>
              <a:rPr lang="nl-NL" sz="1150" dirty="0"/>
              <a:t xml:space="preserve">Huwelijksakte </a:t>
            </a:r>
          </a:p>
          <a:p>
            <a:pPr>
              <a:lnSpc>
                <a:spcPct val="100000"/>
              </a:lnSpc>
            </a:pPr>
            <a:r>
              <a:rPr lang="nl-NL" sz="1150" dirty="0"/>
              <a:t xml:space="preserve">Scheidingsdocumenten </a:t>
            </a:r>
          </a:p>
          <a:p>
            <a:pPr>
              <a:lnSpc>
                <a:spcPct val="100000"/>
              </a:lnSpc>
            </a:pPr>
            <a:r>
              <a:rPr lang="nl-NL" sz="1150" dirty="0"/>
              <a:t xml:space="preserve">Lijst met bankrekeningen en rekeninggegevens </a:t>
            </a:r>
          </a:p>
          <a:p>
            <a:pPr>
              <a:lnSpc>
                <a:spcPct val="100000"/>
              </a:lnSpc>
            </a:pPr>
            <a:r>
              <a:rPr lang="nl-NL" sz="1150" dirty="0"/>
              <a:t>Pensioendocumenten</a:t>
            </a:r>
          </a:p>
          <a:p>
            <a:pPr>
              <a:lnSpc>
                <a:spcPct val="100000"/>
              </a:lnSpc>
            </a:pPr>
            <a:r>
              <a:rPr lang="nl-NL" sz="1150" dirty="0"/>
              <a:t xml:space="preserve">Belastingaangiften </a:t>
            </a:r>
          </a:p>
          <a:p>
            <a:pPr>
              <a:lnSpc>
                <a:spcPct val="100000"/>
              </a:lnSpc>
            </a:pPr>
            <a:r>
              <a:rPr lang="nl-NL" sz="1150" dirty="0"/>
              <a:t xml:space="preserve">Spaarobligaties, aandelenbewijzen of beleggingsrekeningen </a:t>
            </a:r>
          </a:p>
          <a:p>
            <a:pPr>
              <a:lnSpc>
                <a:spcPct val="100000"/>
              </a:lnSpc>
            </a:pPr>
            <a:r>
              <a:rPr lang="nl-NL" sz="1150" dirty="0"/>
              <a:t xml:space="preserve">Vennootschaps- en samenwerkingsovereenkomsten. </a:t>
            </a:r>
          </a:p>
          <a:p>
            <a:pPr>
              <a:lnSpc>
                <a:spcPct val="100000"/>
              </a:lnSpc>
            </a:pPr>
            <a:r>
              <a:rPr lang="nl-NL" sz="1150" dirty="0"/>
              <a:t xml:space="preserve">Eigendomsaktes van alle woningen </a:t>
            </a:r>
          </a:p>
          <a:p>
            <a:pPr>
              <a:lnSpc>
                <a:spcPct val="100000"/>
              </a:lnSpc>
            </a:pPr>
            <a:r>
              <a:rPr lang="nl-NL" sz="1150" dirty="0"/>
              <a:t xml:space="preserve">Kentekenbewijzen </a:t>
            </a:r>
          </a:p>
          <a:p>
            <a:pPr>
              <a:lnSpc>
                <a:spcPct val="100000"/>
              </a:lnSpc>
            </a:pPr>
            <a:r>
              <a:rPr lang="nl-NL" sz="1150" dirty="0"/>
              <a:t xml:space="preserve">Documenten over leningen en schulden, inclusief kredietrekeningen </a:t>
            </a:r>
          </a:p>
          <a:p>
            <a:pPr>
              <a:lnSpc>
                <a:spcPct val="100000"/>
              </a:lnSpc>
            </a:pPr>
            <a:r>
              <a:rPr lang="nl-NL" sz="1150" dirty="0"/>
              <a:t xml:space="preserve">Een volmacht </a:t>
            </a:r>
          </a:p>
          <a:p>
            <a:pPr>
              <a:lnSpc>
                <a:spcPct val="100000"/>
              </a:lnSpc>
            </a:pPr>
            <a:r>
              <a:rPr lang="nl-NL" sz="1150" dirty="0"/>
              <a:t xml:space="preserve">Toestemming voor het verstrekken van medische gegevens </a:t>
            </a:r>
          </a:p>
          <a:p>
            <a:pPr>
              <a:lnSpc>
                <a:spcPct val="100000"/>
              </a:lnSpc>
            </a:pPr>
            <a:r>
              <a:rPr lang="nl-NL" sz="1150" dirty="0"/>
              <a:t xml:space="preserve">Wilsverklaring (medische wilsverklaring) </a:t>
            </a:r>
          </a:p>
          <a:p>
            <a:pPr>
              <a:lnSpc>
                <a:spcPct val="100000"/>
              </a:lnSpc>
            </a:pPr>
            <a:r>
              <a:rPr lang="nl-NL" sz="1150" dirty="0"/>
              <a:t xml:space="preserve">Persoonlijke medische geschiedenis </a:t>
            </a:r>
          </a:p>
          <a:p>
            <a:pPr>
              <a:lnSpc>
                <a:spcPct val="100000"/>
              </a:lnSpc>
            </a:pPr>
            <a:r>
              <a:rPr lang="nl-NL" sz="1150" dirty="0"/>
              <a:t xml:space="preserve">Zorgpas </a:t>
            </a:r>
          </a:p>
          <a:p>
            <a:pPr>
              <a:lnSpc>
                <a:spcPct val="100000"/>
              </a:lnSpc>
            </a:pPr>
            <a:r>
              <a:rPr lang="nl-NL" sz="1150" dirty="0"/>
              <a:t xml:space="preserve">Polis verzekering langdurige zorg </a:t>
            </a:r>
          </a:p>
          <a:p>
            <a:pPr>
              <a:lnSpc>
                <a:spcPct val="100000"/>
              </a:lnSpc>
            </a:pPr>
            <a:r>
              <a:rPr lang="nl-NL" sz="1150" dirty="0"/>
              <a:t>Noodinformatieblad met een lijst van behandelend artsen en diagnoses</a:t>
            </a:r>
            <a:endParaRPr lang="en-US" sz="1150" dirty="0"/>
          </a:p>
          <a:p>
            <a:pPr>
              <a:lnSpc>
                <a:spcPct val="100000"/>
              </a:lnSpc>
            </a:pPr>
            <a:r>
              <a:rPr lang="nl-NL" sz="1150" dirty="0"/>
              <a:t>Testament</a:t>
            </a:r>
          </a:p>
          <a:p>
            <a:pPr>
              <a:lnSpc>
                <a:spcPct val="100000"/>
              </a:lnSpc>
            </a:pPr>
            <a:r>
              <a:rPr lang="nl-NL" sz="1150" dirty="0"/>
              <a:t xml:space="preserve">Trustdocumenten </a:t>
            </a:r>
          </a:p>
          <a:p>
            <a:pPr>
              <a:lnSpc>
                <a:spcPct val="100000"/>
              </a:lnSpc>
            </a:pPr>
            <a:r>
              <a:rPr lang="nl-NL" sz="1150" dirty="0"/>
              <a:t>Levensverzekeringspolissen</a:t>
            </a:r>
          </a:p>
          <a:p>
            <a:pPr>
              <a:lnSpc>
                <a:spcPct val="100000"/>
              </a:lnSpc>
            </a:pPr>
            <a:r>
              <a:rPr lang="nl-NL" sz="1150" dirty="0"/>
              <a:t xml:space="preserve">Brief met laatste wensen </a:t>
            </a:r>
          </a:p>
          <a:p>
            <a:pPr marL="0" indent="0">
              <a:buNone/>
            </a:pPr>
            <a:endParaRPr lang="en-GB" sz="1150" dirty="0"/>
          </a:p>
        </p:txBody>
      </p:sp>
      <p:cxnSp>
        <p:nvCxnSpPr>
          <p:cNvPr id="19" name="Straight Connector 18">
            <a:extLst>
              <a:ext uri="{FF2B5EF4-FFF2-40B4-BE49-F238E27FC236}">
                <a16:creationId xmlns:a16="http://schemas.microsoft.com/office/drawing/2014/main" id="{92762339-EB54-E4F5-03AF-89E5E9AA00FE}"/>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290A575-3065-F458-2460-D77656941BB5}"/>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63D0580A-9692-4304-9CE1-E621806DD8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F0BE596F-6E48-2295-E125-14589E8FD6B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20C74C7-F982-10BF-F545-209C60410D55}"/>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165227E2-EF09-E4AB-1E48-66CACCB3EF6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C6608122-45E9-91AE-7040-AFD83F799285}"/>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1A81F30B-B754-0A78-D700-A14DE35CA43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FCA8F276-B8E7-E27B-7A4B-7D65C6C7355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3F2C82DF-689D-2245-0E60-9CB1DDAC765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1E05A5C-3427-66DD-5DF3-D40A116FF3D1}"/>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 name="Rounded Rectangle 67">
            <a:extLst>
              <a:ext uri="{FF2B5EF4-FFF2-40B4-BE49-F238E27FC236}">
                <a16:creationId xmlns:a16="http://schemas.microsoft.com/office/drawing/2014/main" id="{6AA56747-BC0F-A246-F0F2-13ECBB3C8C67}"/>
              </a:ext>
            </a:extLst>
          </p:cNvPr>
          <p:cNvSpPr/>
          <p:nvPr/>
        </p:nvSpPr>
        <p:spPr>
          <a:xfrm>
            <a:off x="4478550" y="7923083"/>
            <a:ext cx="1981199" cy="187886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3" name="Text Placeholder 7">
            <a:extLst>
              <a:ext uri="{FF2B5EF4-FFF2-40B4-BE49-F238E27FC236}">
                <a16:creationId xmlns:a16="http://schemas.microsoft.com/office/drawing/2014/main" id="{632A0B6B-A4CA-497F-3BF2-029358F85F43}"/>
              </a:ext>
            </a:extLst>
          </p:cNvPr>
          <p:cNvSpPr txBox="1">
            <a:spLocks/>
          </p:cNvSpPr>
          <p:nvPr/>
        </p:nvSpPr>
        <p:spPr>
          <a:xfrm>
            <a:off x="4675925" y="820941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5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0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nl-NL" dirty="0"/>
              <a:t>Hoeveel weet jij over testamenten en levenstestamenten (Lasting Powers of Attorney)? Doe de quiz via de link hieronder:</a:t>
            </a:r>
          </a:p>
          <a:p>
            <a:pPr marL="0" indent="0">
              <a:buNone/>
            </a:pPr>
            <a:endParaRPr lang="en-GB" dirty="0"/>
          </a:p>
          <a:p>
            <a:pPr marL="0" indent="0">
              <a:buNone/>
            </a:pPr>
            <a:r>
              <a:rPr lang="en-US" dirty="0">
                <a:hlinkClick r:id="rId2"/>
              </a:rPr>
              <a:t>https://www.thorneycroftsolicitors.co.uk/blog/wills-lpa-quiz/</a:t>
            </a:r>
            <a:r>
              <a:rPr lang="en-US" dirty="0"/>
              <a:t> </a:t>
            </a:r>
          </a:p>
          <a:p>
            <a:pPr marL="0" indent="0">
              <a:buNone/>
            </a:pPr>
            <a:endParaRPr lang="en-US" dirty="0"/>
          </a:p>
        </p:txBody>
      </p:sp>
      <p:grpSp>
        <p:nvGrpSpPr>
          <p:cNvPr id="6" name="Group 5">
            <a:extLst>
              <a:ext uri="{FF2B5EF4-FFF2-40B4-BE49-F238E27FC236}">
                <a16:creationId xmlns:a16="http://schemas.microsoft.com/office/drawing/2014/main" id="{6EC7A072-F7D5-A33F-F664-7A22CB70C1A8}"/>
              </a:ext>
            </a:extLst>
          </p:cNvPr>
          <p:cNvGrpSpPr/>
          <p:nvPr/>
        </p:nvGrpSpPr>
        <p:grpSpPr>
          <a:xfrm>
            <a:off x="4589022" y="7701633"/>
            <a:ext cx="926198" cy="406400"/>
            <a:chOff x="1997756" y="3611831"/>
            <a:chExt cx="926198" cy="406400"/>
          </a:xfrm>
        </p:grpSpPr>
        <p:grpSp>
          <p:nvGrpSpPr>
            <p:cNvPr id="9" name="Group 8">
              <a:extLst>
                <a:ext uri="{FF2B5EF4-FFF2-40B4-BE49-F238E27FC236}">
                  <a16:creationId xmlns:a16="http://schemas.microsoft.com/office/drawing/2014/main" id="{C828F5CB-F606-11CA-AC1C-DCAA4A213710}"/>
                </a:ext>
              </a:extLst>
            </p:cNvPr>
            <p:cNvGrpSpPr/>
            <p:nvPr/>
          </p:nvGrpSpPr>
          <p:grpSpPr>
            <a:xfrm>
              <a:off x="1997756" y="3611831"/>
              <a:ext cx="926198" cy="406400"/>
              <a:chOff x="1590175" y="6032510"/>
              <a:chExt cx="926198" cy="406400"/>
            </a:xfrm>
          </p:grpSpPr>
          <p:sp>
            <p:nvSpPr>
              <p:cNvPr id="18" name="Rectangle 17">
                <a:extLst>
                  <a:ext uri="{FF2B5EF4-FFF2-40B4-BE49-F238E27FC236}">
                    <a16:creationId xmlns:a16="http://schemas.microsoft.com/office/drawing/2014/main" id="{3A408D13-7276-AB0B-82B0-2CE5151DD61B}"/>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4D91199-1A9A-0AF9-9213-3C3C26FCE8B9}"/>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122">
                <a:extLst>
                  <a:ext uri="{FF2B5EF4-FFF2-40B4-BE49-F238E27FC236}">
                    <a16:creationId xmlns:a16="http://schemas.microsoft.com/office/drawing/2014/main" id="{EE547ECD-C08F-3C77-D2DF-083BB4A1F29B}"/>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rPr>
                  <a:t>Quiz</a:t>
                </a:r>
              </a:p>
            </p:txBody>
          </p:sp>
          <p:sp>
            <p:nvSpPr>
              <p:cNvPr id="26" name="Oval 25">
                <a:extLst>
                  <a:ext uri="{FF2B5EF4-FFF2-40B4-BE49-F238E27FC236}">
                    <a16:creationId xmlns:a16="http://schemas.microsoft.com/office/drawing/2014/main" id="{BBE65981-D2DE-FB8E-F035-82858B60059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10">
                <a:extLst>
                  <a:ext uri="{FF2B5EF4-FFF2-40B4-BE49-F238E27FC236}">
                    <a16:creationId xmlns:a16="http://schemas.microsoft.com/office/drawing/2014/main" id="{978CF661-C52F-4AE9-5E9C-EC402727EC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0" name="Graphic 2">
              <a:extLst>
                <a:ext uri="{FF2B5EF4-FFF2-40B4-BE49-F238E27FC236}">
                  <a16:creationId xmlns:a16="http://schemas.microsoft.com/office/drawing/2014/main" id="{0FFDD140-6C83-ECF2-BC21-C334FFAE197D}"/>
                </a:ext>
              </a:extLst>
            </p:cNvPr>
            <p:cNvGrpSpPr/>
            <p:nvPr/>
          </p:nvGrpSpPr>
          <p:grpSpPr>
            <a:xfrm>
              <a:off x="2066238" y="3681850"/>
              <a:ext cx="283418" cy="283423"/>
              <a:chOff x="8736336" y="773976"/>
              <a:chExt cx="925001" cy="925018"/>
            </a:xfrm>
            <a:solidFill>
              <a:schemeClr val="bg1"/>
            </a:solidFill>
          </p:grpSpPr>
          <p:sp>
            <p:nvSpPr>
              <p:cNvPr id="11" name="Freeform 99">
                <a:extLst>
                  <a:ext uri="{FF2B5EF4-FFF2-40B4-BE49-F238E27FC236}">
                    <a16:creationId xmlns:a16="http://schemas.microsoft.com/office/drawing/2014/main" id="{DE3AD422-9F8C-5D5D-FBF7-879B83A01D2E}"/>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2" name="Freeform 100">
                <a:extLst>
                  <a:ext uri="{FF2B5EF4-FFF2-40B4-BE49-F238E27FC236}">
                    <a16:creationId xmlns:a16="http://schemas.microsoft.com/office/drawing/2014/main" id="{BADA3C62-0424-7841-9619-A700B86AEA4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1">
                <a:extLst>
                  <a:ext uri="{FF2B5EF4-FFF2-40B4-BE49-F238E27FC236}">
                    <a16:creationId xmlns:a16="http://schemas.microsoft.com/office/drawing/2014/main" id="{85173CF6-E7CE-3900-2FA7-7DD5D7DCB33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2">
                <a:extLst>
                  <a:ext uri="{FF2B5EF4-FFF2-40B4-BE49-F238E27FC236}">
                    <a16:creationId xmlns:a16="http://schemas.microsoft.com/office/drawing/2014/main" id="{AC7C8667-651A-9B56-583A-F85198DFEFC9}"/>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3">
                <a:extLst>
                  <a:ext uri="{FF2B5EF4-FFF2-40B4-BE49-F238E27FC236}">
                    <a16:creationId xmlns:a16="http://schemas.microsoft.com/office/drawing/2014/main" id="{82C6DBE3-C95F-F939-30A4-3BD5EC994D60}"/>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4">
                <a:extLst>
                  <a:ext uri="{FF2B5EF4-FFF2-40B4-BE49-F238E27FC236}">
                    <a16:creationId xmlns:a16="http://schemas.microsoft.com/office/drawing/2014/main" id="{F591506D-3A11-0E70-CA9B-A6F05B8CA09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5">
                <a:extLst>
                  <a:ext uri="{FF2B5EF4-FFF2-40B4-BE49-F238E27FC236}">
                    <a16:creationId xmlns:a16="http://schemas.microsoft.com/office/drawing/2014/main" id="{997D76FA-407C-F15A-781D-6471EFCB586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3350768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1633-695F-4AFE-C1B8-9A84C2C3A8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D9B8BD8-2D30-0FEE-8A0A-70EC3EB13224}"/>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000703D8-114E-E654-3BB7-A3F9F230CE50}"/>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972F1106-A899-C45D-C237-4A81F337044D}"/>
              </a:ext>
            </a:extLst>
          </p:cNvPr>
          <p:cNvSpPr>
            <a:spLocks noGrp="1"/>
          </p:cNvSpPr>
          <p:nvPr>
            <p:ph type="body" sz="quarter" idx="61"/>
          </p:nvPr>
        </p:nvSpPr>
        <p:spPr/>
        <p:txBody>
          <a:bodyPr/>
          <a:lstStyle/>
          <a:p>
            <a:r>
              <a:rPr lang="nl-NL" dirty="0"/>
              <a:t>Bronnen</a:t>
            </a:r>
          </a:p>
        </p:txBody>
      </p:sp>
      <p:sp>
        <p:nvSpPr>
          <p:cNvPr id="8" name="Text Placeholder 7">
            <a:extLst>
              <a:ext uri="{FF2B5EF4-FFF2-40B4-BE49-F238E27FC236}">
                <a16:creationId xmlns:a16="http://schemas.microsoft.com/office/drawing/2014/main" id="{3F5CD51F-DA70-A47E-B5B5-84461A9D95D4}"/>
              </a:ext>
            </a:extLst>
          </p:cNvPr>
          <p:cNvSpPr>
            <a:spLocks noGrp="1"/>
          </p:cNvSpPr>
          <p:nvPr>
            <p:ph type="body" sz="quarter" idx="64"/>
          </p:nvPr>
        </p:nvSpPr>
        <p:spPr>
          <a:xfrm>
            <a:off x="1680430" y="1499209"/>
            <a:ext cx="4970307" cy="8120604"/>
          </a:xfrm>
        </p:spPr>
        <p:txBody>
          <a:bodyPr/>
          <a:lstStyle/>
          <a:p>
            <a:r>
              <a:rPr lang="nl-NL" sz="1400" b="1" dirty="0">
                <a:solidFill>
                  <a:srgbClr val="D38CBC"/>
                </a:solidFill>
              </a:rPr>
              <a:t>Gidsen over nalatenschapsplanning</a:t>
            </a:r>
          </a:p>
          <a:p>
            <a:pPr marL="0" indent="0">
              <a:buNone/>
            </a:pPr>
            <a:endParaRPr lang="en-US" sz="1400" b="1" dirty="0">
              <a:solidFill>
                <a:srgbClr val="D38CBC"/>
              </a:solidFill>
            </a:endParaRPr>
          </a:p>
          <a:p>
            <a:endParaRPr lang="en-US" dirty="0"/>
          </a:p>
          <a:p>
            <a:pPr marL="0" indent="0">
              <a:buNone/>
            </a:pPr>
            <a:endParaRPr lang="en-GB" dirty="0"/>
          </a:p>
        </p:txBody>
      </p:sp>
      <p:grpSp>
        <p:nvGrpSpPr>
          <p:cNvPr id="87" name="Graphic 2">
            <a:extLst>
              <a:ext uri="{FF2B5EF4-FFF2-40B4-BE49-F238E27FC236}">
                <a16:creationId xmlns:a16="http://schemas.microsoft.com/office/drawing/2014/main" id="{30D8135C-B901-0F31-CDE4-D0960C05B7E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B8BC747-D101-1AB6-9F53-0DE6D664304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E5974B40-2A7F-7E2C-92F3-700C15D1AAB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2A5CBEA-523B-9A30-9E9C-82F13A62D69E}"/>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9F89760-CB2A-77E3-6873-4E48CC570AE2}"/>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236F160-9BF7-B411-F15D-923C6EBA057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7DB8A51-A21D-068C-4A08-2156242C7E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18F400BE-C698-F010-5A32-13713F8FA92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EF75D797-E40F-0ACB-88C5-312C2850B94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F8DE2785-EA21-2664-6E5E-5C8352881E9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295BDFF-6FE4-1354-8580-FB6967D4EB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59A15FB9-4F12-3993-D883-F58744F8C71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35F2A6C-0831-1C68-DA89-EB5B8C3E7C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A03081B4-CD05-848C-5A0B-21028887F51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CC29132-D022-9160-1EFF-F4B82EA5DDA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70431EC5-41B3-7B0F-CD85-5CCBCF405C8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D5F9782-6B71-BC0B-F667-A31B141D2FA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1BCA99-91C4-838D-7860-E7EFD4EFED3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FE238E64-0A8C-8214-AE46-01A6768AB0F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4" name="Picture 3">
            <a:extLst>
              <a:ext uri="{FF2B5EF4-FFF2-40B4-BE49-F238E27FC236}">
                <a16:creationId xmlns:a16="http://schemas.microsoft.com/office/drawing/2014/main" id="{AF326933-2BBB-F086-88D7-706A307673A2}"/>
              </a:ext>
            </a:extLst>
          </p:cNvPr>
          <p:cNvPicPr>
            <a:picLocks noChangeAspect="1"/>
          </p:cNvPicPr>
          <p:nvPr/>
        </p:nvPicPr>
        <p:blipFill>
          <a:blip r:embed="rId2"/>
          <a:stretch>
            <a:fillRect/>
          </a:stretch>
        </p:blipFill>
        <p:spPr>
          <a:xfrm>
            <a:off x="1908766" y="1853096"/>
            <a:ext cx="3293864" cy="8234660"/>
          </a:xfrm>
          <a:prstGeom prst="rect">
            <a:avLst/>
          </a:prstGeom>
        </p:spPr>
      </p:pic>
      <p:sp>
        <p:nvSpPr>
          <p:cNvPr id="6" name="Rectangle 5">
            <a:extLst>
              <a:ext uri="{FF2B5EF4-FFF2-40B4-BE49-F238E27FC236}">
                <a16:creationId xmlns:a16="http://schemas.microsoft.com/office/drawing/2014/main" id="{6083303D-42AC-51CD-016D-56481B65B1B1}"/>
              </a:ext>
            </a:extLst>
          </p:cNvPr>
          <p:cNvSpPr/>
          <p:nvPr/>
        </p:nvSpPr>
        <p:spPr>
          <a:xfrm>
            <a:off x="1865134" y="9701118"/>
            <a:ext cx="3397208" cy="4065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23" name="NL titel"/>
          <p:cNvSpPr txBox="1"/>
          <p:nvPr/>
        </p:nvSpPr>
        <p:spPr>
          <a:xfrm>
            <a:off x="2929520" y="2247673"/>
            <a:ext cx="2255953" cy="574710"/>
          </a:xfrm>
          <a:prstGeom prst="rect">
            <a:avLst/>
          </a:prstGeom>
          <a:noFill/>
        </p:spPr>
        <p:txBody>
          <a:bodyPr wrap="square" lIns="0" tIns="0" rIns="0" bIns="0" rtlCol="0" anchor="ctr">
            <a:noAutofit/>
          </a:bodyPr>
          <a:lstStyle/>
          <a:p>
            <a:pPr marL="0" indent="0" algn="l">
              <a:spcBef>
                <a:spcPts val="0"/>
              </a:spcBef>
              <a:buNone/>
            </a:pPr>
            <a:r>
              <a:rPr lang="nl-NL" sz="1824" b="0" i="0" dirty="0">
                <a:solidFill>
                  <a:srgbClr val="1a1a1a"/>
                </a:solidFill>
                <a:latin typeface="Calibri"/>
                <a:cs typeface="Calibri"/>
              </a:rPr>
              <a:t>OVERZICHT VAN</a:t>
            </a:r>
            <a:endParaRPr lang="nl-NL" sz="1824" dirty="0"/>
          </a:p>
          <a:p>
            <a:pPr marL="0" indent="0" algn="l">
              <a:spcBef>
                <a:spcPts val="0"/>
              </a:spcBef>
              <a:buNone/>
            </a:pPr>
            <a:r>
              <a:rPr lang="nl-NL" sz="1283" b="1" i="0" dirty="0">
                <a:solidFill>
                  <a:srgbClr val="1a1a1a"/>
                </a:solidFill>
                <a:latin typeface="Calibri"/>
                <a:cs typeface="Calibri"/>
              </a:rPr>
              <a:t>NALATENSCHAPSPLANNING</a:t>
            </a:r>
            <a:endParaRPr lang="nl-NL" sz="1283" dirty="0"/>
          </a:p>
        </p:txBody>
      </p:sp>
      <p:sp>
        <p:nvSpPr>
          <p:cNvPr id="9024" name="NL kop"/>
          <p:cNvSpPr txBox="1"/>
          <p:nvPr/>
        </p:nvSpPr>
        <p:spPr>
          <a:xfrm>
            <a:off x="2860898" y="3564361"/>
            <a:ext cx="2324575" cy="373133"/>
          </a:xfrm>
          <a:prstGeom prst="rect">
            <a:avLst/>
          </a:prstGeom>
          <a:noFill/>
        </p:spPr>
        <p:txBody>
          <a:bodyPr wrap="square" lIns="0" tIns="0" rIns="0" bIns="0" rtlCol="0" anchor="ctr">
            <a:noAutofit/>
          </a:bodyPr>
          <a:lstStyle/>
          <a:p>
            <a:pPr marL="0" indent="0" algn="l">
              <a:spcBef>
                <a:spcPts val="0"/>
              </a:spcBef>
              <a:buNone/>
            </a:pPr>
            <a:r>
              <a:rPr lang="nl-NL" sz="979" b="1" i="0" dirty="0">
                <a:solidFill>
                  <a:srgbClr val="111111"/>
                </a:solidFill>
                <a:latin typeface="Calibri"/>
                <a:cs typeface="Calibri"/>
              </a:rPr>
              <a:t>TESTAMENT</a:t>
            </a:r>
            <a:endParaRPr lang="nl-NL" sz="979" dirty="0"/>
          </a:p>
        </p:txBody>
      </p:sp>
      <p:sp>
        <p:nvSpPr>
          <p:cNvPr id="9025" name="NL tekst"/>
          <p:cNvSpPr txBox="1"/>
          <p:nvPr/>
        </p:nvSpPr>
        <p:spPr>
          <a:xfrm>
            <a:off x="2762254" y="3963227"/>
            <a:ext cx="2371753" cy="428888"/>
          </a:xfrm>
          <a:prstGeom prst="rect">
            <a:avLst/>
          </a:prstGeom>
          <a:noFill/>
        </p:spPr>
        <p:txBody>
          <a:bodyPr wrap="square" lIns="0" tIns="0" rIns="0" bIns="0" rtlCol="0" anchor="ctr">
            <a:noAutofit/>
          </a:bodyPr>
          <a:lstStyle/>
          <a:p>
            <a:pPr marL="0" indent="0" algn="l">
              <a:lnSpc>
                <a:spcPts val="1013"/>
              </a:lnSpc>
              <a:spcBef>
                <a:spcPts val="0"/>
              </a:spcBef>
              <a:buNone/>
            </a:pPr>
            <a:r>
              <a:rPr lang="nl-NL" sz="726" b="0" i="0" dirty="0">
                <a:solidFill>
                  <a:srgbClr val="333333"/>
                </a:solidFill>
                <a:latin typeface="Calibri"/>
                <a:cs typeface="Calibri"/>
              </a:rPr>
              <a:t>Legt vast hoe je onroerend goed en persoonlijke bezittingen na je overlijden worden verdeeld. Er wordt een executeur aangewezen die je laatste wensen uitvoert.</a:t>
            </a:r>
            <a:endParaRPr lang="nl-NL" sz="726" dirty="0"/>
          </a:p>
        </p:txBody>
      </p:sp>
      <p:sp>
        <p:nvSpPr>
          <p:cNvPr id="9026" name="NL kop"/>
          <p:cNvSpPr txBox="1"/>
          <p:nvPr/>
        </p:nvSpPr>
        <p:spPr>
          <a:xfrm>
            <a:off x="2860898" y="4417849"/>
            <a:ext cx="2324575" cy="368844"/>
          </a:xfrm>
          <a:prstGeom prst="rect">
            <a:avLst/>
          </a:prstGeom>
          <a:noFill/>
        </p:spPr>
        <p:txBody>
          <a:bodyPr wrap="square" lIns="0" tIns="0" rIns="0" bIns="0" rtlCol="0" anchor="ctr">
            <a:noAutofit/>
          </a:bodyPr>
          <a:lstStyle/>
          <a:p>
            <a:pPr marL="0" indent="0" algn="l">
              <a:spcBef>
                <a:spcPts val="0"/>
              </a:spcBef>
              <a:buNone/>
            </a:pPr>
            <a:r>
              <a:rPr lang="nl-NL" sz="979" b="1" i="0" dirty="0">
                <a:solidFill>
                  <a:srgbClr val="111111"/>
                </a:solidFill>
                <a:latin typeface="Calibri"/>
                <a:cs typeface="Calibri"/>
              </a:rPr>
              <a:t>TRUSTS</a:t>
            </a:r>
            <a:endParaRPr lang="nl-NL" sz="979" dirty="0"/>
          </a:p>
        </p:txBody>
      </p:sp>
      <p:sp>
        <p:nvSpPr>
          <p:cNvPr id="9027" name="NL tekst"/>
          <p:cNvSpPr txBox="1"/>
          <p:nvPr/>
        </p:nvSpPr>
        <p:spPr>
          <a:xfrm>
            <a:off x="2762254" y="4812426"/>
            <a:ext cx="2371753" cy="454621"/>
          </a:xfrm>
          <a:prstGeom prst="rect">
            <a:avLst/>
          </a:prstGeom>
          <a:noFill/>
        </p:spPr>
        <p:txBody>
          <a:bodyPr wrap="square" lIns="0" tIns="0" rIns="0" bIns="0" rtlCol="0" anchor="ctr">
            <a:noAutofit/>
          </a:bodyPr>
          <a:lstStyle/>
          <a:p>
            <a:pPr marL="0" indent="0" algn="l">
              <a:lnSpc>
                <a:spcPts val="1013"/>
              </a:lnSpc>
              <a:spcBef>
                <a:spcPts val="0"/>
              </a:spcBef>
              <a:buNone/>
            </a:pPr>
            <a:r>
              <a:rPr lang="nl-NL" sz="726" b="0" i="0" dirty="0">
                <a:solidFill>
                  <a:srgbClr val="333333"/>
                </a:solidFill>
                <a:latin typeface="Calibri"/>
                <a:cs typeface="Calibri"/>
              </a:rPr>
              <a:t>Zowel een herroepbare als een onherroepelijke trust kan deel uitmaken van je plan om je bezittingen tijdens je leven en daarna te beheren en te beschermen.</a:t>
            </a:r>
            <a:endParaRPr lang="nl-NL" sz="726" dirty="0"/>
          </a:p>
        </p:txBody>
      </p:sp>
      <p:sp>
        <p:nvSpPr>
          <p:cNvPr id="9028" name="NL kop"/>
          <p:cNvSpPr txBox="1"/>
          <p:nvPr/>
        </p:nvSpPr>
        <p:spPr>
          <a:xfrm>
            <a:off x="2860898" y="5288493"/>
            <a:ext cx="2324575" cy="368844"/>
          </a:xfrm>
          <a:prstGeom prst="rect">
            <a:avLst/>
          </a:prstGeom>
          <a:noFill/>
        </p:spPr>
        <p:txBody>
          <a:bodyPr wrap="square" lIns="0" tIns="0" rIns="0" bIns="0" rtlCol="0" anchor="ctr">
            <a:noAutofit/>
          </a:bodyPr>
          <a:lstStyle/>
          <a:p>
            <a:pPr marL="0" indent="0" algn="l">
              <a:spcBef>
                <a:spcPts val="0"/>
              </a:spcBef>
              <a:buNone/>
            </a:pPr>
            <a:r>
              <a:rPr lang="nl-NL" sz="979" b="1" i="0" dirty="0">
                <a:solidFill>
                  <a:srgbClr val="111111"/>
                </a:solidFill>
                <a:latin typeface="Calibri"/>
                <a:cs typeface="Calibri"/>
              </a:rPr>
              <a:t>VOLMACHTEN</a:t>
            </a:r>
            <a:endParaRPr lang="nl-NL" sz="979" dirty="0"/>
          </a:p>
        </p:txBody>
      </p:sp>
      <p:sp>
        <p:nvSpPr>
          <p:cNvPr id="9029" name="NL tekst"/>
          <p:cNvSpPr txBox="1"/>
          <p:nvPr/>
        </p:nvSpPr>
        <p:spPr>
          <a:xfrm>
            <a:off x="2762254" y="5687359"/>
            <a:ext cx="2371753" cy="454621"/>
          </a:xfrm>
          <a:prstGeom prst="rect">
            <a:avLst/>
          </a:prstGeom>
          <a:noFill/>
        </p:spPr>
        <p:txBody>
          <a:bodyPr wrap="square" lIns="0" tIns="0" rIns="0" bIns="0" rtlCol="0" anchor="ctr">
            <a:noAutofit/>
          </a:bodyPr>
          <a:lstStyle/>
          <a:p>
            <a:pPr marL="0" indent="0" algn="l">
              <a:lnSpc>
                <a:spcPts val="1013"/>
              </a:lnSpc>
              <a:spcBef>
                <a:spcPts val="0"/>
              </a:spcBef>
              <a:buNone/>
            </a:pPr>
            <a:r>
              <a:rPr lang="nl-NL" sz="726" b="0" i="0" dirty="0">
                <a:solidFill>
                  <a:srgbClr val="333333"/>
                </a:solidFill>
                <a:latin typeface="Calibri"/>
                <a:cs typeface="Calibri"/>
              </a:rPr>
              <a:t>Wijs iemand aan die financiële beslissingen neemt en je financiële zaken beheert als je dat zelf niet kunt.</a:t>
            </a:r>
            <a:endParaRPr lang="nl-NL" sz="726" dirty="0"/>
          </a:p>
        </p:txBody>
      </p:sp>
      <p:sp>
        <p:nvSpPr>
          <p:cNvPr id="9030" name="NL kop"/>
          <p:cNvSpPr txBox="1"/>
          <p:nvPr/>
        </p:nvSpPr>
        <p:spPr>
          <a:xfrm>
            <a:off x="2860898" y="6163425"/>
            <a:ext cx="2324575" cy="368844"/>
          </a:xfrm>
          <a:prstGeom prst="rect">
            <a:avLst/>
          </a:prstGeom>
          <a:noFill/>
        </p:spPr>
        <p:txBody>
          <a:bodyPr wrap="square" lIns="0" tIns="0" rIns="0" bIns="0" rtlCol="0" anchor="ctr">
            <a:noAutofit/>
          </a:bodyPr>
          <a:lstStyle/>
          <a:p>
            <a:pPr marL="0" indent="0" algn="l">
              <a:spcBef>
                <a:spcPts val="0"/>
              </a:spcBef>
              <a:buNone/>
            </a:pPr>
            <a:r>
              <a:rPr lang="nl-NL" sz="979" b="1" i="0" dirty="0">
                <a:solidFill>
                  <a:srgbClr val="111111"/>
                </a:solidFill>
                <a:latin typeface="Calibri"/>
                <a:cs typeface="Calibri"/>
              </a:rPr>
              <a:t>MEDISCHE WILSVERKLARINGEN</a:t>
            </a:r>
            <a:endParaRPr lang="nl-NL" sz="979" dirty="0"/>
          </a:p>
        </p:txBody>
      </p:sp>
      <p:sp>
        <p:nvSpPr>
          <p:cNvPr id="9031" name="NL tekst"/>
          <p:cNvSpPr txBox="1"/>
          <p:nvPr/>
        </p:nvSpPr>
        <p:spPr>
          <a:xfrm>
            <a:off x="2762254" y="6553714"/>
            <a:ext cx="2371753" cy="488932"/>
          </a:xfrm>
          <a:prstGeom prst="rect">
            <a:avLst/>
          </a:prstGeom>
          <a:noFill/>
        </p:spPr>
        <p:txBody>
          <a:bodyPr wrap="square" lIns="0" tIns="0" rIns="0" bIns="0" rtlCol="0" anchor="ctr">
            <a:noAutofit/>
          </a:bodyPr>
          <a:lstStyle/>
          <a:p>
            <a:pPr marL="0" indent="0" algn="l">
              <a:lnSpc>
                <a:spcPts val="1013"/>
              </a:lnSpc>
              <a:spcBef>
                <a:spcPts val="0"/>
              </a:spcBef>
              <a:buNone/>
            </a:pPr>
            <a:r>
              <a:rPr lang="nl-NL" sz="726" b="0" i="0" dirty="0">
                <a:solidFill>
                  <a:srgbClr val="333333"/>
                </a:solidFill>
                <a:latin typeface="Calibri"/>
                <a:cs typeface="Calibri"/>
              </a:rPr>
              <a:t>Omvatten een medische volmacht en een wilsverklaring, zodat aangewezen personen namens jou medische beslissingen kunnen nemen en je wensen voor medische behandeling kunnen uitdrukken.</a:t>
            </a:r>
            <a:endParaRPr lang="nl-NL" sz="726" dirty="0"/>
          </a:p>
        </p:txBody>
      </p:sp>
      <p:sp>
        <p:nvSpPr>
          <p:cNvPr id="9032" name="NL kop"/>
          <p:cNvSpPr txBox="1"/>
          <p:nvPr/>
        </p:nvSpPr>
        <p:spPr>
          <a:xfrm>
            <a:off x="2860898" y="7059802"/>
            <a:ext cx="2324575" cy="364555"/>
          </a:xfrm>
          <a:prstGeom prst="rect">
            <a:avLst/>
          </a:prstGeom>
          <a:noFill/>
        </p:spPr>
        <p:txBody>
          <a:bodyPr wrap="square" lIns="0" tIns="0" rIns="0" bIns="0" rtlCol="0" anchor="ctr">
            <a:noAutofit/>
          </a:bodyPr>
          <a:lstStyle/>
          <a:p>
            <a:pPr marL="0" indent="0" algn="l">
              <a:spcBef>
                <a:spcPts val="0"/>
              </a:spcBef>
              <a:buNone/>
            </a:pPr>
            <a:r>
              <a:rPr lang="nl-NL" sz="979" b="1" i="0" dirty="0">
                <a:solidFill>
                  <a:srgbClr val="111111"/>
                </a:solidFill>
                <a:latin typeface="Calibri"/>
                <a:cs typeface="Calibri"/>
              </a:rPr>
              <a:t>BEGUNSTIGDEN AANWIJZEN</a:t>
            </a:r>
            <a:endParaRPr lang="nl-NL" sz="979" dirty="0"/>
          </a:p>
        </p:txBody>
      </p:sp>
      <p:sp>
        <p:nvSpPr>
          <p:cNvPr id="9033" name="NL tekst"/>
          <p:cNvSpPr txBox="1"/>
          <p:nvPr/>
        </p:nvSpPr>
        <p:spPr>
          <a:xfrm>
            <a:off x="2762254" y="7445802"/>
            <a:ext cx="2371753" cy="454621"/>
          </a:xfrm>
          <a:prstGeom prst="rect">
            <a:avLst/>
          </a:prstGeom>
          <a:noFill/>
        </p:spPr>
        <p:txBody>
          <a:bodyPr wrap="square" lIns="0" tIns="0" rIns="0" bIns="0" rtlCol="0" anchor="ctr">
            <a:noAutofit/>
          </a:bodyPr>
          <a:lstStyle/>
          <a:p>
            <a:pPr marL="0" indent="0" algn="l">
              <a:lnSpc>
                <a:spcPts val="1013"/>
              </a:lnSpc>
              <a:spcBef>
                <a:spcPts val="0"/>
              </a:spcBef>
              <a:buNone/>
            </a:pPr>
            <a:r>
              <a:rPr lang="nl-NL" sz="726" b="0" i="0" dirty="0">
                <a:solidFill>
                  <a:srgbClr val="333333"/>
                </a:solidFill>
                <a:latin typeface="Calibri"/>
                <a:cs typeface="Calibri"/>
              </a:rPr>
              <a:t>Zorg dat de juiste begunstigde bezittingen ontvangt, zoals pensioenrekeningen, levensverzekeringen en spaarrekeningen.</a:t>
            </a:r>
            <a:endParaRPr lang="nl-NL" sz="726" dirty="0"/>
          </a:p>
        </p:txBody>
      </p:sp>
      <p:sp>
        <p:nvSpPr>
          <p:cNvPr id="9034" name="NL kop"/>
          <p:cNvSpPr txBox="1"/>
          <p:nvPr/>
        </p:nvSpPr>
        <p:spPr>
          <a:xfrm>
            <a:off x="2860898" y="7926157"/>
            <a:ext cx="2324575" cy="364555"/>
          </a:xfrm>
          <a:prstGeom prst="rect">
            <a:avLst/>
          </a:prstGeom>
          <a:noFill/>
        </p:spPr>
        <p:txBody>
          <a:bodyPr wrap="square" lIns="0" tIns="0" rIns="0" bIns="0" rtlCol="0" anchor="ctr">
            <a:noAutofit/>
          </a:bodyPr>
          <a:lstStyle/>
          <a:p>
            <a:pPr marL="0" indent="0" algn="l">
              <a:spcBef>
                <a:spcPts val="0"/>
              </a:spcBef>
              <a:buNone/>
            </a:pPr>
            <a:r>
              <a:rPr lang="nl-NL" sz="979" b="1" i="0" dirty="0">
                <a:solidFill>
                  <a:srgbClr val="111111"/>
                </a:solidFill>
                <a:latin typeface="Calibri"/>
                <a:cs typeface="Calibri"/>
              </a:rPr>
              <a:t>VOOGDIJ REGELEN</a:t>
            </a:r>
            <a:endParaRPr lang="nl-NL" sz="979" dirty="0"/>
          </a:p>
        </p:txBody>
      </p:sp>
      <p:sp>
        <p:nvSpPr>
          <p:cNvPr id="9035" name="NL tekst"/>
          <p:cNvSpPr txBox="1"/>
          <p:nvPr/>
        </p:nvSpPr>
        <p:spPr>
          <a:xfrm>
            <a:off x="2762254" y="8316446"/>
            <a:ext cx="2371753" cy="450332"/>
          </a:xfrm>
          <a:prstGeom prst="rect">
            <a:avLst/>
          </a:prstGeom>
          <a:noFill/>
        </p:spPr>
        <p:txBody>
          <a:bodyPr wrap="square" lIns="0" tIns="0" rIns="0" bIns="0" rtlCol="0" anchor="ctr">
            <a:noAutofit/>
          </a:bodyPr>
          <a:lstStyle/>
          <a:p>
            <a:pPr marL="0" indent="0" algn="l">
              <a:lnSpc>
                <a:spcPts val="1013"/>
              </a:lnSpc>
              <a:spcBef>
                <a:spcPts val="0"/>
              </a:spcBef>
              <a:buNone/>
            </a:pPr>
            <a:r>
              <a:rPr lang="nl-NL" sz="726" b="0" i="0" dirty="0">
                <a:solidFill>
                  <a:srgbClr val="333333"/>
                </a:solidFill>
                <a:latin typeface="Calibri"/>
                <a:cs typeface="Calibri"/>
              </a:rPr>
              <a:t>Regel de voogdij voor minderjarige kinderen en andere afhankelijke personen.</a:t>
            </a:r>
            <a:endParaRPr lang="nl-NL" sz="726" dirty="0"/>
          </a:p>
        </p:txBody>
      </p:sp>
      <p:sp>
        <p:nvSpPr>
          <p:cNvPr id="9036" name="NL kop"/>
          <p:cNvSpPr txBox="1"/>
          <p:nvPr/>
        </p:nvSpPr>
        <p:spPr>
          <a:xfrm>
            <a:off x="2860898" y="8801090"/>
            <a:ext cx="2324575" cy="364555"/>
          </a:xfrm>
          <a:prstGeom prst="rect">
            <a:avLst/>
          </a:prstGeom>
          <a:noFill/>
        </p:spPr>
        <p:txBody>
          <a:bodyPr wrap="square" lIns="0" tIns="0" rIns="0" bIns="0" rtlCol="0" anchor="ctr">
            <a:noAutofit/>
          </a:bodyPr>
          <a:lstStyle/>
          <a:p>
            <a:pPr marL="0" indent="0" algn="l">
              <a:spcBef>
                <a:spcPts val="0"/>
              </a:spcBef>
              <a:buNone/>
            </a:pPr>
            <a:r>
              <a:rPr lang="nl-NL" sz="979" b="1" i="0" dirty="0">
                <a:solidFill>
                  <a:srgbClr val="111111"/>
                </a:solidFill>
                <a:latin typeface="Calibri"/>
                <a:cs typeface="Calibri"/>
              </a:rPr>
              <a:t>INTENTIEBRIEF</a:t>
            </a:r>
            <a:endParaRPr lang="nl-NL" sz="979" dirty="0"/>
          </a:p>
        </p:txBody>
      </p:sp>
      <p:sp>
        <p:nvSpPr>
          <p:cNvPr id="9037" name="NL tekst"/>
          <p:cNvSpPr txBox="1"/>
          <p:nvPr/>
        </p:nvSpPr>
        <p:spPr>
          <a:xfrm>
            <a:off x="2762254" y="9195667"/>
            <a:ext cx="2371753" cy="471777"/>
          </a:xfrm>
          <a:prstGeom prst="rect">
            <a:avLst/>
          </a:prstGeom>
          <a:noFill/>
        </p:spPr>
        <p:txBody>
          <a:bodyPr wrap="square" lIns="0" tIns="0" rIns="0" bIns="0" rtlCol="0" anchor="ctr">
            <a:noAutofit/>
          </a:bodyPr>
          <a:lstStyle/>
          <a:p>
            <a:pPr marL="0" indent="0" algn="l">
              <a:lnSpc>
                <a:spcPts val="1013"/>
              </a:lnSpc>
              <a:spcBef>
                <a:spcPts val="0"/>
              </a:spcBef>
              <a:buNone/>
            </a:pPr>
            <a:r>
              <a:rPr lang="nl-NL" sz="726" b="0" i="0" dirty="0">
                <a:solidFill>
                  <a:srgbClr val="333333"/>
                </a:solidFill>
                <a:latin typeface="Calibri"/>
                <a:cs typeface="Calibri"/>
              </a:rPr>
              <a:t>Geeft instructies over hoe specifieke wensen moeten worden uitgevoerd.</a:t>
            </a:r>
            <a:endParaRPr lang="nl-NL" sz="726" dirty="0"/>
          </a:p>
        </p:txBody>
      </p:sp>
    </p:spTree>
    <p:extLst>
      <p:ext uri="{BB962C8B-B14F-4D97-AF65-F5344CB8AC3E}">
        <p14:creationId xmlns:p14="http://schemas.microsoft.com/office/powerpoint/2010/main" val="3186996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A8C9-C938-B8EC-19D3-29CE8E6AAAB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13023DC-58AB-4FE0-6C31-4A337A45C8CE}"/>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7F3DDFF9-B252-A343-E454-76EA6E998DA5}"/>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FF54216D-D102-20CB-9E51-3B40F057E202}"/>
              </a:ext>
            </a:extLst>
          </p:cNvPr>
          <p:cNvSpPr>
            <a:spLocks noGrp="1"/>
          </p:cNvSpPr>
          <p:nvPr>
            <p:ph type="body" sz="quarter" idx="61"/>
          </p:nvPr>
        </p:nvSpPr>
        <p:spPr/>
        <p:txBody>
          <a:bodyPr/>
          <a:lstStyle/>
          <a:p>
            <a:r>
              <a:rPr lang="nl-NL" dirty="0"/>
              <a:t>Bronnen</a:t>
            </a:r>
          </a:p>
        </p:txBody>
      </p:sp>
      <p:sp>
        <p:nvSpPr>
          <p:cNvPr id="8" name="Text Placeholder 7">
            <a:extLst>
              <a:ext uri="{FF2B5EF4-FFF2-40B4-BE49-F238E27FC236}">
                <a16:creationId xmlns:a16="http://schemas.microsoft.com/office/drawing/2014/main" id="{04ECA245-991A-7B6D-E9C6-642742F3443E}"/>
              </a:ext>
            </a:extLst>
          </p:cNvPr>
          <p:cNvSpPr>
            <a:spLocks noGrp="1"/>
          </p:cNvSpPr>
          <p:nvPr>
            <p:ph type="body" sz="quarter" idx="64"/>
          </p:nvPr>
        </p:nvSpPr>
        <p:spPr>
          <a:xfrm>
            <a:off x="1704812" y="1813810"/>
            <a:ext cx="4970307" cy="8120604"/>
          </a:xfrm>
        </p:spPr>
        <p:txBody>
          <a:bodyPr/>
          <a:lstStyle/>
          <a:p>
            <a:r>
              <a:rPr lang="nl-NL" sz="1400" b="1" dirty="0">
                <a:solidFill>
                  <a:srgbClr val="D38CBC"/>
                </a:solidFill>
              </a:rPr>
              <a:t>Gidsen over nalatenschapsplanning</a:t>
            </a:r>
          </a:p>
          <a:p>
            <a:pPr marL="0" indent="0">
              <a:buNone/>
            </a:pPr>
            <a:endParaRPr lang="en-US" sz="1400" b="1" dirty="0">
              <a:solidFill>
                <a:srgbClr val="D38CBC"/>
              </a:solidFill>
            </a:endParaRPr>
          </a:p>
          <a:p>
            <a:pPr marL="0" indent="0">
              <a:buNone/>
            </a:pPr>
            <a:r>
              <a:rPr lang="nl-NL" sz="1200" b="1" dirty="0">
                <a:solidFill>
                  <a:srgbClr val="D38CBC"/>
                </a:solidFill>
              </a:rPr>
              <a:t>Estate Planning Essentials: 7 Key Steps</a:t>
            </a:r>
            <a:endParaRPr lang="en-US" sz="1200" dirty="0"/>
          </a:p>
          <a:p>
            <a:endParaRPr lang="en-US" dirty="0"/>
          </a:p>
          <a:p>
            <a:r>
              <a:rPr lang="nl-NL" dirty="0"/>
              <a:t xml:space="preserve">Praten over het levenseinde en wat er met je bezittingen gebeurt, is nooit makkelijk, zeker niet met familie. Maar deze planning is essentieel als je een moeilijk proces voor je dierbaren wilt verlichten en wilt zorgen dat je wensen worden gerespecteerd. Hier is een korte checklist van </a:t>
            </a:r>
            <a:r>
              <a:rPr lang="nl-NL" i="1" dirty="0"/>
              <a:t xml:space="preserve">Morgan Stanley </a:t>
            </a:r>
            <a:r>
              <a:rPr lang="nl-NL" dirty="0"/>
              <a:t>om het proces te vereenvoudigen (</a:t>
            </a:r>
            <a:r>
              <a:rPr lang="nl-NL" dirty="0">
                <a:hlinkClick r:id="rId2"/>
              </a:rPr>
              <a:t>https://www.morganstanley.com/articles/estate-planning-checklist</a:t>
            </a:r>
            <a:r>
              <a:rPr lang="nl-NL" dirty="0"/>
              <a:t xml:space="preserve">). </a:t>
            </a:r>
          </a:p>
          <a:p>
            <a:endParaRPr lang="en-GB" dirty="0"/>
          </a:p>
          <a:p>
            <a:pPr marL="0" indent="0">
              <a:buNone/>
            </a:pPr>
            <a:endParaRPr lang="en-GB" dirty="0"/>
          </a:p>
          <a:p>
            <a:pPr marL="0" indent="0">
              <a:buNone/>
            </a:pPr>
            <a:r>
              <a:rPr lang="nl-NL" sz="1200" b="1" dirty="0">
                <a:solidFill>
                  <a:srgbClr val="D38CBC"/>
                </a:solidFill>
              </a:rPr>
              <a:t xml:space="preserve">Internationale gidsen voor nalatenschapsplanning  </a:t>
            </a:r>
          </a:p>
          <a:p>
            <a:pPr marL="0" indent="0">
              <a:buNone/>
            </a:pPr>
            <a:endParaRPr lang="en-GB" sz="1200" dirty="0"/>
          </a:p>
          <a:p>
            <a:r>
              <a:rPr lang="nl-NL" dirty="0"/>
              <a:t xml:space="preserve">Hieronder vind je een gids over internationale nalatenschapsplanning van de </a:t>
            </a:r>
            <a:r>
              <a:rPr lang="nl-NL" i="1" dirty="0"/>
              <a:t>International Bar Association</a:t>
            </a:r>
            <a:r>
              <a:rPr lang="nl-NL" dirty="0"/>
              <a:t>, met hoofdstukken uit meer dan veertig landen. Het materiaal is bedoeld als praktische overzichtsgids voor mensen over de hele wereld (</a:t>
            </a:r>
            <a:r>
              <a:rPr lang="nl-NL" dirty="0">
                <a:hlinkClick r:id="rId3"/>
              </a:rPr>
              <a:t>https://www.ibanet.org/internationalestateplanningguides</a:t>
            </a:r>
            <a:r>
              <a:rPr lang="nl-NL" dirty="0"/>
              <a:t>).</a:t>
            </a:r>
            <a:endParaRPr lang="en-US" dirty="0"/>
          </a:p>
          <a:p>
            <a:endParaRPr lang="en-US" dirty="0"/>
          </a:p>
          <a:p>
            <a:endParaRPr lang="en-US" dirty="0"/>
          </a:p>
          <a:p>
            <a:pPr marL="0" indent="0">
              <a:buNone/>
            </a:pPr>
            <a:r>
              <a:rPr lang="nl-NL" sz="1200" b="1" dirty="0">
                <a:solidFill>
                  <a:srgbClr val="D38CBC"/>
                </a:solidFill>
              </a:rPr>
              <a:t>Gids voor nalatenschapsplanning</a:t>
            </a:r>
          </a:p>
          <a:p>
            <a:pPr marL="0" indent="0">
              <a:buNone/>
            </a:pPr>
            <a:endParaRPr lang="en-US" dirty="0"/>
          </a:p>
          <a:p>
            <a:r>
              <a:rPr lang="nl-NL" dirty="0"/>
              <a:t>Dit is een korte, maar zeer informatieve geïllustreerde gids van V. Morris &amp; K. Morris over alles wat je moet weten over nalatenschapsplanning (</a:t>
            </a:r>
            <a:r>
              <a:rPr lang="nl-NL" dirty="0">
                <a:hlinkClick r:id="rId4"/>
              </a:rPr>
              <a:t>https://disb.dc.gov/sites/default/files/dc/sites/disb/publication/attachments/GuidetoEstatePlanning_2025.pdf</a:t>
            </a:r>
            <a:r>
              <a:rPr lang="nl-NL" dirty="0"/>
              <a:t xml:space="preserve">). </a:t>
            </a:r>
          </a:p>
          <a:p>
            <a:endParaRPr lang="en-US" dirty="0"/>
          </a:p>
          <a:p>
            <a:pPr marL="0" indent="0">
              <a:buNone/>
            </a:pPr>
            <a:endParaRPr lang="en-US" dirty="0"/>
          </a:p>
          <a:p>
            <a:pPr marL="0" indent="0">
              <a:buNone/>
            </a:pPr>
            <a:endParaRPr lang="en-US" dirty="0"/>
          </a:p>
          <a:p>
            <a:r>
              <a:rPr lang="nl-NL" sz="1400" b="1" dirty="0">
                <a:solidFill>
                  <a:srgbClr val="D38CBC"/>
                </a:solidFill>
              </a:rPr>
              <a:t>Rekentools erfbelasting</a:t>
            </a:r>
          </a:p>
          <a:p>
            <a:pPr marL="0" indent="0">
              <a:buNone/>
            </a:pPr>
            <a:endParaRPr lang="en-US" dirty="0"/>
          </a:p>
          <a:p>
            <a:pPr marL="0" indent="0">
              <a:buNone/>
            </a:pPr>
            <a:r>
              <a:rPr lang="nl-NL" sz="1200" b="1" dirty="0">
                <a:solidFill>
                  <a:srgbClr val="D38CBC"/>
                </a:solidFill>
              </a:rPr>
              <a:t>De waarde van een nalatenschap bepalen voor de erfbelasting en aangeven</a:t>
            </a:r>
          </a:p>
          <a:p>
            <a:pPr marL="0" indent="0">
              <a:buNone/>
            </a:pPr>
            <a:endParaRPr lang="en-US" dirty="0"/>
          </a:p>
          <a:p>
            <a:r>
              <a:rPr lang="nl-NL" dirty="0"/>
              <a:t>Dit is een stapsgewijze gids van de Britse overheid om de waarde van een nalatenschap en de erfbelasting te schatten en te berekenen (</a:t>
            </a:r>
            <a:r>
              <a:rPr lang="nl-NL" dirty="0">
                <a:hlinkClick r:id="rId5"/>
              </a:rPr>
              <a:t>https://www.gov.uk/valuing-estate-of-someone-who-died/estimate-estate-value</a:t>
            </a:r>
            <a:r>
              <a:rPr lang="nl-NL" dirty="0"/>
              <a:t xml:space="preserve">). </a:t>
            </a:r>
          </a:p>
          <a:p>
            <a:endParaRPr lang="en-US" dirty="0"/>
          </a:p>
          <a:p>
            <a:endParaRPr lang="en-US" dirty="0"/>
          </a:p>
          <a:p>
            <a:pPr marL="0" indent="0">
              <a:buNone/>
            </a:pPr>
            <a:r>
              <a:rPr lang="nl-NL" sz="1200" b="1" dirty="0">
                <a:solidFill>
                  <a:srgbClr val="D38CBC"/>
                </a:solidFill>
              </a:rPr>
              <a:t>Rekentool erfbelasting (IHT) – tarieven erf- en schenkbelasting</a:t>
            </a:r>
          </a:p>
          <a:p>
            <a:pPr marL="0" indent="0">
              <a:buNone/>
            </a:pPr>
            <a:endParaRPr lang="en-US" dirty="0"/>
          </a:p>
          <a:p>
            <a:r>
              <a:rPr lang="nl-NL" dirty="0"/>
              <a:t>Met deze rekentool maak je snel een inschatting van de verschuldigde erfbelasting, door de best geschatte waarde van je bezittingen in de vakjes van de rekentool in te vullen (</a:t>
            </a:r>
            <a:r>
              <a:rPr lang="nl-NL" dirty="0">
                <a:hlinkClick r:id="rId6"/>
              </a:rPr>
              <a:t>https://www.sjp.co.uk/individuals/how-can-we-help/tools-information/calculators/inheritance-tax</a:t>
            </a:r>
            <a:r>
              <a:rPr lang="nl-NL" dirty="0"/>
              <a:t>).</a:t>
            </a:r>
          </a:p>
          <a:p>
            <a:endParaRPr lang="en-GB" dirty="0"/>
          </a:p>
          <a:p>
            <a:endParaRPr lang="en-GB" dirty="0"/>
          </a:p>
          <a:p>
            <a:pPr marL="0" indent="0">
              <a:buNone/>
            </a:pPr>
            <a:r>
              <a:rPr lang="nl-NL" sz="1200" b="1" dirty="0">
                <a:solidFill>
                  <a:srgbClr val="D38CBC"/>
                </a:solidFill>
              </a:rPr>
              <a:t>Snel overzicht: tarieven erf- en schenkbelasting</a:t>
            </a:r>
            <a:endParaRPr lang="en-GB" sz="1200" dirty="0"/>
          </a:p>
          <a:p>
            <a:endParaRPr lang="en-GB" dirty="0"/>
          </a:p>
          <a:p>
            <a:r>
              <a:rPr lang="nl-NL" dirty="0"/>
              <a:t>Het overzicht hieronder van PwC geeft een beeld van de tarieven voor erf- en schenkbelasting in landen over de hele wereld (</a:t>
            </a:r>
            <a:r>
              <a:rPr lang="nl-NL" dirty="0">
                <a:hlinkClick r:id="rId7"/>
              </a:rPr>
              <a:t>https://taxsummaries.pwc.com/quick-charts/inheritance-and-gift-tax-rates</a:t>
            </a:r>
            <a:r>
              <a:rPr lang="nl-NL" dirty="0"/>
              <a:t xml:space="preserve">). </a:t>
            </a:r>
            <a:endParaRPr lang="en-US" dirty="0"/>
          </a:p>
        </p:txBody>
      </p:sp>
      <p:grpSp>
        <p:nvGrpSpPr>
          <p:cNvPr id="87" name="Graphic 2">
            <a:extLst>
              <a:ext uri="{FF2B5EF4-FFF2-40B4-BE49-F238E27FC236}">
                <a16:creationId xmlns:a16="http://schemas.microsoft.com/office/drawing/2014/main" id="{BF44E3E2-611C-CCDF-4520-5BF0ABE19AF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CF99AEB-1517-C017-39DA-7797E5384D64}"/>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77E56A7-0E03-CE77-29CF-0E257AEA74D4}"/>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DF0ACB16-A4A9-7DF2-27F1-37E8D10661A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E61DD9B2-F2B3-B170-58F8-DD6E050D2D9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AA8614EF-9711-9196-7049-AF384422D238}"/>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BBBE504-A2D8-9524-665B-BF4C483F87B8}"/>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D825A5C-F5DC-C6FA-24EC-7C9ED56415E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5665ADD6-9F78-4317-2D58-939AF467609C}"/>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DF9567A8-2285-2503-C6D8-6E421D23D485}"/>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04FA498-8D84-11B1-61B3-A2060389EFA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14EF5D9-BC1D-EE90-00D7-DE3BA8126518}"/>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708690FC-48CC-AF7D-3F70-1D1EC9A6CA74}"/>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F5D0AAFC-2456-E482-FB77-955726D803C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2796F824-6886-F49E-9E62-5DAAEEF71C5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EAD30006-22F8-4252-B634-3B513E8917BD}"/>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C163A9A8-7B53-F6E8-148D-3DF02C98C77C}"/>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65079128-8B6F-D8FC-F553-4A43841095F7}"/>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E2287E7B-FCC9-03D6-7D4A-2D0A5FA257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962531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94F33-D106-6FC5-7989-E3B60BFD188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8D072E5-A6AA-7EBC-3779-D0C1C70E31FB}"/>
              </a:ext>
            </a:extLst>
          </p:cNvPr>
          <p:cNvSpPr>
            <a:spLocks noGrp="1"/>
          </p:cNvSpPr>
          <p:nvPr>
            <p:ph type="body" sz="quarter" idx="49"/>
          </p:nvPr>
        </p:nvSpPr>
        <p:spPr/>
        <p:txBody>
          <a:bodyPr/>
          <a:lstStyle/>
          <a:p>
            <a:r>
              <a:rPr lang="nl-NL" dirty="0"/>
              <a:t>Inleiding</a:t>
            </a:r>
          </a:p>
        </p:txBody>
      </p:sp>
      <p:sp>
        <p:nvSpPr>
          <p:cNvPr id="2" name="Text Placeholder 1">
            <a:extLst>
              <a:ext uri="{FF2B5EF4-FFF2-40B4-BE49-F238E27FC236}">
                <a16:creationId xmlns:a16="http://schemas.microsoft.com/office/drawing/2014/main" id="{CB106EF7-CA4C-7FF6-E46F-FCCC0778EBBB}"/>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7BEB1AD1-225F-B090-F1F9-22EE3038B3A2}"/>
              </a:ext>
            </a:extLst>
          </p:cNvPr>
          <p:cNvSpPr>
            <a:spLocks noGrp="1"/>
          </p:cNvSpPr>
          <p:nvPr>
            <p:ph type="body" sz="quarter" idx="61"/>
          </p:nvPr>
        </p:nvSpPr>
        <p:spPr/>
        <p:txBody>
          <a:bodyPr/>
          <a:lstStyle/>
          <a:p>
            <a:r>
              <a:rPr lang="nl-NL" dirty="0"/>
              <a:t>Bronnen</a:t>
            </a:r>
          </a:p>
        </p:txBody>
      </p:sp>
      <p:sp>
        <p:nvSpPr>
          <p:cNvPr id="8" name="Text Placeholder 7">
            <a:extLst>
              <a:ext uri="{FF2B5EF4-FFF2-40B4-BE49-F238E27FC236}">
                <a16:creationId xmlns:a16="http://schemas.microsoft.com/office/drawing/2014/main" id="{23B05C74-1B7A-93E5-D267-9A42A7D95823}"/>
              </a:ext>
            </a:extLst>
          </p:cNvPr>
          <p:cNvSpPr>
            <a:spLocks noGrp="1"/>
          </p:cNvSpPr>
          <p:nvPr>
            <p:ph type="body" sz="quarter" idx="64"/>
          </p:nvPr>
        </p:nvSpPr>
        <p:spPr>
          <a:xfrm>
            <a:off x="1704812" y="1813810"/>
            <a:ext cx="4970307" cy="8120604"/>
          </a:xfrm>
        </p:spPr>
        <p:txBody>
          <a:bodyPr/>
          <a:lstStyle/>
          <a:p>
            <a:r>
              <a:rPr lang="nl-NL" sz="1400" b="1" dirty="0">
                <a:solidFill>
                  <a:srgbClr val="D38CBC"/>
                </a:solidFill>
              </a:rPr>
              <a:t>Ondersteuning bij financiële planning na weduwschap</a:t>
            </a:r>
          </a:p>
          <a:p>
            <a:pPr marL="0" indent="0">
              <a:buNone/>
            </a:pPr>
            <a:endParaRPr lang="en-US" sz="1400" b="1" dirty="0">
              <a:solidFill>
                <a:srgbClr val="D38CBC"/>
              </a:solidFill>
              <a:highlight>
                <a:srgbClr val="FFFF00"/>
              </a:highlight>
            </a:endParaRPr>
          </a:p>
          <a:p>
            <a:pPr marL="0" indent="0">
              <a:buNone/>
            </a:pPr>
            <a:r>
              <a:rPr lang="nl-NL" sz="1200" b="1" dirty="0">
                <a:solidFill>
                  <a:srgbClr val="D38CBC"/>
                </a:solidFill>
              </a:rPr>
              <a:t>Nabestaandenpensioenen en uitkeringen bij overlijden</a:t>
            </a:r>
            <a:endParaRPr lang="en-US" sz="1200" dirty="0"/>
          </a:p>
          <a:p>
            <a:endParaRPr lang="en-US" dirty="0"/>
          </a:p>
          <a:p>
            <a:r>
              <a:rPr lang="nl-NL" dirty="0"/>
              <a:t>Wanneer iemand overlijdt, kunnen de nabestaanden recht hebben op een nabestaandenuitkering. De uitkeringen en de mogelijke ontvangers verschillen per EU-land. Deze informatie van de Europese Unie geeft uitleg over enkele van de meest voorkomende uitkeringen waarop je als nabestaande aanspraak kunt maken (</a:t>
            </a:r>
            <a:r>
              <a:rPr lang="nl-NL" dirty="0">
                <a:hlinkClick r:id="rId2"/>
              </a:rPr>
              <a:t>https://europa.eu/youreurope/citizens/work/social-security-and-benefits/death-grants/index_en.htm</a:t>
            </a:r>
            <a:r>
              <a:rPr lang="nl-NL" dirty="0"/>
              <a:t>).</a:t>
            </a:r>
          </a:p>
          <a:p>
            <a:endParaRPr lang="en-US" dirty="0"/>
          </a:p>
          <a:p>
            <a:endParaRPr lang="en-US" dirty="0"/>
          </a:p>
          <a:p>
            <a:pPr marL="0" indent="0">
              <a:buNone/>
            </a:pPr>
            <a:r>
              <a:rPr lang="nl-NL" sz="1200" b="1" dirty="0">
                <a:solidFill>
                  <a:srgbClr val="D38CBC"/>
                </a:solidFill>
              </a:rPr>
              <a:t>Enhancing Financial Confidence Among Widows: The Role of Financial Professionals</a:t>
            </a:r>
            <a:endParaRPr lang="en-US" sz="1200" dirty="0"/>
          </a:p>
          <a:p>
            <a:endParaRPr lang="en-US" dirty="0">
              <a:highlight>
                <a:srgbClr val="FFFF00"/>
              </a:highlight>
            </a:endParaRPr>
          </a:p>
          <a:p>
            <a:r>
              <a:rPr lang="nl-NL" dirty="0"/>
              <a:t xml:space="preserve">Dit interessante artikel van J. Grable </a:t>
            </a:r>
            <a:r>
              <a:rPr lang="nl-NL" i="1" dirty="0"/>
              <a:t>et al</a:t>
            </a:r>
            <a:r>
              <a:rPr lang="nl-NL" dirty="0"/>
              <a:t>. helpt je de ervaringen te begrijpen van mensen die tijdens hun weduwschap met deskundige financieel planners hebben gewerkt (</a:t>
            </a:r>
            <a:r>
              <a:rPr lang="nl-NL" dirty="0">
                <a:hlinkClick r:id="rId3"/>
              </a:rPr>
              <a:t>https://www.financialplanningassociation.org/article/journal/DEC17-enhancing-financial-confidence-among-widows-role-financial-professionals</a:t>
            </a:r>
            <a:r>
              <a:rPr lang="nl-NL" dirty="0"/>
              <a:t xml:space="preserve">). </a:t>
            </a:r>
          </a:p>
          <a:p>
            <a:endParaRPr lang="en-GB" dirty="0"/>
          </a:p>
          <a:p>
            <a:endParaRPr lang="en-GB" dirty="0"/>
          </a:p>
          <a:p>
            <a:pPr marL="0" indent="0">
              <a:buNone/>
            </a:pPr>
            <a:r>
              <a:rPr lang="en-GB" sz="1200" b="1" dirty="0">
                <a:solidFill>
                  <a:srgbClr val="D38CBC"/>
                </a:solidFill>
              </a:rPr>
              <a:t>The Widow's Foundation</a:t>
            </a:r>
          </a:p>
          <a:p>
            <a:pPr marL="0" indent="0">
              <a:buNone/>
            </a:pPr>
            <a:endParaRPr lang="en-GB" sz="1200" dirty="0"/>
          </a:p>
          <a:p>
            <a:r>
              <a:rPr lang="nl-NL" dirty="0"/>
              <a:t>The Widow’s Foundation is een particulier gefinancierde, multidisciplinaire en meertalige organisatie die als enig doel heeft weduwen te versterken, te adviseren en te ondersteunen bij complexe juridische, financiële en zorgkwesties tijdens het rouwproces (</a:t>
            </a:r>
            <a:r>
              <a:rPr lang="nl-NL" dirty="0">
                <a:hlinkClick r:id="rId4"/>
              </a:rPr>
              <a:t>https://www.thewidowsfoundation.nl/</a:t>
            </a:r>
            <a:r>
              <a:rPr lang="nl-NL" dirty="0"/>
              <a:t>).</a:t>
            </a:r>
            <a:endParaRPr lang="en-US" dirty="0"/>
          </a:p>
        </p:txBody>
      </p:sp>
      <p:grpSp>
        <p:nvGrpSpPr>
          <p:cNvPr id="87" name="Graphic 2">
            <a:extLst>
              <a:ext uri="{FF2B5EF4-FFF2-40B4-BE49-F238E27FC236}">
                <a16:creationId xmlns:a16="http://schemas.microsoft.com/office/drawing/2014/main" id="{B4643222-E4B8-037E-7A8F-573C5DEB9A9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E4F7B3C5-D0E4-C14C-CAAE-2866ED8A4E9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287E2A13-95CA-73A8-84A5-4D62619050E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F883E52-CB64-AF92-4209-420152832E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6E61CD8-D959-806E-3D00-89C787687724}"/>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7C005FC3-FAF9-41F6-4465-5A5F60D5C829}"/>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18D69FFE-41DF-59A4-2274-365315CE16BC}"/>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7036847B-1971-1317-D3F2-32A24A527591}"/>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E34DFBE2-AC4B-1B9A-C159-22470E1DFDC3}"/>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C8966C1E-1AF7-53CD-432B-5019288D99D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AF4DBF2C-4407-A238-76CD-F446021D2CC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0DB2723-CE80-4090-5131-3743AC120A1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C09ED576-D9EF-ABE0-AFA2-22BBFE042E3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FCFDBD3F-66D3-7CDA-2217-6764D1BE6B8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BE6CFAF1-ED6C-28FD-855B-40F5772E63E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B48D4111-CB30-15F8-FA13-EF7DB38E0C7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C8DEF56-0343-C629-D51E-50935E76B696}"/>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C43CC3F0-9A64-D8AD-82C7-CACE52D4D7B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B176F67D-88A8-BFC5-773C-5DD55D9F1A5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9827732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en-US"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332899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3145476" cy="646331"/>
          </a:xfrm>
          <a:prstGeom prst="rect">
            <a:avLst/>
          </a:prstGeom>
          <a:noFill/>
        </p:spPr>
        <p:txBody>
          <a:bodyPr wrap="none" rtlCol="0">
            <a:spAutoFit/>
          </a:bodyPr>
          <a:lstStyle/>
          <a:p>
            <a:r>
              <a:rPr lang="nl-NL" sz="3600" b="1" spc="324" dirty="0">
                <a:solidFill>
                  <a:schemeClr val="bg1"/>
                </a:solidFill>
                <a:latin typeface="Calibri" panose="020F0502020204030204" pitchFamily="34" charset="0"/>
                <a:cs typeface="Calibri" panose="020F0502020204030204" pitchFamily="34" charset="0"/>
              </a:rPr>
              <a:t>CONCLUSIE</a:t>
            </a:r>
          </a:p>
        </p:txBody>
      </p:sp>
    </p:spTree>
    <p:extLst>
      <p:ext uri="{BB962C8B-B14F-4D97-AF65-F5344CB8AC3E}">
        <p14:creationId xmlns:p14="http://schemas.microsoft.com/office/powerpoint/2010/main" val="19243776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nl-NL" dirty="0"/>
              <a:t>Inleiding</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nl-NL" dirty="0"/>
              <a:t>Conclusie</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nl-NL" dirty="0"/>
              <a:t>Conclusie</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endParaRPr lang="en-GB" dirty="0"/>
          </a:p>
          <a:p>
            <a:pPr marL="0" indent="0">
              <a:buNone/>
            </a:pPr>
            <a:r>
              <a:rPr lang="nl-NL" sz="1000" dirty="0"/>
              <a:t>Financiën binnen de relatie zijn een centrale dimensie van de economische autonomie van vrouwen gedurende hun hele leven. Of het nu gaat om de vroege, middelste of late volwassenheid: financiële afspraken weerspiegelen onderliggende gendernormen, emotionele dynamiek en structurele ongelijkheden. De financiële beslissingen die stellen nemen (van dagelijks budgetteren tot complexe planning op lange termijn) hebben gevolgen die verder reiken dan het huishouden en het bredere sociale en economische welzijn van vrouwen beïnvloeden. Inzicht in deze dynamiek is daarom niet alleen onlosmakelijk verbonden met financiële geletterdheid, maar ook met gendergelijkheid in bredere zin.</a:t>
            </a:r>
          </a:p>
          <a:p>
            <a:pPr marL="0" indent="0">
              <a:buNone/>
            </a:pPr>
            <a:endParaRPr lang="en-GB" sz="1000" dirty="0"/>
          </a:p>
          <a:p>
            <a:pPr marL="0" indent="0">
              <a:buNone/>
            </a:pPr>
            <a:r>
              <a:rPr lang="nl-NL" sz="1000" dirty="0"/>
              <a:t>Zoals deze module laat zien, vraagt het onderhandelen over financiële rollen zowel om technische kennis als om relationele vaardigheden. Vrouwen stuiten vaak op culturele, emotionele of psychologische drempels die hun deelname aan financiële besluitvorming beperken. Denk aan verinnerlijkte overtuigingen over competentie, angst voor conflict, terughoudendheid om gevestigde rollen ter discussie te stellen of weinig ervaring met financiële systemen. Om deze drempels weg te nemen zijn bewuste inspanning, ondersteunende communicatie en inzicht in hoe gedeelde financiële verantwoordelijkheden zich in de loop van de tijd ontwikkelen nodig.</a:t>
            </a:r>
          </a:p>
          <a:p>
            <a:pPr marL="0" indent="0">
              <a:buNone/>
            </a:pPr>
            <a:endParaRPr lang="en-GB" sz="1000" dirty="0"/>
          </a:p>
          <a:p>
            <a:pPr marL="0" indent="0">
              <a:buNone/>
            </a:pPr>
            <a:r>
              <a:rPr lang="nl-NL" sz="1000" dirty="0"/>
              <a:t>Een gendersensitieve benadering van financiën in de relatie laat zien dat rechtvaardigheid, eerder dan strikte gelijkheid, leidend moet zijn bij financiële samenwerking. Financiële afspraken moeten rekening houden met verschillen in inkomen, onbetaald werk, zorgtaken en kansen in het leven. Wanneer stellen niet-financiële bijdragen erkennen en de gevolgen daarvan op lange termijn meewegen, leggen ze de basis voor eerlijkheid en gedeelde zekerheid.</a:t>
            </a:r>
          </a:p>
          <a:p>
            <a:pPr marL="0" indent="0">
              <a:buNone/>
            </a:pPr>
            <a:endParaRPr lang="en-GB" sz="1000" dirty="0"/>
          </a:p>
          <a:p>
            <a:pPr marL="0" indent="0">
              <a:buNone/>
            </a:pPr>
            <a:r>
              <a:rPr lang="nl-NL" sz="1000" dirty="0"/>
              <a:t>Bovendien vraagt financiële empowerment van vrouwen om inzicht in onderhandelingsmacht binnen het huishouden, wettelijke bescherming, pensioenstructuren en de risico’s van onvoldoende betrokkenheid bij planning op lange termijn. Vrouwen met financiële zelfstandigheid nemen actief deel aan gesprekken over geld, vragen om transparantie en nemen zowel samen als zelfstandig financiële beslissingen.</a:t>
            </a:r>
          </a:p>
          <a:p>
            <a:pPr marL="0" indent="0">
              <a:buNone/>
            </a:pPr>
            <a:endParaRPr lang="en-GB" sz="1000" dirty="0"/>
          </a:p>
          <a:p>
            <a:pPr marL="0" indent="0">
              <a:buNone/>
            </a:pPr>
            <a:r>
              <a:rPr lang="nl-NL" sz="1000" dirty="0"/>
              <a:t>Uiteindelijk moeten de financiën binnen een relatie de persoonlijke en economische ambities van beide partners niet beperken, maar juist ondersteunen. Door hun financiële geletterdheid te versterken, open communicatie te bevorderen en gegenderde dynamiek te herkennen, kunnen vrouwen hun veerkracht vergroten en een eerlijkere financiële toekomst veiligstellen.</a:t>
            </a:r>
          </a:p>
          <a:p>
            <a:endParaRPr lang="en-US" dirty="0"/>
          </a:p>
          <a:p>
            <a:endParaRPr lang="en-US" dirty="0"/>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 name="Rounded Rectangle 67">
            <a:extLst>
              <a:ext uri="{FF2B5EF4-FFF2-40B4-BE49-F238E27FC236}">
                <a16:creationId xmlns:a16="http://schemas.microsoft.com/office/drawing/2014/main" id="{C8D8DA25-304A-E9F1-2269-0012CD60AF8C}"/>
              </a:ext>
            </a:extLst>
          </p:cNvPr>
          <p:cNvSpPr/>
          <p:nvPr/>
        </p:nvSpPr>
        <p:spPr>
          <a:xfrm>
            <a:off x="1758517" y="7370064"/>
            <a:ext cx="5231219" cy="2564350"/>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7">
            <a:extLst>
              <a:ext uri="{FF2B5EF4-FFF2-40B4-BE49-F238E27FC236}">
                <a16:creationId xmlns:a16="http://schemas.microsoft.com/office/drawing/2014/main" id="{08110899-C986-6D21-2F99-4B541C85389D}"/>
              </a:ext>
            </a:extLst>
          </p:cNvPr>
          <p:cNvSpPr txBox="1">
            <a:spLocks/>
          </p:cNvSpPr>
          <p:nvPr/>
        </p:nvSpPr>
        <p:spPr>
          <a:xfrm>
            <a:off x="2015701" y="7657690"/>
            <a:ext cx="4716850" cy="211724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0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285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1250" b="1" dirty="0"/>
              <a:t>Reflectievragen:</a:t>
            </a:r>
          </a:p>
          <a:p>
            <a:pPr marL="0" indent="0">
              <a:buNone/>
            </a:pPr>
            <a:endParaRPr lang="en-GB" sz="1050" dirty="0"/>
          </a:p>
          <a:p>
            <a:pPr marL="0" lvl="0" indent="0">
              <a:buClr>
                <a:srgbClr val="D38CBC"/>
              </a:buClr>
              <a:buNone/>
            </a:pPr>
            <a:r>
              <a:rPr lang="nl-NL" sz="1050" dirty="0"/>
              <a:t>• Hoe bepalen culturele normen jouw verwachtingen over financiën binnen een relatie?</a:t>
            </a:r>
          </a:p>
          <a:p>
            <a:pPr marL="0" lvl="0" indent="0">
              <a:buClr>
                <a:srgbClr val="D38CBC"/>
              </a:buClr>
              <a:buNone/>
            </a:pPr>
            <a:endParaRPr lang="en-GB" sz="1050" dirty="0"/>
          </a:p>
          <a:p>
            <a:pPr marL="0" lvl="0" indent="0">
              <a:buClr>
                <a:srgbClr val="D38CBC"/>
              </a:buClr>
              <a:buNone/>
            </a:pPr>
            <a:r>
              <a:rPr lang="nl-NL" sz="1050" dirty="0"/>
              <a:t>• Op welke manieren kunnen financiële afspraken die jij ‘normaal’ vindt, beïnvloed zijn door gegenderde aannames?</a:t>
            </a:r>
          </a:p>
          <a:p>
            <a:pPr marL="0" lvl="0" indent="0">
              <a:buClr>
                <a:srgbClr val="D38CBC"/>
              </a:buClr>
              <a:buNone/>
            </a:pPr>
            <a:endParaRPr lang="en-GB" sz="1050" dirty="0"/>
          </a:p>
          <a:p>
            <a:pPr marL="0" lvl="0" indent="0">
              <a:buClr>
                <a:srgbClr val="D38CBC"/>
              </a:buClr>
              <a:buNone/>
            </a:pPr>
            <a:r>
              <a:rPr lang="nl-NL" sz="1050" dirty="0"/>
              <a:t>• Welke strategieën uit deze module kunnen jouw financiële autonomie versterken?</a:t>
            </a:r>
          </a:p>
          <a:p>
            <a:pPr marL="0" lvl="0" indent="0">
              <a:buClr>
                <a:srgbClr val="D38CBC"/>
              </a:buClr>
              <a:buNone/>
            </a:pPr>
            <a:endParaRPr lang="en-GB" sz="1050" dirty="0"/>
          </a:p>
          <a:p>
            <a:pPr marL="0" lvl="0" indent="0">
              <a:buClr>
                <a:srgbClr val="D38CBC"/>
              </a:buClr>
              <a:buNone/>
            </a:pPr>
            <a:r>
              <a:rPr lang="nl-NL" sz="1050" dirty="0"/>
              <a:t>• Hoe zou je financiële gesprekken in je huidige of toekomstige relaties kunnen beginnen of verdiepen?</a:t>
            </a:r>
          </a:p>
          <a:p>
            <a:pPr marL="0" lvl="0" indent="0">
              <a:buClr>
                <a:srgbClr val="D38CBC"/>
              </a:buClr>
              <a:buNone/>
            </a:pPr>
            <a:endParaRPr lang="en-GB" sz="1050" dirty="0"/>
          </a:p>
          <a:p>
            <a:pPr marL="0" lvl="0" indent="0">
              <a:buClr>
                <a:srgbClr val="D38CBC"/>
              </a:buClr>
              <a:buNone/>
            </a:pPr>
            <a:endParaRPr lang="en-GB" sz="1050" dirty="0"/>
          </a:p>
          <a:p>
            <a:pPr lvl="0">
              <a:buClr>
                <a:srgbClr val="D38CBC"/>
              </a:buClr>
            </a:pPr>
            <a:endParaRPr lang="en-GB" sz="1050" dirty="0"/>
          </a:p>
        </p:txBody>
      </p:sp>
    </p:spTree>
    <p:extLst>
      <p:ext uri="{BB962C8B-B14F-4D97-AF65-F5344CB8AC3E}">
        <p14:creationId xmlns:p14="http://schemas.microsoft.com/office/powerpoint/2010/main" val="13825352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nl-NL" sz="2000" b="1" dirty="0">
                <a:solidFill>
                  <a:schemeClr val="bg1"/>
                </a:solidFill>
              </a:rPr>
              <a:t>Volg onze reis</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nl-NL"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nl-NL" sz="1800" b="0" dirty="0">
                  <a:solidFill>
                    <a:srgbClr val="000000"/>
                  </a:solidFill>
                  <a:latin typeface="Calibri" panose="020F0502020204030204" pitchFamily="34" charset="0"/>
                </a:rPr>
                <a:t>Website hier</a:t>
              </a:r>
              <a:endParaRPr lang="en-US"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11399</TotalTime>
  <Words>14370</Words>
  <Application>Microsoft Office PowerPoint</Application>
  <PresentationFormat>Custom</PresentationFormat>
  <Paragraphs>1297</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Montserrat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Kostas Kakoudakis</cp:lastModifiedBy>
  <cp:revision>672</cp:revision>
  <dcterms:created xsi:type="dcterms:W3CDTF">2018-08-04T19:06:08Z</dcterms:created>
  <dcterms:modified xsi:type="dcterms:W3CDTF">2026-09-08T00:24:26Z</dcterms:modified>
</cp:coreProperties>
</file>