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3"/>
  </p:handoutMasterIdLst>
  <p:sldIdLst>
    <p:sldId id="269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024"/>
    <a:srgbClr val="D38CBC"/>
    <a:srgbClr val="6480E2"/>
    <a:srgbClr val="334A84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46" d="100"/>
          <a:sy n="46" d="100"/>
        </p:scale>
        <p:origin x="1908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EA01E-C1C4-B126-22D2-510F76109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:a16="http://schemas.microsoft.com/office/drawing/2014/main" id="{3A5583C8-E4BC-1211-2670-31183C6BCA5B}"/>
              </a:ext>
            </a:extLst>
          </p:cNvPr>
          <p:cNvSpPr/>
          <p:nvPr/>
        </p:nvSpPr>
        <p:spPr>
          <a:xfrm>
            <a:off x="247298" y="2905576"/>
            <a:ext cx="7089273" cy="7786237"/>
          </a:xfrm>
          <a:custGeom>
            <a:avLst/>
            <a:gdLst>
              <a:gd name="connsiteX0" fmla="*/ 395906 w 7089273"/>
              <a:gd name="connsiteY0" fmla="*/ 0 h 8005665"/>
              <a:gd name="connsiteX1" fmla="*/ 127712 w 7089273"/>
              <a:gd name="connsiteY1" fmla="*/ 0 h 8005665"/>
              <a:gd name="connsiteX2" fmla="*/ 0 w 7089273"/>
              <a:gd name="connsiteY2" fmla="*/ 127682 h 8005665"/>
              <a:gd name="connsiteX3" fmla="*/ 0 w 7089273"/>
              <a:gd name="connsiteY3" fmla="*/ 833764 h 8005665"/>
              <a:gd name="connsiteX4" fmla="*/ 127712 w 7089273"/>
              <a:gd name="connsiteY4" fmla="*/ 961446 h 8005665"/>
              <a:gd name="connsiteX5" fmla="*/ 6961562 w 7089273"/>
              <a:gd name="connsiteY5" fmla="*/ 961446 h 8005665"/>
              <a:gd name="connsiteX6" fmla="*/ 7089274 w 7089273"/>
              <a:gd name="connsiteY6" fmla="*/ 1089128 h 8005665"/>
              <a:gd name="connsiteX7" fmla="*/ 7089274 w 7089273"/>
              <a:gd name="connsiteY7" fmla="*/ 2491077 h 8005665"/>
              <a:gd name="connsiteX8" fmla="*/ 6961562 w 7089273"/>
              <a:gd name="connsiteY8" fmla="*/ 2618759 h 8005665"/>
              <a:gd name="connsiteX9" fmla="*/ 163471 w 7089273"/>
              <a:gd name="connsiteY9" fmla="*/ 2618759 h 8005665"/>
              <a:gd name="connsiteX10" fmla="*/ 35759 w 7089273"/>
              <a:gd name="connsiteY10" fmla="*/ 2746441 h 8005665"/>
              <a:gd name="connsiteX11" fmla="*/ 35759 w 7089273"/>
              <a:gd name="connsiteY11" fmla="*/ 4084549 h 8005665"/>
              <a:gd name="connsiteX12" fmla="*/ 163471 w 7089273"/>
              <a:gd name="connsiteY12" fmla="*/ 4212231 h 8005665"/>
              <a:gd name="connsiteX13" fmla="*/ 6961562 w 7089273"/>
              <a:gd name="connsiteY13" fmla="*/ 4212231 h 8005665"/>
              <a:gd name="connsiteX14" fmla="*/ 7089274 w 7089273"/>
              <a:gd name="connsiteY14" fmla="*/ 4339913 h 8005665"/>
              <a:gd name="connsiteX15" fmla="*/ 7089274 w 7089273"/>
              <a:gd name="connsiteY15" fmla="*/ 5865714 h 8005665"/>
              <a:gd name="connsiteX16" fmla="*/ 6961562 w 7089273"/>
              <a:gd name="connsiteY16" fmla="*/ 5993396 h 8005665"/>
              <a:gd name="connsiteX17" fmla="*/ 163471 w 7089273"/>
              <a:gd name="connsiteY17" fmla="*/ 5993396 h 8005665"/>
              <a:gd name="connsiteX18" fmla="*/ 35759 w 7089273"/>
              <a:gd name="connsiteY18" fmla="*/ 6121078 h 8005665"/>
              <a:gd name="connsiteX19" fmla="*/ 35759 w 7089273"/>
              <a:gd name="connsiteY19" fmla="*/ 8005666 h 800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89273" h="8005665">
                <a:moveTo>
                  <a:pt x="395906" y="0"/>
                </a:moveTo>
                <a:lnTo>
                  <a:pt x="127712" y="0"/>
                </a:lnTo>
                <a:cubicBezTo>
                  <a:pt x="57470" y="0"/>
                  <a:pt x="0" y="57457"/>
                  <a:pt x="0" y="127682"/>
                </a:cubicBezTo>
                <a:lnTo>
                  <a:pt x="0" y="833764"/>
                </a:lnTo>
                <a:cubicBezTo>
                  <a:pt x="0" y="903989"/>
                  <a:pt x="57470" y="961446"/>
                  <a:pt x="127712" y="961446"/>
                </a:cubicBezTo>
                <a:lnTo>
                  <a:pt x="6961562" y="961446"/>
                </a:lnTo>
                <a:cubicBezTo>
                  <a:pt x="7031803" y="961446"/>
                  <a:pt x="7089274" y="1018903"/>
                  <a:pt x="7089274" y="1089128"/>
                </a:cubicBezTo>
                <a:lnTo>
                  <a:pt x="7089274" y="2491077"/>
                </a:lnTo>
                <a:cubicBezTo>
                  <a:pt x="7089274" y="2561302"/>
                  <a:pt x="7031803" y="2618759"/>
                  <a:pt x="6961562" y="2618759"/>
                </a:cubicBezTo>
                <a:lnTo>
                  <a:pt x="163471" y="2618759"/>
                </a:lnTo>
                <a:cubicBezTo>
                  <a:pt x="93229" y="2618759"/>
                  <a:pt x="35759" y="2676216"/>
                  <a:pt x="35759" y="2746441"/>
                </a:cubicBezTo>
                <a:lnTo>
                  <a:pt x="35759" y="4084549"/>
                </a:lnTo>
                <a:cubicBezTo>
                  <a:pt x="35759" y="4154774"/>
                  <a:pt x="93229" y="4212231"/>
                  <a:pt x="163471" y="4212231"/>
                </a:cubicBezTo>
                <a:lnTo>
                  <a:pt x="6961562" y="4212231"/>
                </a:lnTo>
                <a:cubicBezTo>
                  <a:pt x="7031803" y="4212231"/>
                  <a:pt x="7089274" y="4269688"/>
                  <a:pt x="7089274" y="4339913"/>
                </a:cubicBezTo>
                <a:lnTo>
                  <a:pt x="7089274" y="5865714"/>
                </a:lnTo>
                <a:cubicBezTo>
                  <a:pt x="7089274" y="5935939"/>
                  <a:pt x="7031803" y="5993396"/>
                  <a:pt x="6961562" y="5993396"/>
                </a:cubicBezTo>
                <a:lnTo>
                  <a:pt x="163471" y="5993396"/>
                </a:lnTo>
                <a:cubicBezTo>
                  <a:pt x="93229" y="5993396"/>
                  <a:pt x="35759" y="6050853"/>
                  <a:pt x="35759" y="6121078"/>
                </a:cubicBezTo>
                <a:lnTo>
                  <a:pt x="35759" y="8005666"/>
                </a:lnTo>
              </a:path>
            </a:pathLst>
          </a:custGeom>
          <a:noFill/>
          <a:ln w="19050" cap="flat">
            <a:solidFill>
              <a:srgbClr val="6480E2"/>
            </a:solidFill>
            <a:prstDash val="dash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71C7FF5-A29A-4E5C-2DD2-8A77253A0733}"/>
              </a:ext>
            </a:extLst>
          </p:cNvPr>
          <p:cNvSpPr txBox="1">
            <a:spLocks/>
          </p:cNvSpPr>
          <p:nvPr/>
        </p:nvSpPr>
        <p:spPr>
          <a:xfrm>
            <a:off x="4320695" y="4059205"/>
            <a:ext cx="2910339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rely on public healthcare or need faster access to private services?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chronic conditions or dependents needing regular care?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833A551-6AC1-6199-FA81-616E141248F2}"/>
              </a:ext>
            </a:extLst>
          </p:cNvPr>
          <p:cNvSpPr txBox="1">
            <a:spLocks/>
          </p:cNvSpPr>
          <p:nvPr/>
        </p:nvSpPr>
        <p:spPr>
          <a:xfrm>
            <a:off x="615275" y="4040917"/>
            <a:ext cx="305175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own or rent your home?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you be financially impacted by theft, fire, or water damage?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8B0C1EB-FA82-3B4F-70E3-D227DF3FCE0C}"/>
              </a:ext>
            </a:extLst>
          </p:cNvPr>
          <p:cNvSpPr txBox="1">
            <a:spLocks/>
          </p:cNvSpPr>
          <p:nvPr/>
        </p:nvSpPr>
        <p:spPr>
          <a:xfrm>
            <a:off x="687650" y="5611502"/>
            <a:ext cx="24257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drive regularly for work or personal use?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your vehicle essential to your income or mobility?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239101A-6A9B-5386-0E6E-D53E739812C2}"/>
              </a:ext>
            </a:extLst>
          </p:cNvPr>
          <p:cNvSpPr txBox="1">
            <a:spLocks/>
          </p:cNvSpPr>
          <p:nvPr/>
        </p:nvSpPr>
        <p:spPr>
          <a:xfrm>
            <a:off x="3858072" y="5601382"/>
            <a:ext cx="2910337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children, a partner, or others who rely on your income?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debts that someone else might inherit?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DE05AE4C-C2B2-DB75-F568-D74B05C1FBB5}"/>
              </a:ext>
            </a:extLst>
          </p:cNvPr>
          <p:cNvSpPr txBox="1">
            <a:spLocks/>
          </p:cNvSpPr>
          <p:nvPr/>
        </p:nvSpPr>
        <p:spPr>
          <a:xfrm>
            <a:off x="687649" y="7221154"/>
            <a:ext cx="31704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travel across EU countries or internationally?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you need emergency medical care or trip cancellation coverage?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17D48D4-4EF7-DBA7-2D8B-8A7DCE8511DF}"/>
              </a:ext>
            </a:extLst>
          </p:cNvPr>
          <p:cNvSpPr txBox="1">
            <a:spLocks/>
          </p:cNvSpPr>
          <p:nvPr/>
        </p:nvSpPr>
        <p:spPr>
          <a:xfrm>
            <a:off x="4204529" y="7221154"/>
            <a:ext cx="2998456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losing your income due to illness or injury affect your financial stability?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you self-employed or without employer-provided coverage?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0CB3F898-0B55-251A-B259-389FB3675C44}"/>
              </a:ext>
            </a:extLst>
          </p:cNvPr>
          <p:cNvSpPr txBox="1">
            <a:spLocks/>
          </p:cNvSpPr>
          <p:nvPr/>
        </p:nvSpPr>
        <p:spPr>
          <a:xfrm>
            <a:off x="687650" y="9029141"/>
            <a:ext cx="2903962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you planning for care needs in later life?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want to avoid burdening family with future care costs?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BBFBAF95-BC6A-1716-FF8A-0E636E3BE3B5}"/>
              </a:ext>
            </a:extLst>
          </p:cNvPr>
          <p:cNvSpPr txBox="1">
            <a:spLocks/>
          </p:cNvSpPr>
          <p:nvPr/>
        </p:nvSpPr>
        <p:spPr>
          <a:xfrm>
            <a:off x="4393069" y="9029141"/>
            <a:ext cx="265001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have pets with potential veterinary expenses?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an unexpected vet bill strain your budget?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en-US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9A83941-7BB3-7BC7-8A06-B2343790CCC6}"/>
              </a:ext>
            </a:extLst>
          </p:cNvPr>
          <p:cNvSpPr txBox="1"/>
          <p:nvPr/>
        </p:nvSpPr>
        <p:spPr>
          <a:xfrm>
            <a:off x="4181401" y="2544836"/>
            <a:ext cx="293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63"/>
              </a:lnSpc>
            </a:pPr>
            <a:r>
              <a:rPr lang="en-US" sz="14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Instructions</a:t>
            </a:r>
            <a:r>
              <a:rPr lang="en-US" sz="14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Review each category and reflect on your current situation. Tick the ones that apply to you.</a:t>
            </a:r>
          </a:p>
          <a:p>
            <a:pPr>
              <a:lnSpc>
                <a:spcPts val="1463"/>
              </a:lnSpc>
            </a:pPr>
            <a:endParaRPr lang="en-US" sz="14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062E9C9-B144-8281-459C-BF96B37029D6}"/>
              </a:ext>
            </a:extLst>
          </p:cNvPr>
          <p:cNvGrpSpPr/>
          <p:nvPr/>
        </p:nvGrpSpPr>
        <p:grpSpPr>
          <a:xfrm>
            <a:off x="615275" y="10121780"/>
            <a:ext cx="1452763" cy="369332"/>
            <a:chOff x="140530" y="4489621"/>
            <a:chExt cx="1325805" cy="337056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0BF0255-B794-78B6-F5B4-A01A48E4FC6D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5" dirty="0"/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8821C098-DA1E-3263-31D8-1D4FEFA39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grpSp>
        <p:nvGrpSpPr>
          <p:cNvPr id="212" name="Graphic 2">
            <a:extLst>
              <a:ext uri="{FF2B5EF4-FFF2-40B4-BE49-F238E27FC236}">
                <a16:creationId xmlns:a16="http://schemas.microsoft.com/office/drawing/2014/main" id="{58E422CC-68BD-B6AB-6919-AD297062BEB6}"/>
              </a:ext>
            </a:extLst>
          </p:cNvPr>
          <p:cNvGrpSpPr/>
          <p:nvPr/>
        </p:nvGrpSpPr>
        <p:grpSpPr>
          <a:xfrm>
            <a:off x="-71816" y="7938664"/>
            <a:ext cx="481397" cy="481397"/>
            <a:chOff x="9582858" y="3724577"/>
            <a:chExt cx="188587" cy="188587"/>
          </a:xfrm>
          <a:solidFill>
            <a:srgbClr val="F16024"/>
          </a:solidFill>
        </p:grpSpPr>
        <p:grpSp>
          <p:nvGrpSpPr>
            <p:cNvPr id="213" name="Graphic 2">
              <a:extLst>
                <a:ext uri="{FF2B5EF4-FFF2-40B4-BE49-F238E27FC236}">
                  <a16:creationId xmlns:a16="http://schemas.microsoft.com/office/drawing/2014/main" id="{65CD8100-6D69-DBC6-99D9-41DE0F0351B7}"/>
                </a:ext>
              </a:extLst>
            </p:cNvPr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  <a:grpFill/>
          </p:grpSpPr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92A03C0A-B127-FC76-01B0-15EE8668CFCA}"/>
                  </a:ext>
                </a:extLst>
              </p:cNvPr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0CE4B3EB-AFE6-1FE8-2264-CDD21D6F1A21}"/>
                  </a:ext>
                </a:extLst>
              </p:cNvPr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6" name="Graphic 2">
              <a:extLst>
                <a:ext uri="{FF2B5EF4-FFF2-40B4-BE49-F238E27FC236}">
                  <a16:creationId xmlns:a16="http://schemas.microsoft.com/office/drawing/2014/main" id="{9FFBCFD6-C376-704F-3D94-736AEA0BE781}"/>
                </a:ext>
              </a:extLst>
            </p:cNvPr>
            <p:cNvGrpSpPr/>
            <p:nvPr/>
          </p:nvGrpSpPr>
          <p:grpSpPr>
            <a:xfrm>
              <a:off x="9627131" y="3735889"/>
              <a:ext cx="100031" cy="166227"/>
              <a:chOff x="9627131" y="3735889"/>
              <a:chExt cx="100031" cy="166227"/>
            </a:xfrm>
            <a:grpFill/>
          </p:grpSpPr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0FFD200E-1158-8061-7631-8A1A4483F3E6}"/>
                  </a:ext>
                </a:extLst>
              </p:cNvPr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8375EE5D-1A71-D6A0-08CE-55C11312001C}"/>
                  </a:ext>
                </a:extLst>
              </p:cNvPr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BE452B7D-E85C-EEDE-0681-E3C96C494595}"/>
                </a:ext>
              </a:extLst>
            </p:cNvPr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  <a:grpFill/>
          </p:grpSpPr>
          <p:sp>
            <p:nvSpPr>
              <p:cNvPr id="220" name="Freeform 219">
                <a:extLst>
                  <a:ext uri="{FF2B5EF4-FFF2-40B4-BE49-F238E27FC236}">
                    <a16:creationId xmlns:a16="http://schemas.microsoft.com/office/drawing/2014/main" id="{A8537178-F987-9A7C-F232-A897A012BCAA}"/>
                  </a:ext>
                </a:extLst>
              </p:cNvPr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 220">
                <a:extLst>
                  <a:ext uri="{FF2B5EF4-FFF2-40B4-BE49-F238E27FC236}">
                    <a16:creationId xmlns:a16="http://schemas.microsoft.com/office/drawing/2014/main" id="{B67F6006-66FD-1B41-92D9-901A83DC8C23}"/>
                  </a:ext>
                </a:extLst>
              </p:cNvPr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2" name="Graphic 2">
              <a:extLst>
                <a:ext uri="{FF2B5EF4-FFF2-40B4-BE49-F238E27FC236}">
                  <a16:creationId xmlns:a16="http://schemas.microsoft.com/office/drawing/2014/main" id="{D9780711-9B5D-40B8-092B-5302B3B21AB5}"/>
                </a:ext>
              </a:extLst>
            </p:cNvPr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  <a:grpFill/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B266A70A-72A5-98B6-FBEB-F1C5C79260C1}"/>
                  </a:ext>
                </a:extLst>
              </p:cNvPr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26ECD986-EA77-9DEF-BD71-B272E6DE8291}"/>
                  </a:ext>
                </a:extLst>
              </p:cNvPr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5" name="Graphic 2">
              <a:extLst>
                <a:ext uri="{FF2B5EF4-FFF2-40B4-BE49-F238E27FC236}">
                  <a16:creationId xmlns:a16="http://schemas.microsoft.com/office/drawing/2014/main" id="{9F79D02C-8FB3-31F9-28A8-E23967663C1D}"/>
                </a:ext>
              </a:extLst>
            </p:cNvPr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  <a:grpFill/>
          </p:grpSpPr>
          <p:sp>
            <p:nvSpPr>
              <p:cNvPr id="226" name="Freeform 225">
                <a:extLst>
                  <a:ext uri="{FF2B5EF4-FFF2-40B4-BE49-F238E27FC236}">
                    <a16:creationId xmlns:a16="http://schemas.microsoft.com/office/drawing/2014/main" id="{0FAE8A90-E36C-CEF0-DA65-D380D90F927E}"/>
                  </a:ext>
                </a:extLst>
              </p:cNvPr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8F9A8495-D385-AF50-7DA4-3B750170258F}"/>
                  </a:ext>
                </a:extLst>
              </p:cNvPr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8" name="Graphic 2">
              <a:extLst>
                <a:ext uri="{FF2B5EF4-FFF2-40B4-BE49-F238E27FC236}">
                  <a16:creationId xmlns:a16="http://schemas.microsoft.com/office/drawing/2014/main" id="{8261BBC3-3720-3394-9A50-02674F526C60}"/>
                </a:ext>
              </a:extLst>
            </p:cNvPr>
            <p:cNvGrpSpPr/>
            <p:nvPr/>
          </p:nvGrpSpPr>
          <p:grpSpPr>
            <a:xfrm>
              <a:off x="9627475" y="3735518"/>
              <a:ext cx="99817" cy="166600"/>
              <a:chOff x="9627475" y="3735518"/>
              <a:chExt cx="99817" cy="166600"/>
            </a:xfrm>
            <a:grpFill/>
          </p:grpSpPr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6CC2DE4B-5B78-61F6-B657-052B894FEAB8}"/>
                  </a:ext>
                </a:extLst>
              </p:cNvPr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 229">
                <a:extLst>
                  <a:ext uri="{FF2B5EF4-FFF2-40B4-BE49-F238E27FC236}">
                    <a16:creationId xmlns:a16="http://schemas.microsoft.com/office/drawing/2014/main" id="{FFB0336C-C3EC-532C-4E20-160F43AE6967}"/>
                  </a:ext>
                </a:extLst>
              </p:cNvPr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22AAC52-0BBD-E9C0-7189-C5435F433786}"/>
              </a:ext>
            </a:extLst>
          </p:cNvPr>
          <p:cNvGrpSpPr/>
          <p:nvPr/>
        </p:nvGrpSpPr>
        <p:grpSpPr>
          <a:xfrm>
            <a:off x="4204530" y="6785550"/>
            <a:ext cx="2245889" cy="373079"/>
            <a:chOff x="1047927" y="6659269"/>
            <a:chExt cx="2245889" cy="373079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0C5A1326-2D12-7B6A-2A26-9254FB761303}"/>
                </a:ext>
              </a:extLst>
            </p:cNvPr>
            <p:cNvSpPr/>
            <p:nvPr/>
          </p:nvSpPr>
          <p:spPr>
            <a:xfrm>
              <a:off x="1047927" y="6659269"/>
              <a:ext cx="223917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ABE3D813-999D-B645-F4DA-0717AE6D9F5C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Disability Insurance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49E4804-C703-A32D-2772-817A1A180261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E635C4A5-7D11-4D88-C873-92990B317D2D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29463FA1-2CD5-DC28-B32A-9B32EC216AE0}"/>
              </a:ext>
            </a:extLst>
          </p:cNvPr>
          <p:cNvGrpSpPr/>
          <p:nvPr/>
        </p:nvGrpSpPr>
        <p:grpSpPr>
          <a:xfrm>
            <a:off x="687650" y="6785550"/>
            <a:ext cx="1915201" cy="373079"/>
            <a:chOff x="1047927" y="6659269"/>
            <a:chExt cx="1915201" cy="373079"/>
          </a:xfrm>
        </p:grpSpPr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55A1AAA-E887-1994-00A4-272748D3FF5D}"/>
                </a:ext>
              </a:extLst>
            </p:cNvPr>
            <p:cNvSpPr/>
            <p:nvPr/>
          </p:nvSpPr>
          <p:spPr>
            <a:xfrm>
              <a:off x="1047927" y="6659269"/>
              <a:ext cx="19151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1E9872EE-278B-9293-FA75-ED34F39371A0}"/>
                </a:ext>
              </a:extLst>
            </p:cNvPr>
            <p:cNvSpPr txBox="1"/>
            <p:nvPr/>
          </p:nvSpPr>
          <p:spPr>
            <a:xfrm>
              <a:off x="1406714" y="6719813"/>
              <a:ext cx="15564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Travel Insurance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735633D-34E0-06E2-4EF1-0D8C211CC1F7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204721CD-E9DC-5036-A20C-02087307DCDE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4E8B9F8-B20F-28AE-E5E1-D58295E09E00}"/>
              </a:ext>
            </a:extLst>
          </p:cNvPr>
          <p:cNvGrpSpPr/>
          <p:nvPr/>
        </p:nvGrpSpPr>
        <p:grpSpPr>
          <a:xfrm>
            <a:off x="687650" y="5186683"/>
            <a:ext cx="2245889" cy="373079"/>
            <a:chOff x="1047927" y="6659269"/>
            <a:chExt cx="2245889" cy="373079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D2907649-0468-D211-FE41-9ED3453B30C2}"/>
                </a:ext>
              </a:extLst>
            </p:cNvPr>
            <p:cNvSpPr/>
            <p:nvPr/>
          </p:nvSpPr>
          <p:spPr>
            <a:xfrm>
              <a:off x="1047927" y="6659269"/>
              <a:ext cx="200713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C6C131D-D640-DAEB-F70A-BC7CFC9B3FA2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Vehicle Insurance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ED6B682-BB25-C4DD-7CC5-30E4E319E7C0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26F7029A-B0C9-548E-C567-12F52E59EAA2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7B8B619-8A33-6E2E-9C8F-BE8615889411}"/>
              </a:ext>
            </a:extLst>
          </p:cNvPr>
          <p:cNvGrpSpPr/>
          <p:nvPr/>
        </p:nvGrpSpPr>
        <p:grpSpPr>
          <a:xfrm>
            <a:off x="3858074" y="5176563"/>
            <a:ext cx="1755175" cy="373079"/>
            <a:chOff x="1047927" y="6659269"/>
            <a:chExt cx="1755175" cy="373079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2F9E3C97-4CF9-28C0-6A6E-3964DFB74319}"/>
                </a:ext>
              </a:extLst>
            </p:cNvPr>
            <p:cNvSpPr/>
            <p:nvPr/>
          </p:nvSpPr>
          <p:spPr>
            <a:xfrm>
              <a:off x="1047927" y="6659269"/>
              <a:ext cx="1679321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7633C4E0-553E-C3F9-2DCC-F0CE2CAF05FB}"/>
                </a:ext>
              </a:extLst>
            </p:cNvPr>
            <p:cNvSpPr txBox="1"/>
            <p:nvPr/>
          </p:nvSpPr>
          <p:spPr>
            <a:xfrm>
              <a:off x="1406714" y="6719813"/>
              <a:ext cx="1396388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Life Insurance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EE7B69C9-FD08-B7AE-0A4F-584DDE15875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34A87D66-820D-3F20-A58E-FF4C5831D7B9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74F627F9-2100-C7CB-C441-7AD05D4D94D1}"/>
              </a:ext>
            </a:extLst>
          </p:cNvPr>
          <p:cNvGrpSpPr/>
          <p:nvPr/>
        </p:nvGrpSpPr>
        <p:grpSpPr>
          <a:xfrm>
            <a:off x="615276" y="3626798"/>
            <a:ext cx="3954264" cy="563246"/>
            <a:chOff x="1047926" y="6659269"/>
            <a:chExt cx="3954264" cy="563246"/>
          </a:xfrm>
        </p:grpSpPr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C87F09C1-541B-F647-659D-7C999C5A463F}"/>
                </a:ext>
              </a:extLst>
            </p:cNvPr>
            <p:cNvSpPr/>
            <p:nvPr/>
          </p:nvSpPr>
          <p:spPr>
            <a:xfrm>
              <a:off x="1047926" y="6659269"/>
              <a:ext cx="3342917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D6CDC6B-C3A6-6B36-B24A-0C29B94A9382}"/>
                </a:ext>
              </a:extLst>
            </p:cNvPr>
            <p:cNvSpPr txBox="1"/>
            <p:nvPr/>
          </p:nvSpPr>
          <p:spPr>
            <a:xfrm>
              <a:off x="1406713" y="6719813"/>
              <a:ext cx="3595477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Homeowners or Renters Insurance</a:t>
              </a:r>
            </a:p>
            <a:p>
              <a:pPr>
                <a:lnSpc>
                  <a:spcPts val="1600"/>
                </a:lnSpc>
              </a:pPr>
              <a:endParaRPr lang="en-US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9630425-748E-46F0-64AE-E8EFC4EA7082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F4AE5AE1-0DDB-5340-D1BA-D5759D96A880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BBFA3F29-AF72-C9B1-FD53-B5636F950F87}"/>
              </a:ext>
            </a:extLst>
          </p:cNvPr>
          <p:cNvGrpSpPr/>
          <p:nvPr/>
        </p:nvGrpSpPr>
        <p:grpSpPr>
          <a:xfrm>
            <a:off x="4320696" y="3619429"/>
            <a:ext cx="2276887" cy="373079"/>
            <a:chOff x="1047927" y="6659269"/>
            <a:chExt cx="2276887" cy="373079"/>
          </a:xfrm>
        </p:grpSpPr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E64727BE-B123-683C-2211-FE9B330BC965}"/>
                </a:ext>
              </a:extLst>
            </p:cNvPr>
            <p:cNvSpPr/>
            <p:nvPr/>
          </p:nvSpPr>
          <p:spPr>
            <a:xfrm>
              <a:off x="1047927" y="6659269"/>
              <a:ext cx="19180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2FBB5A2F-3769-DEC8-D66B-8A66A6EC14E5}"/>
                </a:ext>
              </a:extLst>
            </p:cNvPr>
            <p:cNvSpPr txBox="1"/>
            <p:nvPr/>
          </p:nvSpPr>
          <p:spPr>
            <a:xfrm>
              <a:off x="1406713" y="6719813"/>
              <a:ext cx="191810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Health Insurance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D1991011-F9AD-D694-948D-CDFB1E53E7D2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CCF1417E-AF35-FC5C-D70A-57E7DD5182B7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85539F08-7495-00A1-35DF-B82C12BC8E9C}"/>
              </a:ext>
            </a:extLst>
          </p:cNvPr>
          <p:cNvGrpSpPr/>
          <p:nvPr/>
        </p:nvGrpSpPr>
        <p:grpSpPr>
          <a:xfrm>
            <a:off x="4393070" y="8556859"/>
            <a:ext cx="1775301" cy="373079"/>
            <a:chOff x="1047927" y="6659269"/>
            <a:chExt cx="1775301" cy="373079"/>
          </a:xfrm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9E8B32F3-7FA3-E08F-6022-65BEFA328FBC}"/>
                </a:ext>
              </a:extLst>
            </p:cNvPr>
            <p:cNvSpPr/>
            <p:nvPr/>
          </p:nvSpPr>
          <p:spPr>
            <a:xfrm>
              <a:off x="1047927" y="6659269"/>
              <a:ext cx="1700004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755E455-F1E4-19AC-AA99-4357CC26910E}"/>
                </a:ext>
              </a:extLst>
            </p:cNvPr>
            <p:cNvSpPr txBox="1"/>
            <p:nvPr/>
          </p:nvSpPr>
          <p:spPr>
            <a:xfrm>
              <a:off x="1406714" y="6719813"/>
              <a:ext cx="141651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Pet Insurance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062677A-E223-3D85-3989-61A07A17B9CD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013F0548-81AD-F0C9-4E36-8D7890EFE0E2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9D53A42E-66E5-B252-0641-3E44DDE4D5DF}"/>
              </a:ext>
            </a:extLst>
          </p:cNvPr>
          <p:cNvGrpSpPr/>
          <p:nvPr/>
        </p:nvGrpSpPr>
        <p:grpSpPr>
          <a:xfrm>
            <a:off x="687650" y="8556859"/>
            <a:ext cx="2657180" cy="373079"/>
            <a:chOff x="1047926" y="6659269"/>
            <a:chExt cx="2657180" cy="373079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852F5121-BD91-3634-BCC1-6AAB4ECA30A5}"/>
                </a:ext>
              </a:extLst>
            </p:cNvPr>
            <p:cNvSpPr/>
            <p:nvPr/>
          </p:nvSpPr>
          <p:spPr>
            <a:xfrm>
              <a:off x="1047926" y="6659269"/>
              <a:ext cx="261146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551A4299-1DF6-6861-3F8F-F61DA271AA66}"/>
                </a:ext>
              </a:extLst>
            </p:cNvPr>
            <p:cNvSpPr txBox="1"/>
            <p:nvPr/>
          </p:nvSpPr>
          <p:spPr>
            <a:xfrm>
              <a:off x="1452433" y="6719813"/>
              <a:ext cx="225267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Long-Term Care Insurance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A9589BE5-D929-AC57-CD2C-BEFD983C7F9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  <a:endParaRPr lang="en-US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D7929E9E-F9B2-5F1E-EC92-C8AF98EF7266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Rectangle 360">
            <a:extLst>
              <a:ext uri="{FF2B5EF4-FFF2-40B4-BE49-F238E27FC236}">
                <a16:creationId xmlns:a16="http://schemas.microsoft.com/office/drawing/2014/main" id="{361F34AB-F7E9-6FC8-E087-09C6DAA0F0F1}"/>
              </a:ext>
            </a:extLst>
          </p:cNvPr>
          <p:cNvSpPr/>
          <p:nvPr/>
        </p:nvSpPr>
        <p:spPr>
          <a:xfrm>
            <a:off x="6632246" y="3585361"/>
            <a:ext cx="410836" cy="390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F799F491-4C03-1CEB-BBFC-CF21FB1B4ACB}"/>
              </a:ext>
            </a:extLst>
          </p:cNvPr>
          <p:cNvSpPr/>
          <p:nvPr/>
        </p:nvSpPr>
        <p:spPr>
          <a:xfrm rot="16200000" flipH="1">
            <a:off x="6491090" y="3305142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AF56B-CD7E-30EC-5307-9402D859C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708" y="1481501"/>
            <a:ext cx="3176853" cy="954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FD0308-DCE0-F32F-6247-6CE55D0E6E66}"/>
              </a:ext>
            </a:extLst>
          </p:cNvPr>
          <p:cNvSpPr/>
          <p:nvPr/>
        </p:nvSpPr>
        <p:spPr>
          <a:xfrm>
            <a:off x="-19585" y="121454"/>
            <a:ext cx="7598843" cy="1193741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36AED-38C8-C447-C8A9-7B2AE30C0A16}"/>
              </a:ext>
            </a:extLst>
          </p:cNvPr>
          <p:cNvSpPr txBox="1"/>
          <p:nvPr/>
        </p:nvSpPr>
        <p:spPr>
          <a:xfrm>
            <a:off x="290166" y="353602"/>
            <a:ext cx="3055420" cy="118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63"/>
              </a:lnSpc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Insurance Needs Checklist</a:t>
            </a:r>
          </a:p>
          <a:p>
            <a:pPr>
              <a:lnSpc>
                <a:spcPts val="2563"/>
              </a:lnSpc>
            </a:pPr>
            <a:endParaRPr lang="en-US" sz="3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7F26C-E6AB-A16A-49CE-9DD5BC82FCF6}"/>
              </a:ext>
            </a:extLst>
          </p:cNvPr>
          <p:cNvSpPr txBox="1"/>
          <p:nvPr/>
        </p:nvSpPr>
        <p:spPr>
          <a:xfrm>
            <a:off x="3441862" y="353602"/>
            <a:ext cx="3912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3"/>
              </a:lnSpc>
            </a:pP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checklist will help you </a:t>
            </a: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which types of insurance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most relevant to your </a:t>
            </a:r>
            <a:r>
              <a:rPr lang="en-US" sz="1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lifestyle, responsibilities, and financial goals.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22A979-2D44-1128-DB91-581892EE0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97" y="993356"/>
            <a:ext cx="3816876" cy="25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3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256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Grace Roche</cp:lastModifiedBy>
  <cp:revision>21</cp:revision>
  <dcterms:created xsi:type="dcterms:W3CDTF">2025-03-04T10:43:58Z</dcterms:created>
  <dcterms:modified xsi:type="dcterms:W3CDTF">2026-09-30T20:33:21Z</dcterms:modified>
</cp:coreProperties>
</file>