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10691800" cx="7559675"/>
  <p:notesSz cx="6858000" cy="9144000"/>
  <p:embeddedFontLst>
    <p:embeddedFont>
      <p:font typeface="Play"/>
      <p:regular r:id="rId8"/>
      <p:bold r:id="rId9"/>
    </p:embeddedFont>
    <p:embeddedFont>
      <p:font typeface="Montserra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Vt1C3w/s5S42NTJqgCjSVQCOn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.fntdata"/><Relationship Id="rId10" Type="http://schemas.openxmlformats.org/officeDocument/2006/relationships/font" Target="fonts/Montserrat-regular.fntdata"/><Relationship Id="rId13" Type="http://schemas.openxmlformats.org/officeDocument/2006/relationships/font" Target="fonts/Montserrat-boldItalic.fntdata"/><Relationship Id="rId12" Type="http://schemas.openxmlformats.org/officeDocument/2006/relationships/font" Target="fonts/Montserra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Play-bold.fntdata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h650941178a37f2d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h650941178a37f2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Play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subTitle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Play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653"/>
              <a:buNone/>
              <a:defRPr sz="1653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488"/>
              <a:buNone/>
              <a:defRPr sz="1488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757575"/>
              </a:buClr>
              <a:buSzPts val="1323"/>
              <a:buNone/>
              <a:defRPr sz="1323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Play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558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indent="-375603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indent="-354584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indent="-333566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indent="-333566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indent="-333566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indent="-333566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indent="-333566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indent="-333566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Play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Play"/>
              <a:buNone/>
              <a:defRPr b="0" i="0" sz="3637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603" lvl="0" marL="457200" marR="0" rtl="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b="0" i="0" sz="231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4584" lvl="1" marL="914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3566" lvl="2" marL="1371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b="0" i="0" sz="165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088" lvl="3" marL="1828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088" lvl="4" marL="22860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088" lvl="5" marL="27432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088" lvl="6" marL="3200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088" lvl="7" marL="3657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088" lvl="8" marL="4114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3695" y="1034549"/>
            <a:ext cx="7384733" cy="7865372"/>
          </a:xfrm>
          <a:custGeom>
            <a:rect b="b" l="l" r="r" t="t"/>
            <a:pathLst>
              <a:path extrusionOk="0" h="7865372" w="7384733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cap="flat" cmpd="sng" w="12700">
            <a:solidFill>
              <a:srgbClr val="334A84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2624120" y="1780002"/>
            <a:ext cx="2318540" cy="647669"/>
            <a:chOff x="341054" y="3386166"/>
            <a:chExt cx="2318540" cy="647669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341054" y="3386166"/>
              <a:ext cx="1851366" cy="338554"/>
              <a:chOff x="1041560" y="6653171"/>
              <a:chExt cx="2057703" cy="404595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1047926" y="6659269"/>
                <a:ext cx="198756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1407717" y="6671407"/>
                <a:ext cx="1691546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Understand Your</a:t>
                </a:r>
                <a:endParaRPr/>
              </a:p>
            </p:txBody>
          </p:sp>
          <p:sp>
            <p:nvSpPr>
              <p:cNvPr id="89" name="Google Shape;89;p1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01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90" name="Google Shape;90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91" name="Google Shape;91;p1"/>
            <p:cNvGrpSpPr/>
            <p:nvPr/>
          </p:nvGrpSpPr>
          <p:grpSpPr>
            <a:xfrm>
              <a:off x="346784" y="3721440"/>
              <a:ext cx="2312810" cy="312395"/>
              <a:chOff x="1047928" y="6655848"/>
              <a:chExt cx="2570574" cy="373334"/>
            </a:xfrm>
          </p:grpSpPr>
          <p:sp>
            <p:nvSpPr>
              <p:cNvPr id="92" name="Google Shape;92;p1"/>
              <p:cNvSpPr/>
              <p:nvPr/>
            </p:nvSpPr>
            <p:spPr>
              <a:xfrm>
                <a:off x="1047928" y="6659269"/>
                <a:ext cx="207951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3" name="Google Shape;93;p1"/>
              <p:cNvSpPr txBox="1"/>
              <p:nvPr/>
            </p:nvSpPr>
            <p:spPr>
              <a:xfrm>
                <a:off x="1406714" y="6655848"/>
                <a:ext cx="2211788" cy="330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Retirement Needs</a:t>
                </a:r>
                <a:endParaRPr/>
              </a:p>
            </p:txBody>
          </p:sp>
          <p:cxnSp>
            <p:nvCxnSpPr>
              <p:cNvPr id="94" name="Google Shape;94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cxnSp>
        <p:nvCxnSpPr>
          <p:cNvPr id="95" name="Google Shape;95;p1"/>
          <p:cNvCxnSpPr/>
          <p:nvPr/>
        </p:nvCxnSpPr>
        <p:spPr>
          <a:xfrm>
            <a:off x="11471541" y="4596934"/>
            <a:ext cx="0" cy="323901"/>
          </a:xfrm>
          <a:prstGeom prst="straightConnector1">
            <a:avLst/>
          </a:prstGeom>
          <a:noFill/>
          <a:ln cap="flat" cmpd="sng" w="12700">
            <a:solidFill>
              <a:srgbClr val="FFFFFF"/>
            </a:solidFill>
            <a:prstDash val="dot"/>
            <a:miter lim="8000"/>
            <a:headEnd len="sm" w="sm" type="none"/>
            <a:tailEnd len="sm" w="sm" type="none"/>
          </a:ln>
        </p:spPr>
      </p:cxnSp>
      <p:grpSp>
        <p:nvGrpSpPr>
          <p:cNvPr id="96" name="Google Shape;96;p1"/>
          <p:cNvGrpSpPr/>
          <p:nvPr/>
        </p:nvGrpSpPr>
        <p:grpSpPr>
          <a:xfrm>
            <a:off x="5011499" y="1780002"/>
            <a:ext cx="2588816" cy="837978"/>
            <a:chOff x="2809741" y="3363597"/>
            <a:chExt cx="2588816" cy="837978"/>
          </a:xfrm>
        </p:grpSpPr>
        <p:grpSp>
          <p:nvGrpSpPr>
            <p:cNvPr id="97" name="Google Shape;97;p1"/>
            <p:cNvGrpSpPr/>
            <p:nvPr/>
          </p:nvGrpSpPr>
          <p:grpSpPr>
            <a:xfrm>
              <a:off x="2809741" y="3363597"/>
              <a:ext cx="2588816" cy="338554"/>
              <a:chOff x="1041560" y="6653171"/>
              <a:chExt cx="2877342" cy="404595"/>
            </a:xfrm>
          </p:grpSpPr>
          <p:sp>
            <p:nvSpPr>
              <p:cNvPr id="98" name="Google Shape;98;p1"/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99" name="Google Shape;99;p1"/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Review Your Current</a:t>
                </a:r>
                <a:endParaRPr/>
              </a:p>
            </p:txBody>
          </p:sp>
          <p:sp>
            <p:nvSpPr>
              <p:cNvPr id="100" name="Google Shape;100;p1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02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01" name="Google Shape;101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102" name="Google Shape;102;p1"/>
            <p:cNvGrpSpPr/>
            <p:nvPr/>
          </p:nvGrpSpPr>
          <p:grpSpPr>
            <a:xfrm>
              <a:off x="2815471" y="3698873"/>
              <a:ext cx="2312811" cy="502702"/>
              <a:chOff x="1047927" y="6655848"/>
              <a:chExt cx="2570575" cy="600764"/>
            </a:xfrm>
          </p:grpSpPr>
          <p:sp>
            <p:nvSpPr>
              <p:cNvPr id="103" name="Google Shape;103;p1"/>
              <p:cNvSpPr/>
              <p:nvPr/>
            </p:nvSpPr>
            <p:spPr>
              <a:xfrm>
                <a:off x="1047927" y="6659269"/>
                <a:ext cx="218030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04" name="Google Shape;104;p1"/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Financial Situation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05" name="Google Shape;105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106" name="Google Shape;106;p1"/>
          <p:cNvGrpSpPr/>
          <p:nvPr/>
        </p:nvGrpSpPr>
        <p:grpSpPr>
          <a:xfrm>
            <a:off x="5238710" y="4229312"/>
            <a:ext cx="2588816" cy="1043166"/>
            <a:chOff x="5202134" y="3388685"/>
            <a:chExt cx="2588816" cy="1043166"/>
          </a:xfrm>
        </p:grpSpPr>
        <p:grpSp>
          <p:nvGrpSpPr>
            <p:cNvPr id="107" name="Google Shape;107;p1"/>
            <p:cNvGrpSpPr/>
            <p:nvPr/>
          </p:nvGrpSpPr>
          <p:grpSpPr>
            <a:xfrm>
              <a:off x="5202134" y="3388685"/>
              <a:ext cx="2588816" cy="517962"/>
              <a:chOff x="1041560" y="6653171"/>
              <a:chExt cx="2877342" cy="619000"/>
            </a:xfrm>
          </p:grpSpPr>
          <p:sp>
            <p:nvSpPr>
              <p:cNvPr id="108" name="Google Shape;108;p1"/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09" name="Google Shape;109;p1"/>
              <p:cNvSpPr txBox="1"/>
              <p:nvPr/>
            </p:nvSpPr>
            <p:spPr>
              <a:xfrm>
                <a:off x="1407716" y="6671407"/>
                <a:ext cx="2511186" cy="6007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Maximise Pension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03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11" name="Google Shape;111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112" name="Google Shape;112;p1"/>
            <p:cNvGrpSpPr/>
            <p:nvPr/>
          </p:nvGrpSpPr>
          <p:grpSpPr>
            <a:xfrm>
              <a:off x="5207864" y="3723965"/>
              <a:ext cx="2312811" cy="707886"/>
              <a:chOff x="1047927" y="6655848"/>
              <a:chExt cx="2570575" cy="845973"/>
            </a:xfrm>
          </p:grpSpPr>
          <p:sp>
            <p:nvSpPr>
              <p:cNvPr id="113" name="Google Shape;113;p1"/>
              <p:cNvSpPr/>
              <p:nvPr/>
            </p:nvSpPr>
            <p:spPr>
              <a:xfrm>
                <a:off x="1047927" y="6659269"/>
                <a:ext cx="18343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14" name="Google Shape;114;p1"/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Contributions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15" name="Google Shape;115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sp>
        <p:nvSpPr>
          <p:cNvPr id="116" name="Google Shape;116;p1"/>
          <p:cNvSpPr txBox="1"/>
          <p:nvPr/>
        </p:nvSpPr>
        <p:spPr>
          <a:xfrm>
            <a:off x="4995024" y="2515099"/>
            <a:ext cx="2133938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Calculate your current savings and investments.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Check your state pension entitlements (e.g., through national pension statements).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Identify any gaps between your projected needs and current resources.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2545768" y="2515099"/>
            <a:ext cx="2260281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Estimate how much income you’ll need each month in retirement.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Factor in longer life expectancy (women often live 5–7 years longer than men).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Include healthcare costs and potential long-term care.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5152252" y="4996378"/>
            <a:ext cx="2091142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Contribute regularly to public, occupational, and personal pension plans.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If you’ve had career breaks, consider voluntary contributions to fill gaps.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Take advantage of tax incentives for retirement savings.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9" name="Google Shape;119;p1"/>
          <p:cNvGrpSpPr/>
          <p:nvPr/>
        </p:nvGrpSpPr>
        <p:grpSpPr>
          <a:xfrm>
            <a:off x="332816" y="6746537"/>
            <a:ext cx="1859604" cy="338554"/>
            <a:chOff x="1032404" y="6643326"/>
            <a:chExt cx="2066859" cy="404595"/>
          </a:xfrm>
        </p:grpSpPr>
        <p:sp>
          <p:nvSpPr>
            <p:cNvPr id="120" name="Google Shape;120;p1"/>
            <p:cNvSpPr/>
            <p:nvPr/>
          </p:nvSpPr>
          <p:spPr>
            <a:xfrm>
              <a:off x="1047926" y="6659269"/>
              <a:ext cx="1987565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1" name="Google Shape;121;p1"/>
            <p:cNvSpPr txBox="1"/>
            <p:nvPr/>
          </p:nvSpPr>
          <p:spPr>
            <a:xfrm>
              <a:off x="1407717" y="6671407"/>
              <a:ext cx="1691546" cy="3555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Plan for Inflation </a:t>
              </a:r>
              <a:endParaRPr/>
            </a:p>
          </p:txBody>
        </p:sp>
        <p:sp>
          <p:nvSpPr>
            <p:cNvPr id="122" name="Google Shape;122;p1"/>
            <p:cNvSpPr txBox="1"/>
            <p:nvPr/>
          </p:nvSpPr>
          <p:spPr>
            <a:xfrm>
              <a:off x="1032404" y="6643326"/>
              <a:ext cx="530608" cy="4045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06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3" name="Google Shape;123;p1"/>
            <p:cNvCxnSpPr/>
            <p:nvPr/>
          </p:nvCxnSpPr>
          <p:spPr>
            <a:xfrm>
              <a:off x="1472392" y="6669182"/>
              <a:ext cx="0" cy="360000"/>
            </a:xfrm>
            <a:prstGeom prst="straightConnector1">
              <a:avLst/>
            </a:prstGeom>
            <a:noFill/>
            <a:ln cap="flat" cmpd="sng" w="12700">
              <a:solidFill>
                <a:srgbClr val="FFFFFF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grpSp>
        <p:nvGrpSpPr>
          <p:cNvPr id="124" name="Google Shape;124;p1"/>
          <p:cNvGrpSpPr/>
          <p:nvPr/>
        </p:nvGrpSpPr>
        <p:grpSpPr>
          <a:xfrm>
            <a:off x="351213" y="4228941"/>
            <a:ext cx="1851367" cy="647663"/>
            <a:chOff x="2809741" y="3363597"/>
            <a:chExt cx="1851367" cy="647663"/>
          </a:xfrm>
        </p:grpSpPr>
        <p:grpSp>
          <p:nvGrpSpPr>
            <p:cNvPr id="125" name="Google Shape;125;p1"/>
            <p:cNvGrpSpPr/>
            <p:nvPr/>
          </p:nvGrpSpPr>
          <p:grpSpPr>
            <a:xfrm>
              <a:off x="2809741" y="3363597"/>
              <a:ext cx="1851367" cy="338554"/>
              <a:chOff x="1041560" y="6653171"/>
              <a:chExt cx="2057703" cy="404595"/>
            </a:xfrm>
          </p:grpSpPr>
          <p:sp>
            <p:nvSpPr>
              <p:cNvPr id="126" name="Google Shape;126;p1"/>
              <p:cNvSpPr/>
              <p:nvPr/>
            </p:nvSpPr>
            <p:spPr>
              <a:xfrm>
                <a:off x="1047927" y="6659269"/>
                <a:ext cx="183276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7" name="Google Shape;127;p1"/>
              <p:cNvSpPr txBox="1"/>
              <p:nvPr/>
            </p:nvSpPr>
            <p:spPr>
              <a:xfrm>
                <a:off x="1407716" y="6671407"/>
                <a:ext cx="1691547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Diversify Your</a:t>
                </a:r>
                <a:endParaRPr/>
              </a:p>
            </p:txBody>
          </p:sp>
          <p:sp>
            <p:nvSpPr>
              <p:cNvPr id="128" name="Google Shape;128;p1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05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9" name="Google Shape;129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130" name="Google Shape;130;p1"/>
            <p:cNvGrpSpPr/>
            <p:nvPr/>
          </p:nvGrpSpPr>
          <p:grpSpPr>
            <a:xfrm>
              <a:off x="2815470" y="3698867"/>
              <a:ext cx="1648983" cy="312393"/>
              <a:chOff x="1047927" y="6655850"/>
              <a:chExt cx="1832764" cy="373332"/>
            </a:xfrm>
          </p:grpSpPr>
          <p:sp>
            <p:nvSpPr>
              <p:cNvPr id="131" name="Google Shape;131;p1"/>
              <p:cNvSpPr/>
              <p:nvPr/>
            </p:nvSpPr>
            <p:spPr>
              <a:xfrm>
                <a:off x="1047927" y="6659269"/>
                <a:ext cx="16867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2" name="Google Shape;132;p1"/>
              <p:cNvSpPr txBox="1"/>
              <p:nvPr/>
            </p:nvSpPr>
            <p:spPr>
              <a:xfrm>
                <a:off x="1406716" y="6655850"/>
                <a:ext cx="1473975" cy="355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Investments</a:t>
                </a:r>
                <a:endParaRPr/>
              </a:p>
            </p:txBody>
          </p:sp>
          <p:cxnSp>
            <p:nvCxnSpPr>
              <p:cNvPr id="133" name="Google Shape;133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134" name="Google Shape;134;p1"/>
          <p:cNvGrpSpPr/>
          <p:nvPr/>
        </p:nvGrpSpPr>
        <p:grpSpPr>
          <a:xfrm>
            <a:off x="2544801" y="4229312"/>
            <a:ext cx="2318541" cy="1043162"/>
            <a:chOff x="5202134" y="3388689"/>
            <a:chExt cx="2318541" cy="1043162"/>
          </a:xfrm>
        </p:grpSpPr>
        <p:grpSp>
          <p:nvGrpSpPr>
            <p:cNvPr id="135" name="Google Shape;135;p1"/>
            <p:cNvGrpSpPr/>
            <p:nvPr/>
          </p:nvGrpSpPr>
          <p:grpSpPr>
            <a:xfrm>
              <a:off x="5202134" y="3388689"/>
              <a:ext cx="2241794" cy="338554"/>
              <a:chOff x="1041560" y="6653171"/>
              <a:chExt cx="2491645" cy="404595"/>
            </a:xfrm>
          </p:grpSpPr>
          <p:sp>
            <p:nvSpPr>
              <p:cNvPr id="136" name="Google Shape;136;p1"/>
              <p:cNvSpPr/>
              <p:nvPr/>
            </p:nvSpPr>
            <p:spPr>
              <a:xfrm>
                <a:off x="1047926" y="6659269"/>
                <a:ext cx="2485277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7" name="Google Shape;137;p1"/>
              <p:cNvSpPr txBox="1"/>
              <p:nvPr/>
            </p:nvSpPr>
            <p:spPr>
              <a:xfrm>
                <a:off x="1434385" y="6680894"/>
                <a:ext cx="2098820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Address Career Breaks</a:t>
                </a:r>
                <a:endParaRPr/>
              </a:p>
            </p:txBody>
          </p:sp>
          <p:sp>
            <p:nvSpPr>
              <p:cNvPr id="138" name="Google Shape;138;p1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04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39" name="Google Shape;139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140" name="Google Shape;140;p1"/>
            <p:cNvGrpSpPr/>
            <p:nvPr/>
          </p:nvGrpSpPr>
          <p:grpSpPr>
            <a:xfrm>
              <a:off x="5207865" y="3723965"/>
              <a:ext cx="2312810" cy="707886"/>
              <a:chOff x="1047928" y="6655848"/>
              <a:chExt cx="2570574" cy="845973"/>
            </a:xfrm>
          </p:grpSpPr>
          <p:sp>
            <p:nvSpPr>
              <p:cNvPr id="141" name="Google Shape;141;p1"/>
              <p:cNvSpPr/>
              <p:nvPr/>
            </p:nvSpPr>
            <p:spPr>
              <a:xfrm>
                <a:off x="1047928" y="6659269"/>
                <a:ext cx="203996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2" name="Google Shape;142;p1"/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+ Part-Time Work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43" name="Google Shape;143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sp>
        <p:nvSpPr>
          <p:cNvPr id="144" name="Google Shape;144;p1"/>
          <p:cNvSpPr txBox="1"/>
          <p:nvPr/>
        </p:nvSpPr>
        <p:spPr>
          <a:xfrm>
            <a:off x="283938" y="4996004"/>
            <a:ext cx="1851102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Review your pension fund’s investment strategy.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Consider a mix of low-risk and growth-oriented assets for long-term security.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"/>
          <p:cNvSpPr txBox="1"/>
          <p:nvPr/>
        </p:nvSpPr>
        <p:spPr>
          <a:xfrm>
            <a:off x="262703" y="7205479"/>
            <a:ext cx="1929718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Ensure your retirement income will keep pace with rising costs.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Check if your pension benefits are index-linked.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"/>
          <p:cNvSpPr txBox="1"/>
          <p:nvPr/>
        </p:nvSpPr>
        <p:spPr>
          <a:xfrm>
            <a:off x="2458342" y="4996374"/>
            <a:ext cx="1942316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Understand how caregiving periods affect your pension.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Explore options for credited contributions or buy-back schemes.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" name="Google Shape;147;p1"/>
          <p:cNvGrpSpPr/>
          <p:nvPr/>
        </p:nvGrpSpPr>
        <p:grpSpPr>
          <a:xfrm>
            <a:off x="2702471" y="6734436"/>
            <a:ext cx="2318541" cy="647669"/>
            <a:chOff x="341054" y="3386166"/>
            <a:chExt cx="2318541" cy="647669"/>
          </a:xfrm>
        </p:grpSpPr>
        <p:grpSp>
          <p:nvGrpSpPr>
            <p:cNvPr id="148" name="Google Shape;148;p1"/>
            <p:cNvGrpSpPr/>
            <p:nvPr/>
          </p:nvGrpSpPr>
          <p:grpSpPr>
            <a:xfrm>
              <a:off x="341054" y="3386166"/>
              <a:ext cx="1696809" cy="338554"/>
              <a:chOff x="1041560" y="6653171"/>
              <a:chExt cx="1885920" cy="404595"/>
            </a:xfrm>
          </p:grpSpPr>
          <p:sp>
            <p:nvSpPr>
              <p:cNvPr id="149" name="Google Shape;149;p1"/>
              <p:cNvSpPr/>
              <p:nvPr/>
            </p:nvSpPr>
            <p:spPr>
              <a:xfrm>
                <a:off x="1047926" y="6659269"/>
                <a:ext cx="187955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0" name="Google Shape;150;p1"/>
              <p:cNvSpPr txBox="1"/>
              <p:nvPr/>
            </p:nvSpPr>
            <p:spPr>
              <a:xfrm>
                <a:off x="1407716" y="6671407"/>
                <a:ext cx="1508472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Protect Against</a:t>
                </a:r>
                <a:endParaRPr/>
              </a:p>
            </p:txBody>
          </p:sp>
          <p:sp>
            <p:nvSpPr>
              <p:cNvPr id="151" name="Google Shape;151;p1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07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52" name="Google Shape;152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153" name="Google Shape;153;p1"/>
            <p:cNvGrpSpPr/>
            <p:nvPr/>
          </p:nvGrpSpPr>
          <p:grpSpPr>
            <a:xfrm>
              <a:off x="346784" y="3721440"/>
              <a:ext cx="2312811" cy="312395"/>
              <a:chOff x="1047927" y="6655848"/>
              <a:chExt cx="2570575" cy="373334"/>
            </a:xfrm>
          </p:grpSpPr>
          <p:sp>
            <p:nvSpPr>
              <p:cNvPr id="154" name="Google Shape;154;p1"/>
              <p:cNvSpPr/>
              <p:nvPr/>
            </p:nvSpPr>
            <p:spPr>
              <a:xfrm>
                <a:off x="1047927" y="6659269"/>
                <a:ext cx="1811797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55" name="Google Shape;155;p1"/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Longevity Risk </a:t>
                </a:r>
                <a:endParaRPr/>
              </a:p>
            </p:txBody>
          </p:sp>
          <p:cxnSp>
            <p:nvCxnSpPr>
              <p:cNvPr id="156" name="Google Shape;156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157" name="Google Shape;157;p1"/>
          <p:cNvGrpSpPr/>
          <p:nvPr/>
        </p:nvGrpSpPr>
        <p:grpSpPr>
          <a:xfrm>
            <a:off x="4993905" y="6734435"/>
            <a:ext cx="2588816" cy="647670"/>
            <a:chOff x="2809741" y="3363596"/>
            <a:chExt cx="2588816" cy="647670"/>
          </a:xfrm>
        </p:grpSpPr>
        <p:grpSp>
          <p:nvGrpSpPr>
            <p:cNvPr id="158" name="Google Shape;158;p1"/>
            <p:cNvGrpSpPr/>
            <p:nvPr/>
          </p:nvGrpSpPr>
          <p:grpSpPr>
            <a:xfrm>
              <a:off x="2809741" y="3363596"/>
              <a:ext cx="2588816" cy="338554"/>
              <a:chOff x="1041560" y="6653171"/>
              <a:chExt cx="2877342" cy="404595"/>
            </a:xfrm>
          </p:grpSpPr>
          <p:sp>
            <p:nvSpPr>
              <p:cNvPr id="159" name="Google Shape;159;p1"/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0" name="Google Shape;160;p1"/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Understand  Survivor</a:t>
                </a:r>
                <a:endParaRPr/>
              </a:p>
            </p:txBody>
          </p:sp>
          <p:sp>
            <p:nvSpPr>
              <p:cNvPr id="161" name="Google Shape;161;p1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08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62" name="Google Shape;162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163" name="Google Shape;163;p1"/>
            <p:cNvGrpSpPr/>
            <p:nvPr/>
          </p:nvGrpSpPr>
          <p:grpSpPr>
            <a:xfrm>
              <a:off x="2815472" y="3698871"/>
              <a:ext cx="2312810" cy="312395"/>
              <a:chOff x="1047928" y="6655848"/>
              <a:chExt cx="2570574" cy="373334"/>
            </a:xfrm>
          </p:grpSpPr>
          <p:sp>
            <p:nvSpPr>
              <p:cNvPr id="164" name="Google Shape;164;p1"/>
              <p:cNvSpPr/>
              <p:nvPr/>
            </p:nvSpPr>
            <p:spPr>
              <a:xfrm>
                <a:off x="1047928" y="6659269"/>
                <a:ext cx="1348003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65" name="Google Shape;165;p1"/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Benefits</a:t>
                </a:r>
                <a:endParaRPr/>
              </a:p>
            </p:txBody>
          </p:sp>
          <p:cxnSp>
            <p:nvCxnSpPr>
              <p:cNvPr id="166" name="Google Shape;166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167" name="Google Shape;167;p1"/>
          <p:cNvGrpSpPr/>
          <p:nvPr/>
        </p:nvGrpSpPr>
        <p:grpSpPr>
          <a:xfrm>
            <a:off x="364228" y="8768371"/>
            <a:ext cx="2588816" cy="837978"/>
            <a:chOff x="5202134" y="3388688"/>
            <a:chExt cx="2588816" cy="837978"/>
          </a:xfrm>
        </p:grpSpPr>
        <p:grpSp>
          <p:nvGrpSpPr>
            <p:cNvPr id="168" name="Google Shape;168;p1"/>
            <p:cNvGrpSpPr/>
            <p:nvPr/>
          </p:nvGrpSpPr>
          <p:grpSpPr>
            <a:xfrm>
              <a:off x="5202134" y="3388688"/>
              <a:ext cx="2588816" cy="338554"/>
              <a:chOff x="1041560" y="6653171"/>
              <a:chExt cx="2877342" cy="404595"/>
            </a:xfrm>
          </p:grpSpPr>
          <p:sp>
            <p:nvSpPr>
              <p:cNvPr id="169" name="Google Shape;169;p1"/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0" name="Google Shape;170;p1"/>
              <p:cNvSpPr txBox="1"/>
              <p:nvPr/>
            </p:nvSpPr>
            <p:spPr>
              <a:xfrm>
                <a:off x="1407716" y="6671410"/>
                <a:ext cx="2511186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Build Emergency</a:t>
                </a:r>
                <a:endParaRPr/>
              </a:p>
            </p:txBody>
          </p:sp>
          <p:sp>
            <p:nvSpPr>
              <p:cNvPr id="171" name="Google Shape;171;p1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09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72" name="Google Shape;172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173" name="Google Shape;173;p1"/>
            <p:cNvGrpSpPr/>
            <p:nvPr/>
          </p:nvGrpSpPr>
          <p:grpSpPr>
            <a:xfrm>
              <a:off x="5207864" y="3723964"/>
              <a:ext cx="2312811" cy="502702"/>
              <a:chOff x="1047927" y="6655848"/>
              <a:chExt cx="2570575" cy="600764"/>
            </a:xfrm>
          </p:grpSpPr>
          <p:sp>
            <p:nvSpPr>
              <p:cNvPr id="174" name="Google Shape;174;p1"/>
              <p:cNvSpPr/>
              <p:nvPr/>
            </p:nvSpPr>
            <p:spPr>
              <a:xfrm>
                <a:off x="1047927" y="6659269"/>
                <a:ext cx="123386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75" name="Google Shape;175;p1"/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Savings 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76" name="Google Shape;176;p1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sp>
        <p:nvSpPr>
          <p:cNvPr id="177" name="Google Shape;177;p1"/>
          <p:cNvSpPr txBox="1"/>
          <p:nvPr/>
        </p:nvSpPr>
        <p:spPr>
          <a:xfrm>
            <a:off x="4977429" y="7469533"/>
            <a:ext cx="2095269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Review your spouse/ partner’s pension arrangements.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Ensure you are listed as        a beneficiary where applicable.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"/>
          <p:cNvSpPr txBox="1"/>
          <p:nvPr/>
        </p:nvSpPr>
        <p:spPr>
          <a:xfrm>
            <a:off x="2624120" y="7469533"/>
            <a:ext cx="2059982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Consider annuities or other products that provide lifetime income.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Plan for at least 20–30 years of retirement.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"/>
          <p:cNvSpPr txBox="1"/>
          <p:nvPr/>
        </p:nvSpPr>
        <p:spPr>
          <a:xfrm>
            <a:off x="277769" y="9503468"/>
            <a:ext cx="2087737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Maintain a separate fund for unexpected expenses during retirement.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1"/>
          <p:cNvGrpSpPr/>
          <p:nvPr/>
        </p:nvGrpSpPr>
        <p:grpSpPr>
          <a:xfrm>
            <a:off x="2732439" y="8748032"/>
            <a:ext cx="1685312" cy="338554"/>
            <a:chOff x="1041560" y="6643326"/>
            <a:chExt cx="1873142" cy="404595"/>
          </a:xfrm>
        </p:grpSpPr>
        <p:sp>
          <p:nvSpPr>
            <p:cNvPr id="181" name="Google Shape;181;p1"/>
            <p:cNvSpPr/>
            <p:nvPr/>
          </p:nvSpPr>
          <p:spPr>
            <a:xfrm>
              <a:off x="1047926" y="6659269"/>
              <a:ext cx="1866776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82" name="Google Shape;182;p1"/>
            <p:cNvSpPr txBox="1"/>
            <p:nvPr/>
          </p:nvSpPr>
          <p:spPr>
            <a:xfrm>
              <a:off x="1407716" y="6671407"/>
              <a:ext cx="1506986" cy="3555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Stay Informed </a:t>
              </a:r>
              <a:endParaRPr/>
            </a:p>
          </p:txBody>
        </p:sp>
        <p:sp>
          <p:nvSpPr>
            <p:cNvPr id="183" name="Google Shape;183;p1"/>
            <p:cNvSpPr txBox="1"/>
            <p:nvPr/>
          </p:nvSpPr>
          <p:spPr>
            <a:xfrm>
              <a:off x="1041560" y="6643326"/>
              <a:ext cx="530608" cy="4045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4" name="Google Shape;184;p1"/>
            <p:cNvCxnSpPr/>
            <p:nvPr/>
          </p:nvCxnSpPr>
          <p:spPr>
            <a:xfrm>
              <a:off x="1472392" y="6669182"/>
              <a:ext cx="0" cy="360000"/>
            </a:xfrm>
            <a:prstGeom prst="straightConnector1">
              <a:avLst/>
            </a:prstGeom>
            <a:noFill/>
            <a:ln cap="flat" cmpd="sng" w="12700">
              <a:solidFill>
                <a:srgbClr val="FFFFFF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sp>
        <p:nvSpPr>
          <p:cNvPr id="185" name="Google Shape;185;p1"/>
          <p:cNvSpPr txBox="1"/>
          <p:nvPr/>
        </p:nvSpPr>
        <p:spPr>
          <a:xfrm>
            <a:off x="2645980" y="9215880"/>
            <a:ext cx="1947354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Regularly review pension statements and policy changes.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b="0" lang="en-US" sz="1150" u="none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Use pension dashboards or calculators to track progress.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b="0" sz="1150" u="none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"/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"/>
          <p:cNvSpPr/>
          <p:nvPr/>
        </p:nvSpPr>
        <p:spPr>
          <a:xfrm rot="4032905">
            <a:off x="1767882" y="1630813"/>
            <a:ext cx="623644" cy="354547"/>
          </a:xfrm>
          <a:custGeom>
            <a:rect b="b" l="l" r="r" t="t"/>
            <a:pathLst>
              <a:path extrusionOk="0" h="589562" w="1037030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4185" y="482104"/>
            <a:ext cx="3176853" cy="95484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"/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5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Retirement Planning Checklist for Women</a:t>
            </a:r>
            <a:endParaRPr/>
          </a:p>
        </p:txBody>
      </p:sp>
      <p:pic>
        <p:nvPicPr>
          <p:cNvPr id="190" name="Google Shape;1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98566" y="9786230"/>
            <a:ext cx="1398513" cy="311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"/>
          <p:cNvPicPr preferRelativeResize="0"/>
          <p:nvPr/>
        </p:nvPicPr>
        <p:blipFill rotWithShape="1">
          <a:blip r:embed="rId5">
            <a:alphaModFix/>
          </a:blip>
          <a:srcRect b="34042" l="69779" r="12773" t="43830"/>
          <a:stretch/>
        </p:blipFill>
        <p:spPr>
          <a:xfrm>
            <a:off x="-222801" y="1813641"/>
            <a:ext cx="2927425" cy="2170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h650941178a37f2dc_0_0"/>
          <p:cNvSpPr txBox="1"/>
          <p:nvPr>
            <p:ph type="title"/>
          </p:nvPr>
        </p:nvSpPr>
        <p:spPr>
          <a:xfrm>
            <a:off x="519728" y="569242"/>
            <a:ext cx="6520200" cy="2066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h650941178a37f2dc_0_0"/>
          <p:cNvSpPr txBox="1"/>
          <p:nvPr>
            <p:ph idx="1" type="body"/>
          </p:nvPr>
        </p:nvSpPr>
        <p:spPr>
          <a:xfrm>
            <a:off x="519728" y="2846200"/>
            <a:ext cx="6520200" cy="6783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827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"/>
          <p:cNvSpPr/>
          <p:nvPr/>
        </p:nvSpPr>
        <p:spPr>
          <a:xfrm>
            <a:off x="196998" y="1482774"/>
            <a:ext cx="7136846" cy="7484354"/>
          </a:xfrm>
          <a:custGeom>
            <a:rect b="b" l="l" r="r" t="t"/>
            <a:pathLst>
              <a:path extrusionOk="0" h="7484354" w="7136846">
                <a:moveTo>
                  <a:pt x="7136846" y="0"/>
                </a:moveTo>
                <a:lnTo>
                  <a:pt x="7136846" y="537022"/>
                </a:lnTo>
                <a:cubicBezTo>
                  <a:pt x="7136846" y="665526"/>
                  <a:pt x="7031804" y="770666"/>
                  <a:pt x="6903419" y="770666"/>
                </a:cubicBezTo>
                <a:lnTo>
                  <a:pt x="233427" y="770666"/>
                </a:lnTo>
                <a:cubicBezTo>
                  <a:pt x="105042" y="770666"/>
                  <a:pt x="0" y="875806"/>
                  <a:pt x="0" y="1004310"/>
                </a:cubicBezTo>
                <a:lnTo>
                  <a:pt x="0" y="3130611"/>
                </a:lnTo>
                <a:cubicBezTo>
                  <a:pt x="0" y="3259115"/>
                  <a:pt x="105042" y="3364254"/>
                  <a:pt x="233427" y="3364254"/>
                </a:cubicBezTo>
                <a:lnTo>
                  <a:pt x="6903419" y="3364254"/>
                </a:lnTo>
                <a:cubicBezTo>
                  <a:pt x="7031804" y="3364254"/>
                  <a:pt x="7136846" y="3469394"/>
                  <a:pt x="7136846" y="3597899"/>
                </a:cubicBezTo>
                <a:lnTo>
                  <a:pt x="7136846" y="5368507"/>
                </a:lnTo>
                <a:cubicBezTo>
                  <a:pt x="7136846" y="5497011"/>
                  <a:pt x="7031804" y="5602151"/>
                  <a:pt x="6903419" y="5602151"/>
                </a:cubicBezTo>
                <a:lnTo>
                  <a:pt x="233427" y="5602151"/>
                </a:lnTo>
                <a:cubicBezTo>
                  <a:pt x="105042" y="5602151"/>
                  <a:pt x="0" y="5707291"/>
                  <a:pt x="0" y="5835795"/>
                </a:cubicBezTo>
                <a:lnTo>
                  <a:pt x="0" y="7250711"/>
                </a:lnTo>
                <a:cubicBezTo>
                  <a:pt x="0" y="7379215"/>
                  <a:pt x="105042" y="7484355"/>
                  <a:pt x="233427" y="7484355"/>
                </a:cubicBezTo>
                <a:lnTo>
                  <a:pt x="1066085" y="7484355"/>
                </a:lnTo>
              </a:path>
            </a:pathLst>
          </a:custGeom>
          <a:noFill/>
          <a:ln cap="flat" cmpd="sng" w="12700">
            <a:solidFill>
              <a:srgbClr val="334A84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"/>
          <p:cNvSpPr/>
          <p:nvPr/>
        </p:nvSpPr>
        <p:spPr>
          <a:xfrm>
            <a:off x="3607602" y="255469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"/>
          <p:cNvSpPr/>
          <p:nvPr/>
        </p:nvSpPr>
        <p:spPr>
          <a:xfrm rot="5400000">
            <a:off x="2988631" y="1435925"/>
            <a:ext cx="623644" cy="354547"/>
          </a:xfrm>
          <a:custGeom>
            <a:rect b="b" l="l" r="r" t="t"/>
            <a:pathLst>
              <a:path extrusionOk="0" h="589562" w="1037030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2"/>
          <p:cNvGrpSpPr/>
          <p:nvPr/>
        </p:nvGrpSpPr>
        <p:grpSpPr>
          <a:xfrm>
            <a:off x="356121" y="2135004"/>
            <a:ext cx="2318540" cy="647669"/>
            <a:chOff x="341054" y="3386166"/>
            <a:chExt cx="2318540" cy="647669"/>
          </a:xfrm>
        </p:grpSpPr>
        <p:grpSp>
          <p:nvGrpSpPr>
            <p:cNvPr id="206" name="Google Shape;206;p2"/>
            <p:cNvGrpSpPr/>
            <p:nvPr/>
          </p:nvGrpSpPr>
          <p:grpSpPr>
            <a:xfrm>
              <a:off x="341054" y="3386166"/>
              <a:ext cx="1851366" cy="338554"/>
              <a:chOff x="1041560" y="6653171"/>
              <a:chExt cx="2057703" cy="404595"/>
            </a:xfrm>
          </p:grpSpPr>
          <p:sp>
            <p:nvSpPr>
              <p:cNvPr id="207" name="Google Shape;207;p2"/>
              <p:cNvSpPr/>
              <p:nvPr/>
            </p:nvSpPr>
            <p:spPr>
              <a:xfrm>
                <a:off x="1047926" y="6659269"/>
                <a:ext cx="198756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08" name="Google Shape;208;p2"/>
              <p:cNvSpPr txBox="1"/>
              <p:nvPr/>
            </p:nvSpPr>
            <p:spPr>
              <a:xfrm>
                <a:off x="1407717" y="6671407"/>
                <a:ext cx="1691546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Understand Your</a:t>
                </a:r>
                <a:endParaRPr/>
              </a:p>
            </p:txBody>
          </p:sp>
          <p:sp>
            <p:nvSpPr>
              <p:cNvPr id="209" name="Google Shape;209;p2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01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10" name="Google Shape;210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211" name="Google Shape;211;p2"/>
            <p:cNvGrpSpPr/>
            <p:nvPr/>
          </p:nvGrpSpPr>
          <p:grpSpPr>
            <a:xfrm>
              <a:off x="346784" y="3721440"/>
              <a:ext cx="2312810" cy="312395"/>
              <a:chOff x="1047928" y="6655848"/>
              <a:chExt cx="2570574" cy="373334"/>
            </a:xfrm>
          </p:grpSpPr>
          <p:sp>
            <p:nvSpPr>
              <p:cNvPr id="212" name="Google Shape;212;p2"/>
              <p:cNvSpPr/>
              <p:nvPr/>
            </p:nvSpPr>
            <p:spPr>
              <a:xfrm>
                <a:off x="1047928" y="6659269"/>
                <a:ext cx="207951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13" name="Google Shape;213;p2"/>
              <p:cNvSpPr txBox="1"/>
              <p:nvPr/>
            </p:nvSpPr>
            <p:spPr>
              <a:xfrm>
                <a:off x="1406714" y="6655848"/>
                <a:ext cx="2211788" cy="330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Retirement Needs</a:t>
                </a:r>
                <a:endParaRPr/>
              </a:p>
            </p:txBody>
          </p:sp>
          <p:cxnSp>
            <p:nvCxnSpPr>
              <p:cNvPr id="214" name="Google Shape;214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cxnSp>
        <p:nvCxnSpPr>
          <p:cNvPr id="215" name="Google Shape;215;p2"/>
          <p:cNvCxnSpPr/>
          <p:nvPr/>
        </p:nvCxnSpPr>
        <p:spPr>
          <a:xfrm>
            <a:off x="11471541" y="4951936"/>
            <a:ext cx="0" cy="323901"/>
          </a:xfrm>
          <a:prstGeom prst="straightConnector1">
            <a:avLst/>
          </a:prstGeom>
          <a:noFill/>
          <a:ln cap="flat" cmpd="sng" w="12700">
            <a:solidFill>
              <a:srgbClr val="FFFFFF"/>
            </a:solidFill>
            <a:prstDash val="dot"/>
            <a:miter lim="8000"/>
            <a:headEnd len="sm" w="sm" type="none"/>
            <a:tailEnd len="sm" w="sm" type="none"/>
          </a:ln>
        </p:spPr>
      </p:cxnSp>
      <p:pic>
        <p:nvPicPr>
          <p:cNvPr id="216" name="Google Shape;21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277" y="404335"/>
            <a:ext cx="3176853" cy="95484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"/>
          <p:cNvSpPr txBox="1"/>
          <p:nvPr/>
        </p:nvSpPr>
        <p:spPr>
          <a:xfrm>
            <a:off x="3607602" y="455669"/>
            <a:ext cx="3731291" cy="793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951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Retirement Planning Checklist for Women</a:t>
            </a:r>
            <a:endParaRPr/>
          </a:p>
        </p:txBody>
      </p:sp>
      <p:grpSp>
        <p:nvGrpSpPr>
          <p:cNvPr id="218" name="Google Shape;218;p2"/>
          <p:cNvGrpSpPr/>
          <p:nvPr/>
        </p:nvGrpSpPr>
        <p:grpSpPr>
          <a:xfrm>
            <a:off x="2743500" y="2135004"/>
            <a:ext cx="2588816" cy="837978"/>
            <a:chOff x="2809741" y="3363597"/>
            <a:chExt cx="2588816" cy="837978"/>
          </a:xfrm>
        </p:grpSpPr>
        <p:grpSp>
          <p:nvGrpSpPr>
            <p:cNvPr id="219" name="Google Shape;219;p2"/>
            <p:cNvGrpSpPr/>
            <p:nvPr/>
          </p:nvGrpSpPr>
          <p:grpSpPr>
            <a:xfrm>
              <a:off x="2809741" y="3363597"/>
              <a:ext cx="2588816" cy="338554"/>
              <a:chOff x="1041560" y="6653171"/>
              <a:chExt cx="2877342" cy="404595"/>
            </a:xfrm>
          </p:grpSpPr>
          <p:sp>
            <p:nvSpPr>
              <p:cNvPr id="220" name="Google Shape;220;p2"/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21" name="Google Shape;221;p2"/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Review Your Current</a:t>
                </a:r>
                <a:endParaRPr/>
              </a:p>
            </p:txBody>
          </p:sp>
          <p:sp>
            <p:nvSpPr>
              <p:cNvPr id="222" name="Google Shape;222;p2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02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23" name="Google Shape;223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224" name="Google Shape;224;p2"/>
            <p:cNvGrpSpPr/>
            <p:nvPr/>
          </p:nvGrpSpPr>
          <p:grpSpPr>
            <a:xfrm>
              <a:off x="2815471" y="3698873"/>
              <a:ext cx="2312811" cy="502702"/>
              <a:chOff x="1047927" y="6655848"/>
              <a:chExt cx="2570575" cy="600764"/>
            </a:xfrm>
          </p:grpSpPr>
          <p:sp>
            <p:nvSpPr>
              <p:cNvPr id="225" name="Google Shape;225;p2"/>
              <p:cNvSpPr/>
              <p:nvPr/>
            </p:nvSpPr>
            <p:spPr>
              <a:xfrm>
                <a:off x="1047927" y="6659269"/>
                <a:ext cx="218030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26" name="Google Shape;226;p2"/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Financial Situation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27" name="Google Shape;227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28" name="Google Shape;228;p2"/>
          <p:cNvGrpSpPr/>
          <p:nvPr/>
        </p:nvGrpSpPr>
        <p:grpSpPr>
          <a:xfrm>
            <a:off x="5238710" y="2138003"/>
            <a:ext cx="2588816" cy="1043166"/>
            <a:chOff x="5202134" y="3388685"/>
            <a:chExt cx="2588816" cy="1043166"/>
          </a:xfrm>
        </p:grpSpPr>
        <p:grpSp>
          <p:nvGrpSpPr>
            <p:cNvPr id="229" name="Google Shape;229;p2"/>
            <p:cNvGrpSpPr/>
            <p:nvPr/>
          </p:nvGrpSpPr>
          <p:grpSpPr>
            <a:xfrm>
              <a:off x="5202134" y="3388685"/>
              <a:ext cx="2588816" cy="517962"/>
              <a:chOff x="1041560" y="6653171"/>
              <a:chExt cx="2877342" cy="619000"/>
            </a:xfrm>
          </p:grpSpPr>
          <p:sp>
            <p:nvSpPr>
              <p:cNvPr id="230" name="Google Shape;230;p2"/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31" name="Google Shape;231;p2"/>
              <p:cNvSpPr txBox="1"/>
              <p:nvPr/>
            </p:nvSpPr>
            <p:spPr>
              <a:xfrm>
                <a:off x="1407716" y="6671407"/>
                <a:ext cx="2511186" cy="6007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Maximise Pension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2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03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33" name="Google Shape;233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234" name="Google Shape;234;p2"/>
            <p:cNvGrpSpPr/>
            <p:nvPr/>
          </p:nvGrpSpPr>
          <p:grpSpPr>
            <a:xfrm>
              <a:off x="5207864" y="3723965"/>
              <a:ext cx="2312811" cy="707886"/>
              <a:chOff x="1047927" y="6655848"/>
              <a:chExt cx="2570575" cy="845973"/>
            </a:xfrm>
          </p:grpSpPr>
          <p:sp>
            <p:nvSpPr>
              <p:cNvPr id="235" name="Google Shape;235;p2"/>
              <p:cNvSpPr/>
              <p:nvPr/>
            </p:nvSpPr>
            <p:spPr>
              <a:xfrm>
                <a:off x="1047927" y="6659269"/>
                <a:ext cx="18343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36" name="Google Shape;236;p2"/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Contributions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37" name="Google Shape;237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sp>
        <p:nvSpPr>
          <p:cNvPr id="238" name="Google Shape;238;p2"/>
          <p:cNvSpPr txBox="1"/>
          <p:nvPr/>
        </p:nvSpPr>
        <p:spPr>
          <a:xfrm>
            <a:off x="2727025" y="2870101"/>
            <a:ext cx="2133938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Calculate your current savings and investments.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Check your state pension entitlements (e.g., through national pension statements).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Identify any gaps between your projected needs and current resources.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"/>
          <p:cNvSpPr txBox="1"/>
          <p:nvPr/>
        </p:nvSpPr>
        <p:spPr>
          <a:xfrm>
            <a:off x="277769" y="2870101"/>
            <a:ext cx="2260281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Estimate how much income you’ll need each month in retirement.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Factor in longer life expectancy (women often live 5–7 years longer than men).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Include healthcare costs and potential long-term care.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"/>
          <p:cNvSpPr txBox="1"/>
          <p:nvPr/>
        </p:nvSpPr>
        <p:spPr>
          <a:xfrm>
            <a:off x="5152252" y="2905069"/>
            <a:ext cx="2091142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Contribute regularly to public, occupational, and personal pension plans.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If you’ve had career breaks, consider voluntary contributions to fill gaps.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Take advantage of tax incentives for retirement savings.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1" name="Google Shape;241;p2"/>
          <p:cNvGrpSpPr/>
          <p:nvPr/>
        </p:nvGrpSpPr>
        <p:grpSpPr>
          <a:xfrm>
            <a:off x="332816" y="4671067"/>
            <a:ext cx="1859604" cy="338554"/>
            <a:chOff x="1032404" y="6643326"/>
            <a:chExt cx="2066859" cy="404595"/>
          </a:xfrm>
        </p:grpSpPr>
        <p:sp>
          <p:nvSpPr>
            <p:cNvPr id="242" name="Google Shape;242;p2"/>
            <p:cNvSpPr/>
            <p:nvPr/>
          </p:nvSpPr>
          <p:spPr>
            <a:xfrm>
              <a:off x="1047926" y="6659269"/>
              <a:ext cx="1987565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3" name="Google Shape;243;p2"/>
            <p:cNvSpPr txBox="1"/>
            <p:nvPr/>
          </p:nvSpPr>
          <p:spPr>
            <a:xfrm>
              <a:off x="1407717" y="6671407"/>
              <a:ext cx="1691546" cy="3555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Plan for Inflation </a:t>
              </a:r>
              <a:endParaRPr/>
            </a:p>
          </p:txBody>
        </p:sp>
        <p:sp>
          <p:nvSpPr>
            <p:cNvPr id="244" name="Google Shape;244;p2"/>
            <p:cNvSpPr txBox="1"/>
            <p:nvPr/>
          </p:nvSpPr>
          <p:spPr>
            <a:xfrm>
              <a:off x="1032404" y="6643326"/>
              <a:ext cx="530608" cy="4045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06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5" name="Google Shape;245;p2"/>
            <p:cNvCxnSpPr/>
            <p:nvPr/>
          </p:nvCxnSpPr>
          <p:spPr>
            <a:xfrm>
              <a:off x="1472392" y="6669182"/>
              <a:ext cx="0" cy="360000"/>
            </a:xfrm>
            <a:prstGeom prst="straightConnector1">
              <a:avLst/>
            </a:prstGeom>
            <a:noFill/>
            <a:ln cap="flat" cmpd="sng" w="12700">
              <a:solidFill>
                <a:srgbClr val="FFFFFF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grpSp>
        <p:nvGrpSpPr>
          <p:cNvPr id="246" name="Google Shape;246;p2"/>
          <p:cNvGrpSpPr/>
          <p:nvPr/>
        </p:nvGrpSpPr>
        <p:grpSpPr>
          <a:xfrm>
            <a:off x="2707437" y="4662943"/>
            <a:ext cx="1851367" cy="647663"/>
            <a:chOff x="2809741" y="3363597"/>
            <a:chExt cx="1851367" cy="647663"/>
          </a:xfrm>
        </p:grpSpPr>
        <p:grpSp>
          <p:nvGrpSpPr>
            <p:cNvPr id="247" name="Google Shape;247;p2"/>
            <p:cNvGrpSpPr/>
            <p:nvPr/>
          </p:nvGrpSpPr>
          <p:grpSpPr>
            <a:xfrm>
              <a:off x="2809741" y="3363597"/>
              <a:ext cx="1851367" cy="338554"/>
              <a:chOff x="1041560" y="6653171"/>
              <a:chExt cx="2057703" cy="404595"/>
            </a:xfrm>
          </p:grpSpPr>
          <p:sp>
            <p:nvSpPr>
              <p:cNvPr id="248" name="Google Shape;248;p2"/>
              <p:cNvSpPr/>
              <p:nvPr/>
            </p:nvSpPr>
            <p:spPr>
              <a:xfrm>
                <a:off x="1047927" y="6659269"/>
                <a:ext cx="183276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49" name="Google Shape;249;p2"/>
              <p:cNvSpPr txBox="1"/>
              <p:nvPr/>
            </p:nvSpPr>
            <p:spPr>
              <a:xfrm>
                <a:off x="1407716" y="6671407"/>
                <a:ext cx="1691547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Diversify Your</a:t>
                </a:r>
                <a:endParaRPr/>
              </a:p>
            </p:txBody>
          </p:sp>
          <p:sp>
            <p:nvSpPr>
              <p:cNvPr id="250" name="Google Shape;250;p2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05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51" name="Google Shape;251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252" name="Google Shape;252;p2"/>
            <p:cNvGrpSpPr/>
            <p:nvPr/>
          </p:nvGrpSpPr>
          <p:grpSpPr>
            <a:xfrm>
              <a:off x="2815470" y="3698867"/>
              <a:ext cx="1648983" cy="312393"/>
              <a:chOff x="1047927" y="6655850"/>
              <a:chExt cx="1832764" cy="373332"/>
            </a:xfrm>
          </p:grpSpPr>
          <p:sp>
            <p:nvSpPr>
              <p:cNvPr id="253" name="Google Shape;253;p2"/>
              <p:cNvSpPr/>
              <p:nvPr/>
            </p:nvSpPr>
            <p:spPr>
              <a:xfrm>
                <a:off x="1047927" y="6659269"/>
                <a:ext cx="16867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54" name="Google Shape;254;p2"/>
              <p:cNvSpPr txBox="1"/>
              <p:nvPr/>
            </p:nvSpPr>
            <p:spPr>
              <a:xfrm>
                <a:off x="1406716" y="6655850"/>
                <a:ext cx="1473975" cy="355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Investments</a:t>
                </a:r>
                <a:endParaRPr/>
              </a:p>
            </p:txBody>
          </p:sp>
          <p:cxnSp>
            <p:nvCxnSpPr>
              <p:cNvPr id="255" name="Google Shape;255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56" name="Google Shape;256;p2"/>
          <p:cNvGrpSpPr/>
          <p:nvPr/>
        </p:nvGrpSpPr>
        <p:grpSpPr>
          <a:xfrm>
            <a:off x="4901025" y="4663314"/>
            <a:ext cx="2318541" cy="1043162"/>
            <a:chOff x="5202134" y="3388689"/>
            <a:chExt cx="2318541" cy="1043162"/>
          </a:xfrm>
        </p:grpSpPr>
        <p:grpSp>
          <p:nvGrpSpPr>
            <p:cNvPr id="257" name="Google Shape;257;p2"/>
            <p:cNvGrpSpPr/>
            <p:nvPr/>
          </p:nvGrpSpPr>
          <p:grpSpPr>
            <a:xfrm>
              <a:off x="5202134" y="3388689"/>
              <a:ext cx="2241794" cy="338554"/>
              <a:chOff x="1041560" y="6653171"/>
              <a:chExt cx="2491645" cy="404595"/>
            </a:xfrm>
          </p:grpSpPr>
          <p:sp>
            <p:nvSpPr>
              <p:cNvPr id="258" name="Google Shape;258;p2"/>
              <p:cNvSpPr/>
              <p:nvPr/>
            </p:nvSpPr>
            <p:spPr>
              <a:xfrm>
                <a:off x="1047926" y="6659269"/>
                <a:ext cx="2485277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59" name="Google Shape;259;p2"/>
              <p:cNvSpPr txBox="1"/>
              <p:nvPr/>
            </p:nvSpPr>
            <p:spPr>
              <a:xfrm>
                <a:off x="1434385" y="6680894"/>
                <a:ext cx="2098820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Address Career Breaks</a:t>
                </a:r>
                <a:endParaRPr/>
              </a:p>
            </p:txBody>
          </p:sp>
          <p:sp>
            <p:nvSpPr>
              <p:cNvPr id="260" name="Google Shape;260;p2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04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61" name="Google Shape;261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262" name="Google Shape;262;p2"/>
            <p:cNvGrpSpPr/>
            <p:nvPr/>
          </p:nvGrpSpPr>
          <p:grpSpPr>
            <a:xfrm>
              <a:off x="5207865" y="3723965"/>
              <a:ext cx="2312810" cy="707886"/>
              <a:chOff x="1047928" y="6655848"/>
              <a:chExt cx="2570574" cy="845973"/>
            </a:xfrm>
          </p:grpSpPr>
          <p:sp>
            <p:nvSpPr>
              <p:cNvPr id="263" name="Google Shape;263;p2"/>
              <p:cNvSpPr/>
              <p:nvPr/>
            </p:nvSpPr>
            <p:spPr>
              <a:xfrm>
                <a:off x="1047928" y="6659269"/>
                <a:ext cx="203996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64" name="Google Shape;264;p2"/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+ Part-Time Work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65" name="Google Shape;265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sp>
        <p:nvSpPr>
          <p:cNvPr id="266" name="Google Shape;266;p2"/>
          <p:cNvSpPr txBox="1"/>
          <p:nvPr/>
        </p:nvSpPr>
        <p:spPr>
          <a:xfrm>
            <a:off x="2640162" y="5430006"/>
            <a:ext cx="1851102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Review your pension fund’s investment strategy.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Consider a mix of low-risk and growth-oriented assets for long-term security.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"/>
          <p:cNvSpPr txBox="1"/>
          <p:nvPr/>
        </p:nvSpPr>
        <p:spPr>
          <a:xfrm>
            <a:off x="262703" y="5130009"/>
            <a:ext cx="1929718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Ensure your retirement income will keep pace with rising costs.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Check if your pension benefits are index-linked.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"/>
          <p:cNvSpPr txBox="1"/>
          <p:nvPr/>
        </p:nvSpPr>
        <p:spPr>
          <a:xfrm>
            <a:off x="4814566" y="5430376"/>
            <a:ext cx="1942316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Understand how caregiving periods affect your pension.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Explore options for credited contributions or buy-back schemes.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9" name="Google Shape;269;p2"/>
          <p:cNvGrpSpPr/>
          <p:nvPr/>
        </p:nvGrpSpPr>
        <p:grpSpPr>
          <a:xfrm>
            <a:off x="341054" y="6900406"/>
            <a:ext cx="2318541" cy="647669"/>
            <a:chOff x="341054" y="3386166"/>
            <a:chExt cx="2318541" cy="647669"/>
          </a:xfrm>
        </p:grpSpPr>
        <p:grpSp>
          <p:nvGrpSpPr>
            <p:cNvPr id="270" name="Google Shape;270;p2"/>
            <p:cNvGrpSpPr/>
            <p:nvPr/>
          </p:nvGrpSpPr>
          <p:grpSpPr>
            <a:xfrm>
              <a:off x="341054" y="3386166"/>
              <a:ext cx="1696809" cy="338554"/>
              <a:chOff x="1041560" y="6653171"/>
              <a:chExt cx="1885920" cy="404595"/>
            </a:xfrm>
          </p:grpSpPr>
          <p:sp>
            <p:nvSpPr>
              <p:cNvPr id="271" name="Google Shape;271;p2"/>
              <p:cNvSpPr/>
              <p:nvPr/>
            </p:nvSpPr>
            <p:spPr>
              <a:xfrm>
                <a:off x="1047926" y="6659269"/>
                <a:ext cx="187955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72" name="Google Shape;272;p2"/>
              <p:cNvSpPr txBox="1"/>
              <p:nvPr/>
            </p:nvSpPr>
            <p:spPr>
              <a:xfrm>
                <a:off x="1407716" y="6671407"/>
                <a:ext cx="1508472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Protect Against</a:t>
                </a:r>
                <a:endParaRPr/>
              </a:p>
            </p:txBody>
          </p:sp>
          <p:sp>
            <p:nvSpPr>
              <p:cNvPr id="273" name="Google Shape;273;p2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07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74" name="Google Shape;274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275" name="Google Shape;275;p2"/>
            <p:cNvGrpSpPr/>
            <p:nvPr/>
          </p:nvGrpSpPr>
          <p:grpSpPr>
            <a:xfrm>
              <a:off x="346784" y="3721440"/>
              <a:ext cx="2312811" cy="312395"/>
              <a:chOff x="1047927" y="6655848"/>
              <a:chExt cx="2570575" cy="373334"/>
            </a:xfrm>
          </p:grpSpPr>
          <p:sp>
            <p:nvSpPr>
              <p:cNvPr id="276" name="Google Shape;276;p2"/>
              <p:cNvSpPr/>
              <p:nvPr/>
            </p:nvSpPr>
            <p:spPr>
              <a:xfrm>
                <a:off x="1047927" y="6659269"/>
                <a:ext cx="1811797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77" name="Google Shape;277;p2"/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Longevity Risk </a:t>
                </a:r>
                <a:endParaRPr/>
              </a:p>
            </p:txBody>
          </p:sp>
          <p:cxnSp>
            <p:nvCxnSpPr>
              <p:cNvPr id="278" name="Google Shape;278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79" name="Google Shape;279;p2"/>
          <p:cNvGrpSpPr/>
          <p:nvPr/>
        </p:nvGrpSpPr>
        <p:grpSpPr>
          <a:xfrm>
            <a:off x="2632488" y="6900405"/>
            <a:ext cx="2588816" cy="647670"/>
            <a:chOff x="2809741" y="3363596"/>
            <a:chExt cx="2588816" cy="647670"/>
          </a:xfrm>
        </p:grpSpPr>
        <p:grpSp>
          <p:nvGrpSpPr>
            <p:cNvPr id="280" name="Google Shape;280;p2"/>
            <p:cNvGrpSpPr/>
            <p:nvPr/>
          </p:nvGrpSpPr>
          <p:grpSpPr>
            <a:xfrm>
              <a:off x="2809741" y="3363596"/>
              <a:ext cx="2588816" cy="338554"/>
              <a:chOff x="1041560" y="6653171"/>
              <a:chExt cx="2877342" cy="404595"/>
            </a:xfrm>
          </p:grpSpPr>
          <p:sp>
            <p:nvSpPr>
              <p:cNvPr id="281" name="Google Shape;281;p2"/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82" name="Google Shape;282;p2"/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Understand  Survivor</a:t>
                </a:r>
                <a:endParaRPr/>
              </a:p>
            </p:txBody>
          </p:sp>
          <p:sp>
            <p:nvSpPr>
              <p:cNvPr id="283" name="Google Shape;283;p2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08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84" name="Google Shape;284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285" name="Google Shape;285;p2"/>
            <p:cNvGrpSpPr/>
            <p:nvPr/>
          </p:nvGrpSpPr>
          <p:grpSpPr>
            <a:xfrm>
              <a:off x="2815472" y="3698871"/>
              <a:ext cx="2312810" cy="312395"/>
              <a:chOff x="1047928" y="6655848"/>
              <a:chExt cx="2570574" cy="373334"/>
            </a:xfrm>
          </p:grpSpPr>
          <p:sp>
            <p:nvSpPr>
              <p:cNvPr id="286" name="Google Shape;286;p2"/>
              <p:cNvSpPr/>
              <p:nvPr/>
            </p:nvSpPr>
            <p:spPr>
              <a:xfrm>
                <a:off x="1047928" y="6659269"/>
                <a:ext cx="1348003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87" name="Google Shape;287;p2"/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Benefits</a:t>
                </a:r>
                <a:endParaRPr/>
              </a:p>
            </p:txBody>
          </p:sp>
          <p:cxnSp>
            <p:nvCxnSpPr>
              <p:cNvPr id="288" name="Google Shape;288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89" name="Google Shape;289;p2"/>
          <p:cNvGrpSpPr/>
          <p:nvPr/>
        </p:nvGrpSpPr>
        <p:grpSpPr>
          <a:xfrm>
            <a:off x="5258158" y="6892673"/>
            <a:ext cx="2588816" cy="837978"/>
            <a:chOff x="5202134" y="3388688"/>
            <a:chExt cx="2588816" cy="837978"/>
          </a:xfrm>
        </p:grpSpPr>
        <p:grpSp>
          <p:nvGrpSpPr>
            <p:cNvPr id="290" name="Google Shape;290;p2"/>
            <p:cNvGrpSpPr/>
            <p:nvPr/>
          </p:nvGrpSpPr>
          <p:grpSpPr>
            <a:xfrm>
              <a:off x="5202134" y="3388688"/>
              <a:ext cx="2588816" cy="338554"/>
              <a:chOff x="1041560" y="6653171"/>
              <a:chExt cx="2877342" cy="404595"/>
            </a:xfrm>
          </p:grpSpPr>
          <p:sp>
            <p:nvSpPr>
              <p:cNvPr id="291" name="Google Shape;291;p2"/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92" name="Google Shape;292;p2"/>
              <p:cNvSpPr txBox="1"/>
              <p:nvPr/>
            </p:nvSpPr>
            <p:spPr>
              <a:xfrm>
                <a:off x="1407716" y="6671410"/>
                <a:ext cx="2511186" cy="35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Build Emergency</a:t>
                </a:r>
                <a:endParaRPr/>
              </a:p>
            </p:txBody>
          </p:sp>
          <p:sp>
            <p:nvSpPr>
              <p:cNvPr id="293" name="Google Shape;293;p2"/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09</a:t>
                </a:r>
                <a:endParaRPr b="1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4" name="Google Shape;294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  <p:grpSp>
          <p:nvGrpSpPr>
            <p:cNvPr id="295" name="Google Shape;295;p2"/>
            <p:cNvGrpSpPr/>
            <p:nvPr/>
          </p:nvGrpSpPr>
          <p:grpSpPr>
            <a:xfrm>
              <a:off x="5207864" y="3723964"/>
              <a:ext cx="2312811" cy="502702"/>
              <a:chOff x="1047927" y="6655848"/>
              <a:chExt cx="2570575" cy="600764"/>
            </a:xfrm>
          </p:grpSpPr>
          <p:sp>
            <p:nvSpPr>
              <p:cNvPr id="296" name="Google Shape;296;p2"/>
              <p:cNvSpPr/>
              <p:nvPr/>
            </p:nvSpPr>
            <p:spPr>
              <a:xfrm>
                <a:off x="1047927" y="6659269"/>
                <a:ext cx="123386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297" name="Google Shape;297;p2"/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Savings </a:t>
                </a:r>
                <a:endParaRPr/>
              </a:p>
              <a:p>
                <a:pPr indent="0" lvl="0" marL="0" marR="0" rtl="0" algn="l">
                  <a:lnSpc>
                    <a:spcPct val="114285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8" name="Google Shape;298;p2"/>
              <p:cNvCxnSpPr/>
              <p:nvPr/>
            </p:nvCxnSpPr>
            <p:spPr>
              <a:xfrm>
                <a:off x="1472392" y="6669182"/>
                <a:ext cx="0" cy="3600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dot"/>
                <a:miter lim="8000"/>
                <a:headEnd len="sm" w="sm" type="none"/>
                <a:tailEnd len="sm" w="sm" type="none"/>
              </a:ln>
            </p:spPr>
          </p:cxnSp>
        </p:grpSp>
      </p:grpSp>
      <p:sp>
        <p:nvSpPr>
          <p:cNvPr id="299" name="Google Shape;299;p2"/>
          <p:cNvSpPr txBox="1"/>
          <p:nvPr/>
        </p:nvSpPr>
        <p:spPr>
          <a:xfrm>
            <a:off x="2616012" y="7635503"/>
            <a:ext cx="2271424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Review your spouse/ partner’s pension arrangements.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Ensure you are listed as        a beneficiary where applicable.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"/>
          <p:cNvSpPr txBox="1"/>
          <p:nvPr/>
        </p:nvSpPr>
        <p:spPr>
          <a:xfrm>
            <a:off x="262703" y="7635503"/>
            <a:ext cx="2059982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Consider annuities or other products that provide lifetime income.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Plan for at least 20–30 years of retirement.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"/>
          <p:cNvSpPr txBox="1"/>
          <p:nvPr/>
        </p:nvSpPr>
        <p:spPr>
          <a:xfrm>
            <a:off x="5171699" y="7627770"/>
            <a:ext cx="2087737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Maintain a separate fund for unexpected expenses during retirement.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2" name="Google Shape;302;p2"/>
          <p:cNvGrpSpPr/>
          <p:nvPr/>
        </p:nvGrpSpPr>
        <p:grpSpPr>
          <a:xfrm>
            <a:off x="367525" y="8769160"/>
            <a:ext cx="1685312" cy="338554"/>
            <a:chOff x="1041560" y="6643326"/>
            <a:chExt cx="1873142" cy="404595"/>
          </a:xfrm>
        </p:grpSpPr>
        <p:sp>
          <p:nvSpPr>
            <p:cNvPr id="303" name="Google Shape;303;p2"/>
            <p:cNvSpPr/>
            <p:nvPr/>
          </p:nvSpPr>
          <p:spPr>
            <a:xfrm>
              <a:off x="1047926" y="6659269"/>
              <a:ext cx="1866776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04" name="Google Shape;304;p2"/>
            <p:cNvSpPr txBox="1"/>
            <p:nvPr/>
          </p:nvSpPr>
          <p:spPr>
            <a:xfrm>
              <a:off x="1407716" y="6671407"/>
              <a:ext cx="1506986" cy="3555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Stay Informed </a:t>
              </a:r>
              <a:endParaRPr/>
            </a:p>
          </p:txBody>
        </p:sp>
        <p:sp>
          <p:nvSpPr>
            <p:cNvPr id="305" name="Google Shape;305;p2"/>
            <p:cNvSpPr txBox="1"/>
            <p:nvPr/>
          </p:nvSpPr>
          <p:spPr>
            <a:xfrm>
              <a:off x="1041560" y="6643326"/>
              <a:ext cx="530608" cy="4045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b="1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6" name="Google Shape;306;p2"/>
            <p:cNvCxnSpPr/>
            <p:nvPr/>
          </p:nvCxnSpPr>
          <p:spPr>
            <a:xfrm>
              <a:off x="1472392" y="6669182"/>
              <a:ext cx="0" cy="360000"/>
            </a:xfrm>
            <a:prstGeom prst="straightConnector1">
              <a:avLst/>
            </a:prstGeom>
            <a:noFill/>
            <a:ln cap="flat" cmpd="sng" w="12700">
              <a:solidFill>
                <a:srgbClr val="FFFFFF"/>
              </a:solidFill>
              <a:prstDash val="dot"/>
              <a:miter lim="8000"/>
              <a:headEnd len="sm" w="sm" type="none"/>
              <a:tailEnd len="sm" w="sm" type="none"/>
            </a:ln>
          </p:spPr>
        </p:cxnSp>
      </p:grpSp>
      <p:sp>
        <p:nvSpPr>
          <p:cNvPr id="307" name="Google Shape;307;p2"/>
          <p:cNvSpPr txBox="1"/>
          <p:nvPr/>
        </p:nvSpPr>
        <p:spPr>
          <a:xfrm>
            <a:off x="281066" y="9237008"/>
            <a:ext cx="2256984" cy="1188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95565"/>
              </a:lnSpc>
              <a:spcBef>
                <a:spcPts val="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Regularly review pension statements and policy changes.</a:t>
            </a:r>
            <a:endParaRPr/>
          </a:p>
          <a:p>
            <a:pPr indent="-27305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Char char="❑"/>
            </a:pPr>
            <a:r>
              <a:rPr lang="en-US" sz="1150">
                <a:solidFill>
                  <a:srgbClr val="334A84"/>
                </a:solidFill>
                <a:latin typeface="Calibri"/>
                <a:ea typeface="Calibri"/>
                <a:cs typeface="Calibri"/>
                <a:sym typeface="Calibri"/>
              </a:rPr>
              <a:t>Use pension dashboards or calculators to track progress.</a:t>
            </a:r>
            <a:endParaRPr/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5420" lvl="0" marL="273050" marR="0" rtl="0" algn="l">
              <a:lnSpc>
                <a:spcPct val="95565"/>
              </a:lnSpc>
              <a:spcBef>
                <a:spcPts val="200"/>
              </a:spcBef>
              <a:spcAft>
                <a:spcPts val="0"/>
              </a:spcAft>
              <a:buClr>
                <a:srgbClr val="334A84"/>
              </a:buClr>
              <a:buSzPts val="1380"/>
              <a:buFont typeface="Noto Sans Symbols"/>
              <a:buNone/>
            </a:pPr>
            <a:r>
              <a:t/>
            </a:r>
            <a:endParaRPr sz="1150">
              <a:solidFill>
                <a:srgbClr val="334A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8" name="Google Shape;30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9839" y="9855007"/>
            <a:ext cx="1398513" cy="31141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"/>
          <p:cNvSpPr/>
          <p:nvPr/>
        </p:nvSpPr>
        <p:spPr>
          <a:xfrm>
            <a:off x="5387064" y="8577186"/>
            <a:ext cx="3272283" cy="2119572"/>
          </a:xfrm>
          <a:custGeom>
            <a:rect b="b" l="l" r="r" t="t"/>
            <a:pathLst>
              <a:path extrusionOk="0" h="1748838" w="2824721">
                <a:moveTo>
                  <a:pt x="2652672" y="1748838"/>
                </a:moveTo>
                <a:cubicBezTo>
                  <a:pt x="2652672" y="1748838"/>
                  <a:pt x="2943097" y="1559622"/>
                  <a:pt x="2769282" y="1382663"/>
                </a:cubicBezTo>
                <a:cubicBezTo>
                  <a:pt x="2595467" y="1205705"/>
                  <a:pt x="2543291" y="1227707"/>
                  <a:pt x="2593266" y="1030633"/>
                </a:cubicBezTo>
                <a:cubicBezTo>
                  <a:pt x="2643242" y="833558"/>
                  <a:pt x="2846288" y="760009"/>
                  <a:pt x="2765510" y="610396"/>
                </a:cubicBezTo>
                <a:cubicBezTo>
                  <a:pt x="2668702" y="430923"/>
                  <a:pt x="2447739" y="594680"/>
                  <a:pt x="2310699" y="657543"/>
                </a:cubicBezTo>
                <a:cubicBezTo>
                  <a:pt x="2055477" y="774468"/>
                  <a:pt x="2057048" y="599709"/>
                  <a:pt x="2155114" y="436267"/>
                </a:cubicBezTo>
                <a:cubicBezTo>
                  <a:pt x="2253180" y="272824"/>
                  <a:pt x="2260095" y="0"/>
                  <a:pt x="2033789" y="0"/>
                </a:cubicBezTo>
                <a:cubicBezTo>
                  <a:pt x="1807484" y="0"/>
                  <a:pt x="1246749" y="531818"/>
                  <a:pt x="948780" y="899564"/>
                </a:cubicBezTo>
                <a:cubicBezTo>
                  <a:pt x="770565" y="1119583"/>
                  <a:pt x="640439" y="966513"/>
                  <a:pt x="658355" y="825072"/>
                </a:cubicBezTo>
                <a:cubicBezTo>
                  <a:pt x="669985" y="735178"/>
                  <a:pt x="693558" y="589966"/>
                  <a:pt x="637925" y="523331"/>
                </a:cubicBezTo>
                <a:cubicBezTo>
                  <a:pt x="540802" y="407350"/>
                  <a:pt x="256034" y="770696"/>
                  <a:pt x="155454" y="925966"/>
                </a:cubicBezTo>
                <a:cubicBezTo>
                  <a:pt x="-238380" y="1533534"/>
                  <a:pt x="240319" y="1748838"/>
                  <a:pt x="240319" y="1748838"/>
                </a:cubicBezTo>
                <a:lnTo>
                  <a:pt x="2652986" y="1748838"/>
                </a:lnTo>
                <a:close/>
              </a:path>
            </a:pathLst>
          </a:custGeom>
          <a:solidFill>
            <a:srgbClr val="D2CDFF">
              <a:alpha val="54118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p2"/>
          <p:cNvPicPr preferRelativeResize="0"/>
          <p:nvPr/>
        </p:nvPicPr>
        <p:blipFill rotWithShape="1">
          <a:blip r:embed="rId5">
            <a:alphaModFix/>
          </a:blip>
          <a:srcRect b="34042" l="69779" r="12773" t="43830"/>
          <a:stretch/>
        </p:blipFill>
        <p:spPr>
          <a:xfrm>
            <a:off x="4258997" y="8166439"/>
            <a:ext cx="2927425" cy="21700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1" name="Google Shape;311;p2"/>
          <p:cNvGrpSpPr/>
          <p:nvPr/>
        </p:nvGrpSpPr>
        <p:grpSpPr>
          <a:xfrm>
            <a:off x="277769" y="3817747"/>
            <a:ext cx="481397" cy="481397"/>
            <a:chOff x="9582858" y="3724577"/>
            <a:chExt cx="188587" cy="188587"/>
          </a:xfrm>
        </p:grpSpPr>
        <p:grpSp>
          <p:nvGrpSpPr>
            <p:cNvPr id="312" name="Google Shape;312;p2"/>
            <p:cNvGrpSpPr/>
            <p:nvPr/>
          </p:nvGrpSpPr>
          <p:grpSpPr>
            <a:xfrm>
              <a:off x="9674009" y="3724577"/>
              <a:ext cx="6286" cy="188587"/>
              <a:chOff x="9674009" y="3724577"/>
              <a:chExt cx="6286" cy="188587"/>
            </a:xfrm>
          </p:grpSpPr>
          <p:sp>
            <p:nvSpPr>
              <p:cNvPr id="313" name="Google Shape;313;p2"/>
              <p:cNvSpPr/>
              <p:nvPr/>
            </p:nvSpPr>
            <p:spPr>
              <a:xfrm>
                <a:off x="9674009" y="3724577"/>
                <a:ext cx="6286" cy="27030"/>
              </a:xfrm>
              <a:custGeom>
                <a:rect b="b" l="l" r="r" t="t"/>
                <a:pathLst>
                  <a:path extrusionOk="0" h="27030" w="6286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9674009" y="3886134"/>
                <a:ext cx="6286" cy="27030"/>
              </a:xfrm>
              <a:custGeom>
                <a:rect b="b" l="l" r="r" t="t"/>
                <a:pathLst>
                  <a:path extrusionOk="0" h="27030" w="6286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5" name="Google Shape;315;p2"/>
            <p:cNvGrpSpPr/>
            <p:nvPr/>
          </p:nvGrpSpPr>
          <p:grpSpPr>
            <a:xfrm>
              <a:off x="9627131" y="3735888"/>
              <a:ext cx="100031" cy="166227"/>
              <a:chOff x="9627131" y="3735888"/>
              <a:chExt cx="100031" cy="166227"/>
            </a:xfrm>
          </p:grpSpPr>
          <p:sp>
            <p:nvSpPr>
              <p:cNvPr id="316" name="Google Shape;316;p2"/>
              <p:cNvSpPr/>
              <p:nvPr/>
            </p:nvSpPr>
            <p:spPr>
              <a:xfrm rot="-1800001">
                <a:off x="9633467" y="3735649"/>
                <a:ext cx="6286" cy="27030"/>
              </a:xfrm>
              <a:custGeom>
                <a:rect b="b" l="l" r="r" t="t"/>
                <a:pathLst>
                  <a:path extrusionOk="0" h="27030" w="6286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2"/>
              <p:cNvSpPr/>
              <p:nvPr/>
            </p:nvSpPr>
            <p:spPr>
              <a:xfrm rot="-1800001">
                <a:off x="9714539" y="3875324"/>
                <a:ext cx="6286" cy="27030"/>
              </a:xfrm>
              <a:custGeom>
                <a:rect b="b" l="l" r="r" t="t"/>
                <a:pathLst>
                  <a:path extrusionOk="0" h="27030" w="6286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8" name="Google Shape;318;p2"/>
            <p:cNvGrpSpPr/>
            <p:nvPr/>
          </p:nvGrpSpPr>
          <p:grpSpPr>
            <a:xfrm>
              <a:off x="9593984" y="3769282"/>
              <a:ext cx="166600" cy="99503"/>
              <a:chOff x="9593984" y="3769282"/>
              <a:chExt cx="166600" cy="99503"/>
            </a:xfrm>
          </p:grpSpPr>
          <p:sp>
            <p:nvSpPr>
              <p:cNvPr id="319" name="Google Shape;319;p2"/>
              <p:cNvSpPr/>
              <p:nvPr/>
            </p:nvSpPr>
            <p:spPr>
              <a:xfrm rot="-3599999">
                <a:off x="9604117" y="3765246"/>
                <a:ext cx="6286" cy="27030"/>
              </a:xfrm>
              <a:custGeom>
                <a:rect b="b" l="l" r="r" t="t"/>
                <a:pathLst>
                  <a:path extrusionOk="0" h="27030" w="6286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2"/>
              <p:cNvSpPr/>
              <p:nvPr/>
            </p:nvSpPr>
            <p:spPr>
              <a:xfrm rot="-3599999">
                <a:off x="9744165" y="3845790"/>
                <a:ext cx="6286" cy="27030"/>
              </a:xfrm>
              <a:custGeom>
                <a:rect b="b" l="l" r="r" t="t"/>
                <a:pathLst>
                  <a:path extrusionOk="0" h="27030" w="6286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1" name="Google Shape;321;p2"/>
            <p:cNvGrpSpPr/>
            <p:nvPr/>
          </p:nvGrpSpPr>
          <p:grpSpPr>
            <a:xfrm>
              <a:off x="9582858" y="3815727"/>
              <a:ext cx="188587" cy="6286"/>
              <a:chOff x="9582858" y="3815727"/>
              <a:chExt cx="188587" cy="6286"/>
            </a:xfrm>
          </p:grpSpPr>
          <p:sp>
            <p:nvSpPr>
              <p:cNvPr id="322" name="Google Shape;322;p2"/>
              <p:cNvSpPr/>
              <p:nvPr/>
            </p:nvSpPr>
            <p:spPr>
              <a:xfrm>
                <a:off x="9582858" y="3815727"/>
                <a:ext cx="27030" cy="6286"/>
              </a:xfrm>
              <a:custGeom>
                <a:rect b="b" l="l" r="r" t="t"/>
                <a:pathLst>
                  <a:path extrusionOk="0" h="6286" w="27030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9744415" y="3815727"/>
                <a:ext cx="27030" cy="6286"/>
              </a:xfrm>
              <a:custGeom>
                <a:rect b="b" l="l" r="r" t="t"/>
                <a:pathLst>
                  <a:path extrusionOk="0" h="6286" w="27030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4" name="Google Shape;324;p2"/>
            <p:cNvGrpSpPr/>
            <p:nvPr/>
          </p:nvGrpSpPr>
          <p:grpSpPr>
            <a:xfrm>
              <a:off x="9594090" y="3768730"/>
              <a:ext cx="166384" cy="99759"/>
              <a:chOff x="9594090" y="3768730"/>
              <a:chExt cx="166384" cy="99759"/>
            </a:xfrm>
          </p:grpSpPr>
          <p:sp>
            <p:nvSpPr>
              <p:cNvPr id="325" name="Google Shape;325;p2"/>
              <p:cNvSpPr/>
              <p:nvPr/>
            </p:nvSpPr>
            <p:spPr>
              <a:xfrm rot="-1800001">
                <a:off x="9593851" y="3855866"/>
                <a:ext cx="27030" cy="6286"/>
              </a:xfrm>
              <a:custGeom>
                <a:rect b="b" l="l" r="r" t="t"/>
                <a:pathLst>
                  <a:path extrusionOk="0" h="6286" w="27030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 rot="-1800001">
                <a:off x="9733683" y="3775066"/>
                <a:ext cx="27030" cy="6286"/>
              </a:xfrm>
              <a:custGeom>
                <a:rect b="b" l="l" r="r" t="t"/>
                <a:pathLst>
                  <a:path extrusionOk="0" h="6286" w="27030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7" name="Google Shape;327;p2"/>
            <p:cNvGrpSpPr/>
            <p:nvPr/>
          </p:nvGrpSpPr>
          <p:grpSpPr>
            <a:xfrm>
              <a:off x="9627475" y="3735519"/>
              <a:ext cx="99817" cy="166600"/>
              <a:chOff x="9627475" y="3735519"/>
              <a:chExt cx="99817" cy="166600"/>
            </a:xfrm>
          </p:grpSpPr>
          <p:sp>
            <p:nvSpPr>
              <p:cNvPr id="328" name="Google Shape;328;p2"/>
              <p:cNvSpPr/>
              <p:nvPr/>
            </p:nvSpPr>
            <p:spPr>
              <a:xfrm rot="-3599999">
                <a:off x="9623439" y="3885700"/>
                <a:ext cx="27030" cy="6286"/>
              </a:xfrm>
              <a:custGeom>
                <a:rect b="b" l="l" r="r" t="t"/>
                <a:pathLst>
                  <a:path extrusionOk="0" h="6286" w="27030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 rot="-3599999">
                <a:off x="9704297" y="3745652"/>
                <a:ext cx="27030" cy="6286"/>
              </a:xfrm>
              <a:custGeom>
                <a:rect b="b" l="l" r="r" t="t"/>
                <a:pathLst>
                  <a:path extrusionOk="0" h="6286" w="27030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2025-03-04T10:43:58Z</dcterms:created>
  <dc:creator>Gillian Keane</dc:creator>
</cp:coreProperties>
</file>