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handoutMasterIdLst>
    <p:handoutMasterId r:id="rId6"/>
  </p:handoutMasterIdLst>
  <p:sldIdLst>
    <p:sldId id="272" r:id="rId2"/>
    <p:sldId id="270" r:id="rId3"/>
    <p:sldId id="273" r:id="rId4"/>
    <p:sldId id="274" r:id="rId5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24"/>
    <a:srgbClr val="6480E2"/>
    <a:srgbClr val="D38CBC"/>
    <a:srgbClr val="334A84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31"/>
    <p:restoredTop sz="96301"/>
  </p:normalViewPr>
  <p:slideViewPr>
    <p:cSldViewPr snapToGrid="0">
      <p:cViewPr>
        <p:scale>
          <a:sx n="85" d="100"/>
          <a:sy n="85" d="100"/>
        </p:scale>
        <p:origin x="1704" y="-20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1/30/26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152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9481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0413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5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017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370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30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22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230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550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74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1/30/26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961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AB5AD-812F-C77E-2B66-D136FA655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TextBox 426">
            <a:extLst>
              <a:ext uri="{FF2B5EF4-FFF2-40B4-BE49-F238E27FC236}">
                <a16:creationId xmlns:a16="http://schemas.microsoft.com/office/drawing/2014/main" id="{D311B663-15A8-BEEF-397A-909E531A3B67}"/>
              </a:ext>
            </a:extLst>
          </p:cNvPr>
          <p:cNvSpPr txBox="1"/>
          <p:nvPr/>
        </p:nvSpPr>
        <p:spPr>
          <a:xfrm>
            <a:off x="1494513" y="314533"/>
            <a:ext cx="3731291" cy="1485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63"/>
              </a:lnSpc>
            </a:pPr>
            <a:r>
              <a:rPr lang="en-US" sz="2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Retirement </a:t>
            </a:r>
          </a:p>
          <a:p>
            <a:pPr>
              <a:lnSpc>
                <a:spcPts val="2663"/>
              </a:lnSpc>
            </a:pPr>
            <a:r>
              <a:rPr lang="en-US" sz="2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Outlook </a:t>
            </a:r>
          </a:p>
          <a:p>
            <a:pPr>
              <a:lnSpc>
                <a:spcPts val="2663"/>
              </a:lnSpc>
            </a:pPr>
            <a:r>
              <a:rPr lang="en-US" sz="2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Worksheet</a:t>
            </a:r>
          </a:p>
          <a:p>
            <a:pPr>
              <a:lnSpc>
                <a:spcPts val="2663"/>
              </a:lnSpc>
            </a:pPr>
            <a:endParaRPr lang="en-US" sz="2800" b="1" dirty="0">
              <a:solidFill>
                <a:srgbClr val="F1602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426283-A1A4-82A3-3EE7-9B0973E3A65C}"/>
              </a:ext>
            </a:extLst>
          </p:cNvPr>
          <p:cNvSpPr txBox="1"/>
          <p:nvPr/>
        </p:nvSpPr>
        <p:spPr>
          <a:xfrm>
            <a:off x="4205870" y="353473"/>
            <a:ext cx="2853298" cy="990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420"/>
              </a:lnSpc>
              <a:buNone/>
            </a:pPr>
            <a:r>
              <a:rPr lang="en-IE" sz="1300" kern="100" dirty="0">
                <a:solidFill>
                  <a:srgbClr val="334A8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Completing this worksheet will help you gain a clearer vision of the type of retirement you would like to achieve.  Once you have that vision, it will be easier to plan towards achieving it</a:t>
            </a:r>
          </a:p>
        </p:txBody>
      </p: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D5755F4F-34BB-39CD-33EC-EF5AB0CD6DCC}"/>
              </a:ext>
            </a:extLst>
          </p:cNvPr>
          <p:cNvCxnSpPr/>
          <p:nvPr/>
        </p:nvCxnSpPr>
        <p:spPr>
          <a:xfrm>
            <a:off x="11471541" y="4222678"/>
            <a:ext cx="0" cy="323901"/>
          </a:xfrm>
          <a:prstGeom prst="line">
            <a:avLst/>
          </a:prstGeom>
          <a:ln w="12700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91994D8B-3E86-2603-9E54-4EF23D7E5303}"/>
              </a:ext>
            </a:extLst>
          </p:cNvPr>
          <p:cNvSpPr txBox="1">
            <a:spLocks/>
          </p:cNvSpPr>
          <p:nvPr/>
        </p:nvSpPr>
        <p:spPr>
          <a:xfrm>
            <a:off x="1489309" y="2676088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800" b="1" dirty="0">
                <a:solidFill>
                  <a:srgbClr val="D38CB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Lifestyle Expectations</a:t>
            </a: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6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  <a:tabLst>
                <a:tab pos="261938" algn="l"/>
              </a:tabLst>
            </a:pPr>
            <a:r>
              <a:rPr lang="en-US" sz="1200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Where do you imagine living?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</a:pPr>
            <a:endParaRPr lang="en-US" sz="8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Country / city / rural area:  ……………………………………………………………..………………………..</a:t>
            </a: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Housing type (own/rent/shared/downsized?): …………………………………………………………</a:t>
            </a: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Desired lifestyle (travel, hobbies, family time, volunteering):  …………………………….……</a:t>
            </a: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None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None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Annual spending you expect to need (rough estimate): € …………………….……..…..………</a:t>
            </a:r>
          </a:p>
          <a:p>
            <a:pPr marL="225425" indent="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None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AD03CB67-8C74-9537-D50D-BDEFA58A9FCC}"/>
              </a:ext>
            </a:extLst>
          </p:cNvPr>
          <p:cNvSpPr/>
          <p:nvPr/>
        </p:nvSpPr>
        <p:spPr>
          <a:xfrm>
            <a:off x="0" y="0"/>
            <a:ext cx="1357220" cy="10691813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F5399550-8573-569C-B830-0351E6A94FA6}"/>
              </a:ext>
            </a:extLst>
          </p:cNvPr>
          <p:cNvSpPr/>
          <p:nvPr/>
        </p:nvSpPr>
        <p:spPr>
          <a:xfrm rot="16200000" flipH="1">
            <a:off x="3257002" y="1154882"/>
            <a:ext cx="623644" cy="354547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6480E2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25853C-45D4-38A5-2415-7084AD0B15DE}"/>
              </a:ext>
            </a:extLst>
          </p:cNvPr>
          <p:cNvCxnSpPr/>
          <p:nvPr/>
        </p:nvCxnSpPr>
        <p:spPr>
          <a:xfrm flipH="1">
            <a:off x="384048" y="2114120"/>
            <a:ext cx="7175627" cy="0"/>
          </a:xfrm>
          <a:prstGeom prst="line">
            <a:avLst/>
          </a:prstGeom>
          <a:ln w="12700">
            <a:solidFill>
              <a:srgbClr val="334A8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645D14D8-657C-AAA9-C8E4-E00E5DA0AF29}"/>
              </a:ext>
            </a:extLst>
          </p:cNvPr>
          <p:cNvGrpSpPr/>
          <p:nvPr/>
        </p:nvGrpSpPr>
        <p:grpSpPr>
          <a:xfrm>
            <a:off x="-8244" y="1930226"/>
            <a:ext cx="5781357" cy="349590"/>
            <a:chOff x="259627" y="6613350"/>
            <a:chExt cx="6425698" cy="417785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CA42C8B-23D0-683E-1C8D-8A11D0FD034F}"/>
                </a:ext>
              </a:extLst>
            </p:cNvPr>
            <p:cNvSpPr/>
            <p:nvPr/>
          </p:nvSpPr>
          <p:spPr>
            <a:xfrm>
              <a:off x="259627" y="6613350"/>
              <a:ext cx="5689210" cy="387203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Montserrat" panose="00000500000000000000" pitchFamily="50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DC12114-56A5-9827-EE2A-DC802B8479ED}"/>
                </a:ext>
              </a:extLst>
            </p:cNvPr>
            <p:cNvSpPr txBox="1"/>
            <p:nvPr/>
          </p:nvSpPr>
          <p:spPr>
            <a:xfrm>
              <a:off x="454049" y="6660025"/>
              <a:ext cx="6231276" cy="371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  <a:tabLst>
                  <a:tab pos="1241425" algn="l"/>
                </a:tabLst>
              </a:pPr>
              <a:r>
                <a:rPr lang="en-US" sz="1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SECTION 1 	Your Vision of an Ideal Retirement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ECE63CC-2495-9A55-9C0A-63057A46EB23}"/>
                </a:ext>
              </a:extLst>
            </p:cNvPr>
            <p:cNvCxnSpPr/>
            <p:nvPr/>
          </p:nvCxnSpPr>
          <p:spPr>
            <a:xfrm>
              <a:off x="1777285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25F9C86-5589-15EF-A5B7-3D35B1DBD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2258176"/>
            <a:ext cx="384351" cy="95484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7280F0F-0161-7851-9759-C8722FCED60F}"/>
              </a:ext>
            </a:extLst>
          </p:cNvPr>
          <p:cNvSpPr txBox="1">
            <a:spLocks/>
          </p:cNvSpPr>
          <p:nvPr/>
        </p:nvSpPr>
        <p:spPr>
          <a:xfrm>
            <a:off x="1469514" y="5449043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Income Sources You Want to Have </a:t>
            </a: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6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200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Tick all that apply and add amounts if known:</a:t>
            </a:r>
          </a:p>
          <a:p>
            <a:pPr marL="0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5425" indent="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None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78AD8AD-4E59-BCD0-E6A8-71D0E0902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5031131"/>
            <a:ext cx="384351" cy="954840"/>
          </a:xfrm>
          <a:prstGeom prst="rect">
            <a:avLst/>
          </a:prstGeom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77E9D88-47C3-9C34-F51C-18D69CCC7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190283"/>
              </p:ext>
            </p:extLst>
          </p:nvPr>
        </p:nvGraphicFramePr>
        <p:xfrm>
          <a:off x="1701799" y="6153689"/>
          <a:ext cx="5440680" cy="2166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0284">
                  <a:extLst>
                    <a:ext uri="{9D8B030D-6E8A-4147-A177-3AD203B41FA5}">
                      <a16:colId xmlns:a16="http://schemas.microsoft.com/office/drawing/2014/main" val="3047955691"/>
                    </a:ext>
                  </a:extLst>
                </a:gridCol>
                <a:gridCol w="428608">
                  <a:extLst>
                    <a:ext uri="{9D8B030D-6E8A-4147-A177-3AD203B41FA5}">
                      <a16:colId xmlns:a16="http://schemas.microsoft.com/office/drawing/2014/main" val="21332317"/>
                    </a:ext>
                  </a:extLst>
                </a:gridCol>
                <a:gridCol w="2791788">
                  <a:extLst>
                    <a:ext uri="{9D8B030D-6E8A-4147-A177-3AD203B41FA5}">
                      <a16:colId xmlns:a16="http://schemas.microsoft.com/office/drawing/2014/main" val="3099281554"/>
                    </a:ext>
                  </a:extLst>
                </a:gridCol>
              </a:tblGrid>
              <a:tr h="4439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Desired Income Source</a:t>
                      </a:r>
                      <a:endParaRPr lang="en-I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✓</a:t>
                      </a:r>
                      <a:endParaRPr lang="en-IE" sz="12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Target Amount (€ / month or year)</a:t>
                      </a:r>
                      <a:endParaRPr lang="en-I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137601"/>
                  </a:ext>
                </a:extLst>
              </a:tr>
              <a:tr h="232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State pension</a:t>
                      </a: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5310480"/>
                  </a:ext>
                </a:extLst>
              </a:tr>
              <a:tr h="280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Employer/occupational pension</a:t>
                      </a: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3536995"/>
                  </a:ext>
                </a:extLst>
              </a:tr>
              <a:tr h="2816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Personal pension (3rd pillar)</a:t>
                      </a: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8002449"/>
                  </a:ext>
                </a:extLst>
              </a:tr>
              <a:tr h="232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Savings/investments</a:t>
                      </a: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116267"/>
                  </a:ext>
                </a:extLst>
              </a:tr>
              <a:tr h="232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Property income</a:t>
                      </a: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3785510"/>
                  </a:ext>
                </a:extLst>
              </a:tr>
              <a:tr h="232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Part‑time or flexible work</a:t>
                      </a: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5824654"/>
                  </a:ext>
                </a:extLst>
              </a:tr>
              <a:tr h="2321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Other: ………………..</a:t>
                      </a: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8116447"/>
                  </a:ext>
                </a:extLst>
              </a:tr>
            </a:tbl>
          </a:graphicData>
        </a:graphic>
      </p:graphicFrame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EDF73DCC-9D26-83E6-84FE-F13DC898B615}"/>
              </a:ext>
            </a:extLst>
          </p:cNvPr>
          <p:cNvSpPr txBox="1">
            <a:spLocks/>
          </p:cNvSpPr>
          <p:nvPr/>
        </p:nvSpPr>
        <p:spPr>
          <a:xfrm>
            <a:off x="1454208" y="8869763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Health &amp; Lifestyle Assumptions </a:t>
            </a: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6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63538" lvl="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Expected health status: ☐ Very good ☐ Good ☐ Moderate ☐ Uncertain</a:t>
            </a:r>
          </a:p>
          <a:p>
            <a:pPr marL="363538" lvl="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Long‑term care needs? ☐ No ☐ Possibly ☐ Likely</a:t>
            </a:r>
          </a:p>
          <a:p>
            <a:pPr marL="363538" lvl="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Desired health coverage: ……………………………………………………………………………………………</a:t>
            </a:r>
          </a:p>
          <a:p>
            <a:pPr marL="225425" indent="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None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A210EA3-0E90-AAFD-8D51-4F4EE1EA1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8421473"/>
            <a:ext cx="384351" cy="9548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BBDBF5D-823E-7370-251F-48036013BF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979955" y="8266617"/>
            <a:ext cx="3293634" cy="9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901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13131-CFCC-03AF-932B-4DBBFDA8B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6D6AA48A-531A-52C5-A8E9-B1462281CA04}"/>
              </a:ext>
            </a:extLst>
          </p:cNvPr>
          <p:cNvCxnSpPr/>
          <p:nvPr/>
        </p:nvCxnSpPr>
        <p:spPr>
          <a:xfrm>
            <a:off x="11471541" y="2907834"/>
            <a:ext cx="0" cy="323901"/>
          </a:xfrm>
          <a:prstGeom prst="line">
            <a:avLst/>
          </a:prstGeom>
          <a:ln w="12700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71459A14-C6D2-E33B-F9E6-D28F4A2DF3B7}"/>
              </a:ext>
            </a:extLst>
          </p:cNvPr>
          <p:cNvSpPr txBox="1">
            <a:spLocks/>
          </p:cNvSpPr>
          <p:nvPr/>
        </p:nvSpPr>
        <p:spPr>
          <a:xfrm>
            <a:off x="1489309" y="1361244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 Current Financial Assets </a:t>
            </a: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6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200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 your existing financial resources.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None/>
            </a:pPr>
            <a:endParaRPr lang="en-US" sz="8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CEE676F0-3D4B-2740-2205-5F335B77F579}"/>
              </a:ext>
            </a:extLst>
          </p:cNvPr>
          <p:cNvSpPr/>
          <p:nvPr/>
        </p:nvSpPr>
        <p:spPr>
          <a:xfrm>
            <a:off x="0" y="0"/>
            <a:ext cx="1357220" cy="10691813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F35EFB1-0CCE-EFDF-165E-4ECAE798F82B}"/>
              </a:ext>
            </a:extLst>
          </p:cNvPr>
          <p:cNvCxnSpPr/>
          <p:nvPr/>
        </p:nvCxnSpPr>
        <p:spPr>
          <a:xfrm flipH="1">
            <a:off x="384048" y="799276"/>
            <a:ext cx="7175627" cy="0"/>
          </a:xfrm>
          <a:prstGeom prst="line">
            <a:avLst/>
          </a:prstGeom>
          <a:ln w="12700">
            <a:solidFill>
              <a:srgbClr val="334A8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A1511F91-2123-BCC6-E65C-0CC3D5FE636D}"/>
              </a:ext>
            </a:extLst>
          </p:cNvPr>
          <p:cNvGrpSpPr/>
          <p:nvPr/>
        </p:nvGrpSpPr>
        <p:grpSpPr>
          <a:xfrm>
            <a:off x="-8244" y="615387"/>
            <a:ext cx="5781357" cy="355554"/>
            <a:chOff x="259627" y="6613350"/>
            <a:chExt cx="6425698" cy="4249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3BB954D-8231-CD49-D153-087041CC8F0A}"/>
                </a:ext>
              </a:extLst>
            </p:cNvPr>
            <p:cNvSpPr/>
            <p:nvPr/>
          </p:nvSpPr>
          <p:spPr>
            <a:xfrm>
              <a:off x="259627" y="6613350"/>
              <a:ext cx="5689210" cy="387203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Montserrat" panose="00000500000000000000" pitchFamily="50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63D5827-EB3F-2E90-9EA4-5ABEC284BD76}"/>
                </a:ext>
              </a:extLst>
            </p:cNvPr>
            <p:cNvSpPr txBox="1"/>
            <p:nvPr/>
          </p:nvSpPr>
          <p:spPr>
            <a:xfrm>
              <a:off x="454049" y="6660025"/>
              <a:ext cx="6231276" cy="378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  <a:tabLst>
                  <a:tab pos="1241425" algn="l"/>
                </a:tabLst>
              </a:pPr>
              <a:r>
                <a:rPr lang="en-US" sz="1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SECTION 2 	 Your Current Retirement Position 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A9685C7-CFC0-EE3F-4668-C969DDC96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943332"/>
            <a:ext cx="384351" cy="95484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76AFA38-D1F9-06C8-EEC8-698AA6665EB3}"/>
              </a:ext>
            </a:extLst>
          </p:cNvPr>
          <p:cNvSpPr txBox="1">
            <a:spLocks/>
          </p:cNvSpPr>
          <p:nvPr/>
        </p:nvSpPr>
        <p:spPr>
          <a:xfrm>
            <a:off x="1469514" y="4638291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 Current Monthly Contributions </a:t>
            </a: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6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200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Tick all that apply and add amounts if known:</a:t>
            </a:r>
          </a:p>
          <a:p>
            <a:pPr marL="0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5425" indent="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None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0386642-0CAC-AAD0-FBFD-24DF2977E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4220379"/>
            <a:ext cx="384351" cy="954840"/>
          </a:xfrm>
          <a:prstGeom prst="rect">
            <a:avLst/>
          </a:prstGeom>
        </p:spPr>
      </p:pic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59E5B443-F631-475C-E802-3F1073516C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569797"/>
              </p:ext>
            </p:extLst>
          </p:nvPr>
        </p:nvGraphicFramePr>
        <p:xfrm>
          <a:off x="1845732" y="2026957"/>
          <a:ext cx="5296746" cy="17688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9900">
                  <a:extLst>
                    <a:ext uri="{9D8B030D-6E8A-4147-A177-3AD203B41FA5}">
                      <a16:colId xmlns:a16="http://schemas.microsoft.com/office/drawing/2014/main" val="3080593315"/>
                    </a:ext>
                  </a:extLst>
                </a:gridCol>
                <a:gridCol w="1251264">
                  <a:extLst>
                    <a:ext uri="{9D8B030D-6E8A-4147-A177-3AD203B41FA5}">
                      <a16:colId xmlns:a16="http://schemas.microsoft.com/office/drawing/2014/main" val="2332628832"/>
                    </a:ext>
                  </a:extLst>
                </a:gridCol>
                <a:gridCol w="1765582">
                  <a:extLst>
                    <a:ext uri="{9D8B030D-6E8A-4147-A177-3AD203B41FA5}">
                      <a16:colId xmlns:a16="http://schemas.microsoft.com/office/drawing/2014/main" val="368570048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Asset Type</a:t>
                      </a:r>
                      <a:endParaRPr lang="en-I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Current Value (€)</a:t>
                      </a:r>
                      <a:endParaRPr lang="en-I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Notes</a:t>
                      </a:r>
                      <a:endParaRPr lang="en-I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0960919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ts val="124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State pension entitlement (estimate)</a:t>
                      </a: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213386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Employer pensions</a:t>
                      </a: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856223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Personal pension</a:t>
                      </a: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2239683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Savings</a:t>
                      </a: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125119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Investments</a:t>
                      </a: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71037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Property equity</a:t>
                      </a: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768296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</a:t>
                      </a: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2218432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6E479B0E-08D2-04AD-C6D0-07E0181818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267383"/>
              </p:ext>
            </p:extLst>
          </p:nvPr>
        </p:nvGraphicFramePr>
        <p:xfrm>
          <a:off x="1786466" y="5391744"/>
          <a:ext cx="5356014" cy="9413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5338">
                  <a:extLst>
                    <a:ext uri="{9D8B030D-6E8A-4147-A177-3AD203B41FA5}">
                      <a16:colId xmlns:a16="http://schemas.microsoft.com/office/drawing/2014/main" val="476282728"/>
                    </a:ext>
                  </a:extLst>
                </a:gridCol>
                <a:gridCol w="1785338">
                  <a:extLst>
                    <a:ext uri="{9D8B030D-6E8A-4147-A177-3AD203B41FA5}">
                      <a16:colId xmlns:a16="http://schemas.microsoft.com/office/drawing/2014/main" val="257789750"/>
                    </a:ext>
                  </a:extLst>
                </a:gridCol>
                <a:gridCol w="1785338">
                  <a:extLst>
                    <a:ext uri="{9D8B030D-6E8A-4147-A177-3AD203B41FA5}">
                      <a16:colId xmlns:a16="http://schemas.microsoft.com/office/drawing/2014/main" val="301952171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1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Pension / Savings Type</a:t>
                      </a:r>
                      <a:endParaRPr lang="en-IE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1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Monthly Contribution (€)</a:t>
                      </a:r>
                      <a:endParaRPr lang="en-IE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1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Can you increase it?      (Yes/No/Maybe)</a:t>
                      </a:r>
                      <a:endParaRPr lang="en-IE" sz="11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8000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908216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1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Workplace pension</a:t>
                      </a:r>
                      <a:endParaRPr lang="en-I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717256"/>
                  </a:ext>
                </a:extLst>
              </a:tr>
              <a:tr h="1904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1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Personal pension</a:t>
                      </a:r>
                      <a:endParaRPr lang="en-I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5397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1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Savings/investments</a:t>
                      </a:r>
                      <a:endParaRPr lang="en-I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1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109269"/>
                  </a:ext>
                </a:extLst>
              </a:tr>
            </a:tbl>
          </a:graphicData>
        </a:graphic>
      </p:graphicFrame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67C9518-D988-CAAD-4EA7-B7E9D09D8A84}"/>
              </a:ext>
            </a:extLst>
          </p:cNvPr>
          <p:cNvSpPr txBox="1">
            <a:spLocks/>
          </p:cNvSpPr>
          <p:nvPr/>
        </p:nvSpPr>
        <p:spPr>
          <a:xfrm>
            <a:off x="1471142" y="6996950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 Current Challenges or Gaps</a:t>
            </a: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800" b="1" dirty="0">
              <a:solidFill>
                <a:srgbClr val="F1602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  <a:tabLst>
                <a:tab pos="304800" algn="l"/>
              </a:tabLst>
            </a:pPr>
            <a:r>
              <a:rPr lang="en-US" sz="1200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Tick any that apply</a:t>
            </a:r>
            <a:endParaRPr lang="en-US" sz="1200" b="1" dirty="0">
              <a:solidFill>
                <a:srgbClr val="F1602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6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Career break(s) affecting pension accumulation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Divorce or separation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Caring responsibilities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Limited savings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Variable income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Health concerns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Unclear about pension entitlements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Recently relocated or planning to relocate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Other:   ………….……….……….……….……….………….……….……….……….….……….……….……</a:t>
            </a: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Font typeface="Wingdings" pitchFamily="2" charset="2"/>
              <a:buChar char="q"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1338" indent="-2286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FF0D680-F58C-90F6-A76D-774D88104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6616395"/>
            <a:ext cx="384351" cy="9548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521B841-9BA3-A1AB-547A-39EEE8F643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979955" y="8266617"/>
            <a:ext cx="3293634" cy="9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216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CC1A9-B1A3-E706-2F2B-501165D14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0D2FD690-C6B7-2AF4-E273-FD50433637E0}"/>
              </a:ext>
            </a:extLst>
          </p:cNvPr>
          <p:cNvCxnSpPr/>
          <p:nvPr/>
        </p:nvCxnSpPr>
        <p:spPr>
          <a:xfrm>
            <a:off x="11471541" y="2907834"/>
            <a:ext cx="0" cy="323901"/>
          </a:xfrm>
          <a:prstGeom prst="line">
            <a:avLst/>
          </a:prstGeom>
          <a:ln w="12700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C2ADAD09-E470-F951-5569-0D68C3EFDE2E}"/>
              </a:ext>
            </a:extLst>
          </p:cNvPr>
          <p:cNvSpPr txBox="1">
            <a:spLocks/>
          </p:cNvSpPr>
          <p:nvPr/>
        </p:nvSpPr>
        <p:spPr>
          <a:xfrm>
            <a:off x="1489309" y="1361244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Lifestyle Gap </a:t>
            </a: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6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200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your current financial path aligned with your retirement lifestyle goals?</a:t>
            </a: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1325" indent="-17145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Yes</a:t>
            </a:r>
          </a:p>
          <a:p>
            <a:pPr marL="441325" indent="-17145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No </a:t>
            </a:r>
          </a:p>
          <a:p>
            <a:pPr marL="441325" indent="-17145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Somewhat</a:t>
            </a:r>
          </a:p>
          <a:p>
            <a:pPr marL="441325" indent="-17145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1325" indent="-17145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“No” or “Somewhat,” where are the gaps?</a:t>
            </a: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None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  <a:p>
            <a:pPr marL="406400" indent="-1778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20000"/>
              <a:buNone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………………………………………………………………………………………………………………………………………</a:t>
            </a: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None/>
            </a:pPr>
            <a:endParaRPr lang="en-US" sz="8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386A0405-AA06-EBB4-4294-2B668268CE7F}"/>
              </a:ext>
            </a:extLst>
          </p:cNvPr>
          <p:cNvSpPr/>
          <p:nvPr/>
        </p:nvSpPr>
        <p:spPr>
          <a:xfrm>
            <a:off x="0" y="0"/>
            <a:ext cx="1357220" cy="10691813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22985F2-6111-EEDA-9680-337C4848C20C}"/>
              </a:ext>
            </a:extLst>
          </p:cNvPr>
          <p:cNvCxnSpPr/>
          <p:nvPr/>
        </p:nvCxnSpPr>
        <p:spPr>
          <a:xfrm flipH="1">
            <a:off x="384048" y="799276"/>
            <a:ext cx="7175627" cy="0"/>
          </a:xfrm>
          <a:prstGeom prst="line">
            <a:avLst/>
          </a:prstGeom>
          <a:ln w="12700">
            <a:solidFill>
              <a:srgbClr val="334A8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5A821789-7C9E-CA1A-0CEC-6BC0E9D72D71}"/>
              </a:ext>
            </a:extLst>
          </p:cNvPr>
          <p:cNvGrpSpPr/>
          <p:nvPr/>
        </p:nvGrpSpPr>
        <p:grpSpPr>
          <a:xfrm>
            <a:off x="-8244" y="615387"/>
            <a:ext cx="5781357" cy="355554"/>
            <a:chOff x="259627" y="6613350"/>
            <a:chExt cx="6425698" cy="42491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321335B-4D66-E7DA-EF49-F56503A3586C}"/>
                </a:ext>
              </a:extLst>
            </p:cNvPr>
            <p:cNvSpPr/>
            <p:nvPr/>
          </p:nvSpPr>
          <p:spPr>
            <a:xfrm>
              <a:off x="259627" y="6613350"/>
              <a:ext cx="5194232" cy="387203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Montserrat" panose="00000500000000000000" pitchFamily="50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B984A58-2A2F-1AFE-C207-4539A1DC61A6}"/>
                </a:ext>
              </a:extLst>
            </p:cNvPr>
            <p:cNvSpPr txBox="1"/>
            <p:nvPr/>
          </p:nvSpPr>
          <p:spPr>
            <a:xfrm>
              <a:off x="454049" y="6660025"/>
              <a:ext cx="6231276" cy="378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  <a:tabLst>
                  <a:tab pos="1241425" algn="l"/>
                </a:tabLst>
              </a:pPr>
              <a:r>
                <a:rPr lang="en-US" sz="1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SECTION 3 	  Ideal vs. Current Comparison 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BFEC27FA-706B-A3F6-FE0D-A235527A34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943332"/>
            <a:ext cx="384351" cy="95484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7D5F42F-D1D7-368B-97CD-CF378C2E067F}"/>
              </a:ext>
            </a:extLst>
          </p:cNvPr>
          <p:cNvSpPr txBox="1">
            <a:spLocks/>
          </p:cNvSpPr>
          <p:nvPr/>
        </p:nvSpPr>
        <p:spPr>
          <a:xfrm>
            <a:off x="1469514" y="4546834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 Income Gap </a:t>
            </a: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6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200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Calculate (roughly):</a:t>
            </a: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1325" indent="-17145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Ideal annual retirement income needed: €…………………………</a:t>
            </a:r>
          </a:p>
          <a:p>
            <a:pPr marL="441325" indent="-17145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Expected annual retirement income today: €…………………………</a:t>
            </a:r>
          </a:p>
          <a:p>
            <a:pPr marL="441325" indent="-17145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Difference (gap): €…………………………</a:t>
            </a: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36F8EF1-A1FF-6CB4-804B-63D60A719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4128922"/>
            <a:ext cx="384351" cy="954840"/>
          </a:xfrm>
          <a:prstGeom prst="rect">
            <a:avLst/>
          </a:prstGeom>
        </p:spPr>
      </p:pic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7AA2270-77E8-9DA0-94D9-95B5631CA0FA}"/>
              </a:ext>
            </a:extLst>
          </p:cNvPr>
          <p:cNvSpPr txBox="1">
            <a:spLocks/>
          </p:cNvSpPr>
          <p:nvPr/>
        </p:nvSpPr>
        <p:spPr>
          <a:xfrm>
            <a:off x="1471142" y="6996950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8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 Health &amp; Security Gap </a:t>
            </a: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800" b="1" dirty="0">
              <a:solidFill>
                <a:srgbClr val="F1602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200" b="1" i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Compare your ideal expectations with current protections:</a:t>
            </a: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b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643E6AF-B182-7938-0D83-F3D675EAFD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6616395"/>
            <a:ext cx="384351" cy="95484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125DED8-F2D7-7132-BA82-9918A5019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662403"/>
              </p:ext>
            </p:extLst>
          </p:nvPr>
        </p:nvGraphicFramePr>
        <p:xfrm>
          <a:off x="1784896" y="7645658"/>
          <a:ext cx="5357576" cy="19296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6504">
                  <a:extLst>
                    <a:ext uri="{9D8B030D-6E8A-4147-A177-3AD203B41FA5}">
                      <a16:colId xmlns:a16="http://schemas.microsoft.com/office/drawing/2014/main" val="4069576570"/>
                    </a:ext>
                  </a:extLst>
                </a:gridCol>
                <a:gridCol w="882284">
                  <a:extLst>
                    <a:ext uri="{9D8B030D-6E8A-4147-A177-3AD203B41FA5}">
                      <a16:colId xmlns:a16="http://schemas.microsoft.com/office/drawing/2014/main" val="1401793868"/>
                    </a:ext>
                  </a:extLst>
                </a:gridCol>
                <a:gridCol w="1339394">
                  <a:extLst>
                    <a:ext uri="{9D8B030D-6E8A-4147-A177-3AD203B41FA5}">
                      <a16:colId xmlns:a16="http://schemas.microsoft.com/office/drawing/2014/main" val="3077322382"/>
                    </a:ext>
                  </a:extLst>
                </a:gridCol>
                <a:gridCol w="1339394">
                  <a:extLst>
                    <a:ext uri="{9D8B030D-6E8A-4147-A177-3AD203B41FA5}">
                      <a16:colId xmlns:a16="http://schemas.microsoft.com/office/drawing/2014/main" val="1237415905"/>
                    </a:ext>
                  </a:extLst>
                </a:gridCol>
              </a:tblGrid>
              <a:tr h="385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Area</a:t>
                      </a:r>
                      <a:endParaRPr lang="en-IE" sz="12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Ideal</a:t>
                      </a:r>
                      <a:endParaRPr lang="en-I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Current</a:t>
                      </a:r>
                      <a:endParaRPr lang="en-I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Gap</a:t>
                      </a:r>
                      <a:endParaRPr lang="en-IE" sz="12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0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461849"/>
                  </a:ext>
                </a:extLst>
              </a:tr>
              <a:tr h="385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Health insurance</a:t>
                      </a: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198170"/>
                  </a:ext>
                </a:extLst>
              </a:tr>
              <a:tr h="385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Emergency fund</a:t>
                      </a: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9776767"/>
                  </a:ext>
                </a:extLst>
              </a:tr>
              <a:tr h="385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Long‑term care planning</a:t>
                      </a: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7751914"/>
                  </a:ext>
                </a:extLst>
              </a:tr>
              <a:tr h="3859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IE" sz="1200" kern="100" dirty="0">
                          <a:solidFill>
                            <a:srgbClr val="334A84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Life/Disability insurance</a:t>
                      </a: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80000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IE" sz="1200" kern="100" dirty="0">
                        <a:solidFill>
                          <a:srgbClr val="334A8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4A8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40230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98554F6-08CF-6C15-021E-FB4F5FCF96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979955" y="8266617"/>
            <a:ext cx="3293634" cy="98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3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7B71F-A7FE-B0B5-55E8-E5FB0A68E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54610123-94BC-86B7-292D-6063640AF008}"/>
              </a:ext>
            </a:extLst>
          </p:cNvPr>
          <p:cNvCxnSpPr/>
          <p:nvPr/>
        </p:nvCxnSpPr>
        <p:spPr>
          <a:xfrm>
            <a:off x="11471541" y="2907834"/>
            <a:ext cx="0" cy="323901"/>
          </a:xfrm>
          <a:prstGeom prst="line">
            <a:avLst/>
          </a:prstGeom>
          <a:ln w="12700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7A4109D4-4B00-1C79-47ED-6E4C6E1FAC33}"/>
              </a:ext>
            </a:extLst>
          </p:cNvPr>
          <p:cNvSpPr txBox="1">
            <a:spLocks/>
          </p:cNvSpPr>
          <p:nvPr/>
        </p:nvSpPr>
        <p:spPr>
          <a:xfrm>
            <a:off x="1489309" y="1373404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6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4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Choose 3 actions you can start in the next 30 days:</a:t>
            </a: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………………………………………………………………………………….……………………………………………</a:t>
            </a: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……………………………………………………………………………………………………………………………….</a:t>
            </a: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…………………….…………………………………………………………………………………………………………</a:t>
            </a: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4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Longer‑term actions for the next 12 months:</a:t>
            </a: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………………………………………………………………………………….……………………………………………</a:t>
            </a: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……………………………………………………………………………………………………………………………….</a:t>
            </a: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…………………….…………………………………………………………………………………………………………</a:t>
            </a: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None/>
            </a:pPr>
            <a:endParaRPr lang="en-US" sz="8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B6C855A6-AD7B-2782-5AB2-500C1D803BCE}"/>
              </a:ext>
            </a:extLst>
          </p:cNvPr>
          <p:cNvSpPr/>
          <p:nvPr/>
        </p:nvSpPr>
        <p:spPr>
          <a:xfrm>
            <a:off x="0" y="0"/>
            <a:ext cx="1357220" cy="10691813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26" name="Picture 425">
            <a:extLst>
              <a:ext uri="{FF2B5EF4-FFF2-40B4-BE49-F238E27FC236}">
                <a16:creationId xmlns:a16="http://schemas.microsoft.com/office/drawing/2014/main" id="{0A61B14C-6775-26E4-2646-13431C99F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939114" y="8384659"/>
            <a:ext cx="3176853" cy="95484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18ADA05-6C26-10CA-1B64-20D2C7969E20}"/>
              </a:ext>
            </a:extLst>
          </p:cNvPr>
          <p:cNvCxnSpPr/>
          <p:nvPr/>
        </p:nvCxnSpPr>
        <p:spPr>
          <a:xfrm flipH="1">
            <a:off x="384048" y="1049403"/>
            <a:ext cx="7175627" cy="0"/>
          </a:xfrm>
          <a:prstGeom prst="line">
            <a:avLst/>
          </a:prstGeom>
          <a:ln w="12700">
            <a:solidFill>
              <a:srgbClr val="334A8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D4CCA93B-E847-3B73-985C-5969411D9E87}"/>
              </a:ext>
            </a:extLst>
          </p:cNvPr>
          <p:cNvGrpSpPr/>
          <p:nvPr/>
        </p:nvGrpSpPr>
        <p:grpSpPr>
          <a:xfrm>
            <a:off x="-8243" y="865519"/>
            <a:ext cx="4478644" cy="355556"/>
            <a:chOff x="259628" y="6613350"/>
            <a:chExt cx="4977796" cy="42491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E1E566E-B450-3910-2054-2AF0AA117B6C}"/>
                </a:ext>
              </a:extLst>
            </p:cNvPr>
            <p:cNvSpPr/>
            <p:nvPr/>
          </p:nvSpPr>
          <p:spPr>
            <a:xfrm>
              <a:off x="259628" y="6613350"/>
              <a:ext cx="4977796" cy="387204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Montserrat" panose="00000500000000000000" pitchFamily="50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DD970AD-D904-9CEC-9292-5DF0E9E302F3}"/>
                </a:ext>
              </a:extLst>
            </p:cNvPr>
            <p:cNvSpPr txBox="1"/>
            <p:nvPr/>
          </p:nvSpPr>
          <p:spPr>
            <a:xfrm>
              <a:off x="454050" y="6660027"/>
              <a:ext cx="4783374" cy="378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  <a:tabLst>
                  <a:tab pos="1241425" algn="l"/>
                </a:tabLst>
              </a:pPr>
              <a:r>
                <a:rPr lang="en-US" sz="1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SECTION 4 	Actions to Reduce the Gaps 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EC7CF49-465F-E974-0514-6AFB1EB35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1193459"/>
            <a:ext cx="384351" cy="95484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DD46512-4C05-12EB-647B-526ED37F49D6}"/>
              </a:ext>
            </a:extLst>
          </p:cNvPr>
          <p:cNvCxnSpPr/>
          <p:nvPr/>
        </p:nvCxnSpPr>
        <p:spPr>
          <a:xfrm flipH="1">
            <a:off x="384048" y="5595796"/>
            <a:ext cx="7175627" cy="0"/>
          </a:xfrm>
          <a:prstGeom prst="line">
            <a:avLst/>
          </a:prstGeom>
          <a:ln w="12700">
            <a:solidFill>
              <a:srgbClr val="334A8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05412B74-ECE8-7F90-B1F3-851C8A2D4F70}"/>
              </a:ext>
            </a:extLst>
          </p:cNvPr>
          <p:cNvGrpSpPr/>
          <p:nvPr/>
        </p:nvGrpSpPr>
        <p:grpSpPr>
          <a:xfrm>
            <a:off x="-8243" y="5411912"/>
            <a:ext cx="4478644" cy="355556"/>
            <a:chOff x="259628" y="6613350"/>
            <a:chExt cx="4977796" cy="42491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778FE1-FAD3-7C8D-60CD-9BE75259FE67}"/>
                </a:ext>
              </a:extLst>
            </p:cNvPr>
            <p:cNvSpPr/>
            <p:nvPr/>
          </p:nvSpPr>
          <p:spPr>
            <a:xfrm>
              <a:off x="259628" y="6613350"/>
              <a:ext cx="2925972" cy="387204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latin typeface="Montserrat" panose="00000500000000000000" pitchFamily="50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A03BC3C-C510-95F7-EE23-BA465429BCF2}"/>
                </a:ext>
              </a:extLst>
            </p:cNvPr>
            <p:cNvSpPr txBox="1"/>
            <p:nvPr/>
          </p:nvSpPr>
          <p:spPr>
            <a:xfrm>
              <a:off x="454050" y="6660027"/>
              <a:ext cx="4783374" cy="378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  <a:tabLst>
                  <a:tab pos="1241425" algn="l"/>
                </a:tabLst>
              </a:pPr>
              <a:r>
                <a:rPr lang="en-US" sz="1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SECTION 5 	Reflection 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9F1FA5B8-6C78-324A-E68A-CEE990216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2907633"/>
            <a:ext cx="384351" cy="954840"/>
          </a:xfrm>
          <a:prstGeom prst="rect">
            <a:avLst/>
          </a:prstGeom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B821C4D-F70E-21C4-BA9B-8F0B5A1D19CD}"/>
              </a:ext>
            </a:extLst>
          </p:cNvPr>
          <p:cNvSpPr txBox="1">
            <a:spLocks/>
          </p:cNvSpPr>
          <p:nvPr/>
        </p:nvSpPr>
        <p:spPr>
          <a:xfrm>
            <a:off x="1489309" y="6092239"/>
            <a:ext cx="5980647" cy="28955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0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6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4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does financial independence mean to you at this stage of life?</a:t>
            </a: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………………………………………………………………………………….……………………………………………</a:t>
            </a: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……………………………………………………………………………………………………………………………….</a:t>
            </a:r>
          </a:p>
          <a:p>
            <a:pPr marL="498475" indent="-22860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00000"/>
              <a:buFont typeface="+mj-lt"/>
              <a:buAutoNum type="arabicPeriod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…………………….…………………………………………………………………………………………………………</a:t>
            </a: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r>
              <a:rPr lang="en-US" sz="1400" b="1" dirty="0">
                <a:solidFill>
                  <a:srgbClr val="F160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confident do you feel about your retirement readiness? </a:t>
            </a:r>
          </a:p>
          <a:p>
            <a:pPr marL="269875" indent="0">
              <a:lnSpc>
                <a:spcPts val="1399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None/>
            </a:pPr>
            <a:endParaRPr lang="en-US" sz="12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41325" indent="-17145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Very confident </a:t>
            </a:r>
          </a:p>
          <a:p>
            <a:pPr marL="441325" indent="-17145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Confident </a:t>
            </a:r>
          </a:p>
          <a:p>
            <a:pPr marL="441325" indent="-17145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Unsure </a:t>
            </a:r>
          </a:p>
          <a:p>
            <a:pPr marL="441325" indent="-171450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Clr>
                <a:srgbClr val="F16024"/>
              </a:buClr>
              <a:buSzPct val="120000"/>
              <a:buFont typeface="Wingdings" pitchFamily="2" charset="2"/>
              <a:buChar char="q"/>
            </a:pPr>
            <a:r>
              <a:rPr lang="en-US" sz="12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Worried</a:t>
            </a:r>
            <a:endParaRPr lang="en-US" sz="800" b="1" i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992EF8C-B46B-9636-062D-D5BA5F389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5912294"/>
            <a:ext cx="384351" cy="9548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D1AFC7-E23F-60B4-2527-12794CA5AC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02"/>
          <a:stretch>
            <a:fillRect/>
          </a:stretch>
        </p:blipFill>
        <p:spPr>
          <a:xfrm>
            <a:off x="1040608" y="7626468"/>
            <a:ext cx="384351" cy="95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94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502</TotalTime>
  <Words>540</Words>
  <Application>Microsoft Macintosh PowerPoint</Application>
  <PresentationFormat>Custom</PresentationFormat>
  <Paragraphs>151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Gillian Keane</cp:lastModifiedBy>
  <cp:revision>33</cp:revision>
  <dcterms:created xsi:type="dcterms:W3CDTF">2025-03-04T10:43:58Z</dcterms:created>
  <dcterms:modified xsi:type="dcterms:W3CDTF">2026-01-30T18:23:25Z</dcterms:modified>
</cp:coreProperties>
</file>