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80" d="100"/>
          <a:sy n="80" d="100"/>
        </p:scale>
        <p:origin x="1092" y="-1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11/7/2025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11/7/2025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11/7/2025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11/7/2025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Rekenmachine en pen op papier">
            <a:extLst>
              <a:ext uri="{FF2B5EF4-FFF2-40B4-BE49-F238E27FC236}">
                <a16:creationId xmlns:a16="http://schemas.microsoft.com/office/drawing/2014/main" id="{7631A4B3-E5E5-1766-C94E-987538D251C8}"/>
              </a:ext>
            </a:extLst>
          </p:cNvPr>
          <p:cNvPicPr>
            <a:picLocks noGrp="1" noChangeAspect="1"/>
          </p:cNvPicPr>
          <p:nvPr>
            <p:ph type="pic" sz="quarter" idx="13"/>
          </p:nvPr>
        </p:nvPicPr>
        <p:blipFill>
          <a:blip r:embed="rId2"/>
          <a:srcRect t="15007" b="15007"/>
          <a:stretch>
            <a:fillRect/>
          </a:stretch>
        </p:blipFill>
        <p:spPr>
          <a:xfrm>
            <a:off x="0" y="1427734"/>
            <a:ext cx="7562850" cy="3117850"/>
          </a:xfrm>
        </p:spPr>
      </p:pic>
      <p:pic>
        <p:nvPicPr>
          <p:cNvPr id="5" name="Picture Placeholder 4" descr="Lachende vrouw">
            <a:extLst>
              <a:ext uri="{FF2B5EF4-FFF2-40B4-BE49-F238E27FC236}">
                <a16:creationId xmlns:a16="http://schemas.microsoft.com/office/drawing/2014/main" id="{EFEF6EFE-C22A-165D-E845-B7E9297FB293}"/>
              </a:ext>
            </a:extLst>
          </p:cNvPr>
          <p:cNvPicPr>
            <a:picLocks noGrp="1" noChangeAspect="1"/>
          </p:cNvPicPr>
          <p:nvPr>
            <p:ph type="pic" sz="quarter" idx="14"/>
          </p:nvPr>
        </p:nvPicPr>
        <p:blipFill>
          <a:blip r:embed="rId3"/>
          <a:srcRect t="7975" b="7975"/>
          <a:stretch>
            <a:fillRect/>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874190" y="3911885"/>
            <a:ext cx="2991754" cy="645579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1039203" y="4545584"/>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926682" y="4051808"/>
            <a:ext cx="3014771"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nl-NL" sz="2000" b="1">
                <a:solidFill>
                  <a:schemeClr val="bg1"/>
                </a:solidFill>
                <a:latin typeface="Calibri" panose="020F0502020204030204" pitchFamily="34" charset="0"/>
                <a:cs typeface="Calibri" panose="020F0502020204030204" pitchFamily="34" charset="0"/>
              </a:rPr>
              <a:t>Naam: Dorothy Attema</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21147" y="5542393"/>
            <a:ext cx="2592643" cy="325951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000">
                <a:solidFill>
                  <a:schemeClr val="tx1"/>
                </a:solidFill>
              </a:rPr>
              <a:t>Als migrantenvrouw naar Nederland verhuizen was een uitdaging, maar financiën waren het moeilijkste deel. Ik was niet bang om te slagen; ik begreep het systeem gewoon niet. In Kenia werd overal over geld gepraat; hier is het stil, vooral in migrantengemeenschappen. Ik wist hoe ik een bedrijf moest plannen, maar had geen idee waar ik terecht kon voor ondersteuning. Door het opvoeden van kinderen werd het moeilijker om weer aan het werk te gaan, en mijn man nam de financiële leiding omdat hij de taal sprak. Het ondersteunen van mijn oudere moeder in Kenia geeft extra druk. Ik wil in mijn toekomst investeren, maar ik had betrouwbare, toegankelijke informatie en voorbeelden uit het echte leven nodig.</a:t>
            </a:r>
          </a:p>
          <a:p>
            <a:endParaRPr lang="nl-NL" sz="10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302151"/>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t>Als migrantenvrouw naar Nederland verhuizen betekende veel uitdagingen, maar mijn weg vinden in financiën was het moeilijkst. Taalbarrières, onbekende systemen en culturele verschillen maakten het overweldigend. Ik wil in mijn toekomst investeren, maar ik weet niet hoe. Deze reis is persoonlijk en emotioneel, en veel migrantenvrouwen maken haar ook.</a:t>
            </a: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948443" y="4653043"/>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2000">
                <a:solidFill>
                  <a:schemeClr val="bg1"/>
                </a:solidFill>
                <a:latin typeface="Calibri" panose="020F0502020204030204" pitchFamily="34" charset="0"/>
                <a:cs typeface="Calibri" panose="020F0502020204030204" pitchFamily="34" charset="0"/>
              </a:rPr>
              <a:t>Land: </a:t>
            </a:r>
            <a:r>
              <a:rPr lang="nl-NL" sz="2000" b="1">
                <a:solidFill>
                  <a:schemeClr val="bg1"/>
                </a:solidFill>
                <a:latin typeface="Calibri" panose="020F0502020204030204" pitchFamily="34" charset="0"/>
                <a:cs typeface="Calibri" panose="020F0502020204030204" pitchFamily="34" charset="0"/>
              </a:rPr>
              <a:t>Nederland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a:cxnSpLocks/>
          </p:cNvCxnSpPr>
          <p:nvPr/>
        </p:nvCxnSpPr>
        <p:spPr>
          <a:xfrm>
            <a:off x="1154160" y="6207290"/>
            <a:ext cx="2431814"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45330" y="5803133"/>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endParaRPr lang="nl-NL" sz="2200" b="1" dirty="0">
              <a:solidFill>
                <a:schemeClr val="bg1"/>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7"/>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ct val="150000"/>
              </a:lnSpc>
              <a:spcBef>
                <a:spcPts val="0"/>
              </a:spcBef>
            </a:pPr>
            <a:r>
              <a:rPr lang="nl-NL" sz="1500" i="1">
                <a:solidFill>
                  <a:schemeClr val="bg1"/>
                </a:solidFill>
                <a:latin typeface="Calibri" panose="020F0502020204030204" pitchFamily="34" charset="0"/>
                <a:cs typeface="Calibri" panose="020F0502020204030204" pitchFamily="34" charset="0"/>
              </a:rPr>
              <a:t>Ik was bang om een lening aan te vragen, niet omdat ik niet in mezelf geloofde, maar omdat ik niet wist hoe ik dat moest aanpakken.</a:t>
            </a:r>
            <a:endParaRPr lang="nl-NL" sz="15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2737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rPr>
              <a:t>In Kenia waren financiële lessen overal, zelfs in de kerk, waardoor ik al vroeg leerde hoe geld werkt. Hier gebruik ik budgetapps, online bankieren en workshops in de buurt om mijn financiën te beheren. Betrouwbaar advies van vriendinnen en migrantengroepen helpt me ook en vult de gaten die het gebrek aan toegankelijke financiële educatie laat.</a:t>
            </a:r>
            <a:endParaRPr lang="nl-NL" sz="11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2464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050">
                <a:solidFill>
                  <a:schemeClr val="tx1"/>
                </a:solidFill>
              </a:rPr>
              <a:t>Mijn belangrijkste financiële uitdagingen waren mijn weg vinden in een onbekend banksysteem, een taalbarrière overwinnen en toegang krijgen tot betrouwbare financiële informatie. Ik had moeite om leningen aan te vragen, met vertrouwen te beleggen en mijn familie in Kenia te ondersteunen. De overstap van fulltime moederschap naar weer geld verdienen maakte de reis nog overweldigender en emotioneel complexer.</a:t>
            </a:r>
            <a:endParaRPr lang="nl-NL" sz="105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82129" y="510215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17103" y="4711417"/>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nl-NL" sz="1400" i="1">
                <a:solidFill>
                  <a:schemeClr val="bg1"/>
                </a:solidFill>
                <a:latin typeface="Calibri" panose="020F0502020204030204" pitchFamily="34" charset="0"/>
                <a:ea typeface="Calibri" panose="020F0502020204030204" pitchFamily="34" charset="0"/>
                <a:cs typeface="Calibri" panose="020F0502020204030204" pitchFamily="34" charset="0"/>
              </a:rPr>
              <a:t>Wees niet bang om vragen te stellen. Stap voor stap de basis leren geeft zelfvertrouwen. En zoek contact met andere vrouwen; verhalen uit het echte leven laten de reis haalbaar en minder eenzaam voelen.</a:t>
            </a:r>
            <a:r>
              <a:rPr lang="nl-NL" sz="1400" i="1">
                <a:solidFill>
                  <a:schemeClr val="bg1"/>
                </a:solidFill>
                <a:latin typeface="Calibri" panose="020F0502020204030204" pitchFamily="34" charset="0"/>
                <a:cs typeface="Calibri" panose="020F0502020204030204" pitchFamily="34" charset="0"/>
              </a:rPr>
              <a:t> </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804702" y="5213722"/>
            <a:ext cx="3015265"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000">
                <a:solidFill>
                  <a:schemeClr val="tx1"/>
                </a:solidFill>
              </a:rPr>
              <a:t>Wat me hielp mijn uitdagingen te overwinnen, was steunen op de kennis van mijn man over het systeem, terwijl ik zelf geleidelijk bijleerde. De nadruk die de Nederlandse cultuur legt op financiële gelijkwaardigheid stimuleerde open gesprekken over geld. Steun uit de gemeenschap, financiële workshops en de verhalen van andere migrantenvrouwen gaven me het zelfvertrouwen om stap voor stap de regie te nemen.</a:t>
            </a: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9897" y="5506271"/>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ea typeface="Calibri" panose="020F0502020204030204" pitchFamily="34" charset="0"/>
              </a:rPr>
              <a:t>Wat vrouwen zoals ik echt zou helpen, is </a:t>
            </a:r>
            <a:r>
              <a:rPr lang="nl-NL" sz="1100" b="1">
                <a:solidFill>
                  <a:schemeClr val="tx1"/>
                </a:solidFill>
                <a:ea typeface="Calibri" panose="020F0502020204030204" pitchFamily="34" charset="0"/>
              </a:rPr>
              <a:t>informatie, informatie, informatie, </a:t>
            </a:r>
            <a:r>
              <a:rPr lang="nl-NL" sz="1100">
                <a:solidFill>
                  <a:schemeClr val="tx1"/>
                </a:solidFill>
                <a:ea typeface="Calibri" panose="020F0502020204030204" pitchFamily="34" charset="0"/>
              </a:rPr>
              <a:t>in onze eigen talen, in onze gemeenschappen en via </a:t>
            </a:r>
            <a:r>
              <a:rPr lang="nl-NL" sz="1100" b="1">
                <a:solidFill>
                  <a:schemeClr val="tx1"/>
                </a:solidFill>
                <a:ea typeface="Calibri" panose="020F0502020204030204" pitchFamily="34" charset="0"/>
              </a:rPr>
              <a:t>ervaringsverhalen van vrouwen die het gelukt is</a:t>
            </a:r>
            <a:r>
              <a:rPr lang="nl-NL" sz="1100">
                <a:solidFill>
                  <a:schemeClr val="tx1"/>
                </a:solidFill>
                <a:ea typeface="Calibri" panose="020F0502020204030204" pitchFamily="34" charset="0"/>
              </a:rPr>
              <a:t>. Iemand zien die op mij lijkt en het heeft gemaakt, dat geeft me hoop.</a:t>
            </a:r>
            <a:endParaRPr lang="nl-NL" sz="1100" dirty="0">
              <a:solidFill>
                <a:schemeClr val="tx1"/>
              </a:solidFill>
              <a:ea typeface="Calibri" panose="020F0502020204030204" pitchFamily="34" charset="0"/>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502196"/>
            <a:ext cx="2649474" cy="1107996"/>
          </a:xfrm>
          <a:prstGeom prst="rect">
            <a:avLst/>
          </a:prstGeom>
          <a:noFill/>
        </p:spPr>
        <p:txBody>
          <a:bodyPr wrap="square">
            <a:spAutoFit/>
          </a:bodyPr>
          <a:lstStyle/>
          <a:p>
            <a:pPr algn="l" hangingPunct="1"/>
            <a:r>
              <a:rPr lang="nl-NL" sz="20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476693"/>
            <a:ext cx="2503170" cy="1107996"/>
          </a:xfrm>
          <a:prstGeom prst="rect">
            <a:avLst/>
          </a:prstGeom>
          <a:noFill/>
        </p:spPr>
        <p:txBody>
          <a:bodyPr wrap="square">
            <a:spAutoFit/>
          </a:bodyPr>
          <a:lstStyle/>
          <a:p>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146283"/>
            <a:ext cx="3045666" cy="1015663"/>
          </a:xfrm>
          <a:prstGeom prst="rect">
            <a:avLst/>
          </a:prstGeom>
          <a:noFill/>
        </p:spPr>
        <p:txBody>
          <a:bodyPr wrap="square">
            <a:spAutoFit/>
          </a:bodyPr>
          <a:lstStyle/>
          <a:p>
            <a:pPr algn="l" hangingPunct="1"/>
            <a:r>
              <a:rPr lang="nl-NL" sz="20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17785" y="4244605"/>
            <a:ext cx="2503170" cy="1107996"/>
          </a:xfrm>
          <a:prstGeom prst="rect">
            <a:avLst/>
          </a:prstGeom>
          <a:noFill/>
        </p:spPr>
        <p:txBody>
          <a:bodyPr wrap="square">
            <a:spAutoFit/>
          </a:bodyPr>
          <a:lstStyle/>
          <a:p>
            <a:pPr algn="l" hangingPunct="1"/>
            <a:r>
              <a:rPr lang="nl-NL" sz="205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314</TotalTime>
  <Words>500</Words>
  <Application>Microsoft Office PowerPoint</Application>
  <PresentationFormat>Custom</PresentationFormat>
  <Paragraphs>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Dorothy</dc:title>
  <dc:creator>Gillian Keane</dc:creator>
  <cp:lastModifiedBy>Yasmin Akhtar</cp:lastModifiedBy>
  <cp:revision>43</cp:revision>
  <cp:lastPrinted>2025-11-07T12:30:09Z</cp:lastPrinted>
  <dcterms:created xsi:type="dcterms:W3CDTF">2024-07-18T11:40:13Z</dcterms:created>
  <dcterms:modified xsi:type="dcterms:W3CDTF">2025-11-07T12:31:06Z</dcterms:modified>
</cp:coreProperties>
</file>