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68" d="100"/>
          <a:sy n="68" d="100"/>
        </p:scale>
        <p:origin x="2408" y="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11/4/2025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11/4/2025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11/4/2025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‹Nr.›</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11/4/2025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‹Nr.›</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6563E0B-8037-042B-1A5B-B2C83A51B430}"/>
              </a:ext>
            </a:extLst>
          </p:cNvPr>
          <p:cNvPicPr>
            <a:picLocks noGrp="1" noChangeAspect="1"/>
          </p:cNvPicPr>
          <p:nvPr>
            <p:ph type="pic" sz="quarter" idx="14"/>
          </p:nvPr>
        </p:nvPicPr>
        <p:blipFill>
          <a:blip r:embed="rId2"/>
          <a:srcRect l="19771" t="1548" r="42063" b="39844"/>
          <a:stretch>
            <a:fillRect/>
          </a:stretch>
        </p:blipFill>
        <p:spPr>
          <a:xfrm>
            <a:off x="3774585" y="259898"/>
            <a:ext cx="1448194" cy="1483732"/>
          </a:xfrm>
        </p:spPr>
      </p:pic>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Dr. Elke*</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5897977"/>
            <a:ext cx="2681218" cy="37669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hangingPunct="1">
              <a:lnSpc>
                <a:spcPts val="1220"/>
              </a:lnSpc>
            </a:pPr>
            <a:r>
              <a:rPr lang="de-DE" sz="1150" dirty="0"/>
              <a:t>Elke ist 68 und Ärztin im Ruhestand; früher führte sie eine angesehene eigene Praxis. Ihre Räume waren modern, die Geräte auf dem neuesten Stand, das Verhältnis zu ihren Patientinnen und Patienten eng. Von außen sah das nach einem Musterbeispiel für beruflichen Erfolg aus. In der Bilanz aber wuchs der Druck: hohe kreditfinanzierte Investitionen, ein langer, starrer Mietvertrag und später geänderte Vergütungsregeln, die die Einnahmen schmälerten, während die Fixkosten hartnäckig hoch blieben. Jahrzehntelang maß Elke ihren Wert an klinischen Maßstäben – diagnostische Klarheit, Patientenversorgung, Berufsethik. Niemand hatte ihr beigebracht, einen Mietvertrag mit skeptischem Blick zu lesen oder Liquiditätsrisiken bei veränderten Rahmenbedingungen durchzurechnen. Als die Zahlen enger wurden, versuchte sie, härter zu arbeiten – ohne zu merken, dass das Problem vom Behandlungszimmer in die Tabellenkalkulation gewandert war.</a:t>
            </a:r>
            <a:endParaRPr lang="de-DE" sz="120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lang="de-DE">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600" dirty="0">
                <a:solidFill>
                  <a:schemeClr val="bg1"/>
                </a:solidFill>
                <a:latin typeface="Calibri" panose="020F0502020204030204" pitchFamily="34" charset="0"/>
                <a:cs typeface="Calibri" panose="020F0502020204030204" pitchFamily="34" charset="0"/>
              </a:rPr>
              <a:t>Deutschland</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577923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6962" y="4240351"/>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477599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5454850"/>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782943"/>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4429921"/>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6"/>
          <a:stretch>
            <a:fillRect/>
          </a:stretch>
        </p:blipFill>
        <p:spPr>
          <a:xfrm>
            <a:off x="156376" y="532659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de-DE"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052804" y="4878782"/>
            <a:ext cx="3128425" cy="4893647"/>
          </a:xfrm>
          <a:prstGeom prst="rect">
            <a:avLst/>
          </a:prstGeom>
          <a:noFill/>
        </p:spPr>
        <p:txBody>
          <a:bodyPr wrap="square"/>
          <a:lstStyle/>
          <a:p>
            <a:r>
              <a:rPr lang="de-DE" sz="1100" dirty="0"/>
              <a:t>Die Finanzen der Praxis kippten allmählich. Die ersten Anzeichen waren klein: ein Monat, der magerer endete als erwartet, eine Lieferantenrechnung, die schwerer wog, ein später Abend voller Sorgen um das nächste Quartal. Dann änderten sich die Vergütungssätze. Die Behandlungen dauerten länger, der Papierkram wuchs, der Ertrag pro Stunde sank. Der Mietvertrag ließ sich nicht kündigen, die Geräte ließen sich nicht zurückgeben, die Bank erwartete Pünktlichkeit. Elke suchte Rat, doch bis sie die richtigen Fragen stellen konnte, waren die Möglichkeiten geschrumpft. Die Insolvenz kam nicht als einzelner Schlag, sondern als Summe vieler Schieflagen.</a:t>
            </a:r>
          </a:p>
          <a:p>
            <a:r>
              <a:rPr lang="de-DE" sz="1100" dirty="0"/>
              <a:t>Der Ruhestand zwang sie, die Landkarte neu zu zeichnen. Elke zog in eine kleinere Wohnung, führte ein Haushaltsbuch auf Papier und lernte, von einer bescheidenen Rente zu leben. Anfangs färbte Scham alles: Wie konnte jemand, der in der Medizin so gewissenhaft war, geschäftlich so verwundbar sein? Mit der Zeit begann Ehrlichkeit zu heilen, was Scham nicht heilen konnte. Sie sprach mit ihren erwachsenen Kindern, nahm praktische Hilfe an, etwa beim Online-Banking. Heute nennt sich Elke „eine Ärztin, die Finanzen auf die harte Tour gelernt hat“. </a:t>
            </a: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738664"/>
          </a:xfrm>
          <a:prstGeom prst="rect">
            <a:avLst/>
          </a:prstGeom>
          <a:noFill/>
        </p:spPr>
        <p:txBody>
          <a:bodyPr wrap="square">
            <a:spAutoFit/>
          </a:bodyPr>
          <a:lstStyle/>
          <a:p>
            <a:r>
              <a:rPr lang="de-DE" sz="1400" dirty="0">
                <a:solidFill>
                  <a:schemeClr val="bg1"/>
                </a:solidFill>
                <a:latin typeface="Calibri" panose="020F0502020204030204" pitchFamily="34" charset="0"/>
                <a:ea typeface="Calibri" panose="020F0502020204030204" pitchFamily="34" charset="0"/>
                <a:cs typeface="Calibri" panose="020F0502020204030204" pitchFamily="34" charset="0"/>
              </a:rPr>
              <a:t>Lernen Sie Ihre Zahlen kennen, bevor die Zahlen Sie einholen</a:t>
            </a:r>
            <a:endParaRPr lang="de-D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5">
            <a:extLst>
              <a:ext uri="{FF2B5EF4-FFF2-40B4-BE49-F238E27FC236}">
                <a16:creationId xmlns:a16="http://schemas.microsoft.com/office/drawing/2014/main" id="{1AFA4F85-D65A-537E-E5C8-16147019390F}"/>
              </a:ext>
            </a:extLst>
          </p:cNvPr>
          <p:cNvSpPr txBox="1">
            <a:spLocks/>
          </p:cNvSpPr>
          <p:nvPr/>
        </p:nvSpPr>
        <p:spPr>
          <a:xfrm>
            <a:off x="964447" y="1002082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de-DE" sz="1400" dirty="0"/>
              <a:t>* Name geändert</a:t>
            </a:r>
            <a:endParaRPr lang="de-DE" sz="1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121296" y="6876693"/>
            <a:ext cx="2308324"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492892" y="800578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42839" y="8406889"/>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600"/>
              </a:lnSpc>
              <a:spcBef>
                <a:spcPts val="0"/>
              </a:spcBef>
            </a:pPr>
            <a:r>
              <a:rPr lang="de-DE" sz="1600" i="1" dirty="0">
                <a:solidFill>
                  <a:schemeClr val="bg1"/>
                </a:solidFill>
                <a:latin typeface="Calibri" panose="020F0502020204030204" pitchFamily="34" charset="0"/>
                <a:cs typeface="Calibri" panose="020F0502020204030204" pitchFamily="34" charset="0"/>
              </a:rPr>
              <a:t>Jede selbstständige Frau braucht den Blick einer Finanzchefin, egal wie gut sie in ihrem Beruf ist – lernen Sie Ihre Zahlen kennen, bevor die Zahlen Sie einholen.</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090488"/>
            <a:ext cx="2503170" cy="801630"/>
          </a:xfrm>
          <a:prstGeom prst="rect">
            <a:avLst/>
          </a:prstGeom>
          <a:noFill/>
        </p:spPr>
        <p:txBody>
          <a:bodyPr wrap="square"/>
          <a:lstStyle/>
          <a:p>
            <a:pPr algn="l" hangingPunct="1">
              <a:lnSpc>
                <a:spcPts val="1820"/>
              </a:lnSpc>
            </a:pPr>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26403" y="1710084"/>
            <a:ext cx="3080160" cy="2123658"/>
          </a:xfrm>
          <a:prstGeom prst="rect">
            <a:avLst/>
          </a:prstGeom>
          <a:noFill/>
        </p:spPr>
        <p:txBody>
          <a:bodyPr wrap="square"/>
          <a:lstStyle/>
          <a:p>
            <a:pPr algn="just"/>
            <a:r>
              <a:rPr lang="de-DE" sz="1100" dirty="0"/>
              <a:t>Elkes Verwundbarkeit entstand aus gebündelten Risiken: ein langer, starrer Mietvertrag, kreditfinanzierte Geräte und die Abhängigkeit von Vergütungsstrukturen außerhalb ihres Einflusses. Politische Änderungen drückten die Margen, und der Puffer reichte nicht, um Schocks abzufedern. Ohne betriebswirtschaftliche Ausbildung und frühe rechtliche Prüfung unterschätzte sie die Ausstiegskosten und überschätzte, was harte Arbeit gegen strukturellen Gegenwind ausrichten kann.</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3A33990-317F-5B7F-F16F-A929526737BD}"/>
              </a:ext>
            </a:extLst>
          </p:cNvPr>
          <p:cNvSpPr txBox="1"/>
          <p:nvPr/>
        </p:nvSpPr>
        <p:spPr>
          <a:xfrm>
            <a:off x="4267017" y="1659828"/>
            <a:ext cx="2780381" cy="1754326"/>
          </a:xfrm>
          <a:prstGeom prst="rect">
            <a:avLst/>
          </a:prstGeom>
          <a:noFill/>
        </p:spPr>
        <p:txBody>
          <a:bodyPr wrap="square"/>
          <a:lstStyle/>
          <a:p>
            <a:pPr algn="just"/>
            <a:r>
              <a:rPr lang="de-DE" sz="1100" dirty="0"/>
              <a:t>Ihr Alltag folgt einem einfachen Haushaltsbuch und wenigen Regeln: Fixe Ausgaben laufen automatisch, für frei verfügbare Ausgaben gibt es ein gedeckeltes Bargeldbudget, und einmal im Monat geht sie mit einem Familienmitglied die Kontoauszüge durch. Die Werkzeuge sind schlicht, doch das Ritual macht sie stark; Routine schafft Klarheit, wo früher Gefühle das Urteilsvermögen verdrängten.</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492528" y="5631143"/>
            <a:ext cx="2991497" cy="1384995"/>
          </a:xfrm>
          <a:prstGeom prst="rect">
            <a:avLst/>
          </a:prstGeom>
          <a:noFill/>
        </p:spPr>
        <p:txBody>
          <a:bodyPr wrap="square"/>
          <a:lstStyle/>
          <a:p>
            <a:pPr algn="just"/>
            <a:r>
              <a:rPr lang="de-DE" sz="1100" dirty="0"/>
              <a:t>Sich zu verkleinern nahm Druck, um Hilfe zu bitten schuf neues Vertrauen, und die Wahrheit zu sagen – erst sich selbst, dann anderen – machte aus dem Scheitern eine Lerngeschichte. Ihre Erfahrung als Mentorin weiterzugeben, gab ihr wieder eine Aufgabe. Vorsicht sieht sie heute nicht als Angst, sondern als Respekt vor der Wirklichkeit.</a:t>
            </a:r>
            <a:endParaRPr lang="de-DE" sz="11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037455" y="5641786"/>
            <a:ext cx="3199230" cy="1938992"/>
          </a:xfrm>
          <a:prstGeom prst="rect">
            <a:avLst/>
          </a:prstGeom>
          <a:noFill/>
        </p:spPr>
        <p:txBody>
          <a:bodyPr wrap="square"/>
          <a:lstStyle/>
          <a:p>
            <a:r>
              <a:rPr lang="de-DE" sz="1100" dirty="0"/>
              <a:t>Elke findet, das Medizinstudium müsse Pflichtmodule zu Unternehmertum, Mietverträgen, Finanzierung, Liquidität und persönlichen Risiken enthalten. Eine unabhängige rechtliche Prüfung vor langfristigen Verpflichtungen hätte Klauseln aufdecken können, die ihr später zur Falle wurden. Mentoring-Netzwerke unter selbstständigen Frauen hätten frühe Warnsignale, praktische Vorlagen und den Mut geliefert, neu zu verhandeln, bevor sich die Optionen schlossen.</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684</Words>
  <Application>Microsoft Office PowerPoint</Application>
  <PresentationFormat>Benutzerdefiniert</PresentationFormat>
  <Paragraphs>22</Paragraphs>
  <Slides>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vt:i4>
      </vt:variant>
    </vt:vector>
  </HeadingPairs>
  <TitlesOfParts>
    <vt:vector size="7" baseType="lpstr">
      <vt:lpstr>Aptos</vt:lpstr>
      <vt:lpstr>Aptos Display</vt:lpstr>
      <vt:lpstr>Arial</vt:lpstr>
      <vt:lpstr>Calibri</vt:lpstr>
      <vt:lpstr>Office Theme</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David Blunck</cp:lastModifiedBy>
  <cp:revision>33</cp:revision>
  <dcterms:created xsi:type="dcterms:W3CDTF">2024-07-18T11:40:13Z</dcterms:created>
  <dcterms:modified xsi:type="dcterms:W3CDTF">2025-11-04T12:13:17Z</dcterms:modified>
</cp:coreProperties>
</file>