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11/4/2025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11/4/2025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11/4/2025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11/4/2025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‹Nr.›</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19771" t="1548" r="42063" b="39844"/>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Dr. Elke*</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077"/>
              </a:lnSpc>
            </a:pPr>
            <a:r>
              <a:rPr lang="nl-NL" sz="1250"/>
              <a:t>Elke is 68, een gepensioneerde arts die ooit een goed aangeschreven eigen praktijk had. Haar praktijkruimtes waren modern, haar apparatuur up-to-date en haar band met patiënten sterk. Van buitenaf leek het een toonbeeld van professioneel succes. Op de balans stapelde de druk zich echter op: aanzienlijke investeringen gefinancierd met leningen, een lang en star huurcontract en later gewijzigde vergoedingsregels die de omzet onder druk zetten, terwijl de vaste kosten hardnekkig hoog bleven. Decennialang mat Elke haar waarde af aan medische maatstaven: heldere diagnoses, patiëntenzorg, beroepsethiek. Ze had nooit geleerd een huurcontract kritisch te lezen of het kasstroomrisico bij beleidswijzigingen door te rekenen. Toen haar cijfers krapper werden, probeerde ze harder te werken, zonder te beseffen dat het probleem was verschoven van de behandelkamer naar de spreadsheet.</a:t>
            </a:r>
            <a:endParaRPr lang="nl-NL" sz="12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Duitsland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893647"/>
          </a:xfrm>
          <a:prstGeom prst="rect">
            <a:avLst/>
          </a:prstGeom>
          <a:noFill/>
        </p:spPr>
        <p:txBody>
          <a:bodyPr wrap="square">
            <a:spAutoFit/>
          </a:bodyPr>
          <a:lstStyle/>
          <a:p>
            <a:r>
              <a:rPr lang="nl-NL" sz="1050"/>
              <a:t>De financiën van de praktijk verslechterden geleidelijk. De eerste signalen waren klein: een maand die krapper eindigde dan verwacht, een factuur van een leverancier die zwaarder viel, een late avond vol zorgen over het volgende kwartaal. Toen veranderden de vergoedingstarieven. Consulten duurden langer, de administratie nam toe en de opbrengst per uur daalde. Het huurcontract kon niet worden opgezegd, de apparatuur kon niet worden teruggegeven en de bank verwachtte stipte betaling. Elke zocht advies, maar tegen de tijd dat ze de juiste vragen stelde, waren de mogelijkheden beperkt. Het faillissement kwam niet als één klap, maar als de optelsom van vele onevenwichtigheden.</a:t>
            </a:r>
          </a:p>
          <a:p>
            <a:r>
              <a:rPr lang="nl-NL" sz="1050"/>
              <a:t>Met haar pensioen moest ze haar leven opnieuw inrichten. Elke verhuisde naar een kleiner appartement, begon een kasboek op papier en leerde rondkomen van een bescheiden pensioen. In het begin kleurde schaamte alles: hoe kon iemand die in de geneeskunde zo nauwgezet was, zo kwetsbaar zijn als ondernemer? Na verloop van tijd heelde eerlijkheid wat schaamte niet kon. Ze sprak met haar volwassen kinderen en aanvaardde praktische hulp, onder meer met online bankieren. Vandaag noemt Elke zichzelf ‘een arts die financiën met vallen en opstaan heeft geleerd’.</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738664"/>
          </a:xfrm>
          <a:prstGeom prst="rect">
            <a:avLst/>
          </a:prstGeom>
          <a:noFill/>
        </p:spPr>
        <p:txBody>
          <a:bodyPr wrap="square">
            <a:spAutoFit/>
          </a:bodyPr>
          <a:lstStyle/>
          <a:p>
            <a:r>
              <a:rPr lang="nl-NL" sz="1400">
                <a:solidFill>
                  <a:schemeClr val="bg1"/>
                </a:solidFill>
                <a:latin typeface="Calibri" panose="020F0502020204030204" pitchFamily="34" charset="0"/>
                <a:ea typeface="Calibri" panose="020F0502020204030204" pitchFamily="34" charset="0"/>
                <a:cs typeface="Calibri" panose="020F0502020204030204" pitchFamily="34" charset="0"/>
              </a:rPr>
              <a:t>Leer de cijfers kennen voordat zij jou leren kennen</a:t>
            </a:r>
            <a:endParaRPr lang="nl-NL"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nl-NL" sz="1400"/>
              <a:t>* Naam gewijzigd</a:t>
            </a:r>
            <a:endParaRPr lang="nl-NL"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6" y="6876693"/>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nl-NL" sz="1600" i="1">
                <a:solidFill>
                  <a:schemeClr val="bg1"/>
                </a:solidFill>
                <a:latin typeface="Calibri" panose="020F0502020204030204" pitchFamily="34" charset="0"/>
                <a:cs typeface="Calibri" panose="020F0502020204030204" pitchFamily="34" charset="0"/>
              </a:rPr>
              <a:t>Alle zelfstandige vrouwen hebben de blik van een financieel directeur nodig, hoe goed ze ook zijn in hun vak: leer de cijfers kennen voordat zij jou leren kennen.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123658"/>
          </a:xfrm>
          <a:prstGeom prst="rect">
            <a:avLst/>
          </a:prstGeom>
          <a:noFill/>
        </p:spPr>
        <p:txBody>
          <a:bodyPr wrap="square">
            <a:spAutoFit/>
          </a:bodyPr>
          <a:lstStyle/>
          <a:p>
            <a:pPr algn="just"/>
            <a:r>
              <a:rPr lang="nl-NL" sz="1050"/>
              <a:t>Elkes kwetsbaarheid kwam voort uit een concentratie van risico's: een lang, onbuigzaam huurcontract, met schulden gefinancierde apparatuur en afhankelijkheid van vergoedingsstructuren waar ze geen invloed op had. Beleidswijzigingen drukten de marges, waardoor er onvoldoende buffer was om tegenvallers op te vangen. Zonder bedrijfskundige opleiding of tijdige juridische toetsing onderschatte ze de kosten van stoppen en overschatte ze hoeveel hard werken kon goedmaken tegen structurele tegenwind.</a:t>
            </a:r>
            <a:endParaRPr lang="nl-NL" sz="105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1754326"/>
          </a:xfrm>
          <a:prstGeom prst="rect">
            <a:avLst/>
          </a:prstGeom>
          <a:noFill/>
        </p:spPr>
        <p:txBody>
          <a:bodyPr wrap="square">
            <a:spAutoFit/>
          </a:bodyPr>
          <a:lstStyle/>
          <a:p>
            <a:pPr algn="just"/>
            <a:r>
              <a:rPr lang="nl-NL" sz="1150"/>
              <a:t>Haar dagelijks leven draait op een eenvoudig kasboek en een paar vaste regels: vaste lasten automatisch betaald, een maximum aan contant geld voor niet-noodzakelijke uitgaven en een maandelijkse controle van de afschriften samen met een familielid. De tools zijn eenvoudig, maar het ritueel maakt ze sterk: routine schept duidelijkheid waar emoties vroeger het oordeel verdrongen.</a:t>
            </a:r>
            <a:endParaRPr lang="nl-NL" sz="115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384995"/>
          </a:xfrm>
          <a:prstGeom prst="rect">
            <a:avLst/>
          </a:prstGeom>
          <a:noFill/>
        </p:spPr>
        <p:txBody>
          <a:bodyPr wrap="square">
            <a:spAutoFit/>
          </a:bodyPr>
          <a:lstStyle/>
          <a:p>
            <a:pPr algn="just"/>
            <a:r>
              <a:rPr lang="nl-NL" sz="1050"/>
              <a:t>Kleiner gaan wonen verminderde de druk, om hulp vragen herstelde het vertrouwen, en de waarheid vertellen – eerst aan zichzelf, daarna aan anderen – veranderde het verhaal van falen in leren. Door haar ervaring in te zetten als mentor vond ze weer een doel. Voorzichtigheid ziet ze nu niet als angst, maar als respect voor de werkelijkheid.</a:t>
            </a:r>
            <a:endParaRPr lang="nl-NL" sz="105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1938992"/>
          </a:xfrm>
          <a:prstGeom prst="rect">
            <a:avLst/>
          </a:prstGeom>
          <a:noFill/>
        </p:spPr>
        <p:txBody>
          <a:bodyPr wrap="square">
            <a:spAutoFit/>
          </a:bodyPr>
          <a:lstStyle/>
          <a:p>
            <a:r>
              <a:rPr lang="nl-NL" sz="1050"/>
              <a:t>Elke vindt dat de medische opleiding verplichte modules moet bevatten over ondernemerschap, huurcontracten, financiering, kasstroom en persoonlijke risico's. Een onafhankelijke juridische toetsing vóór het tekenen van langlopende verplichtingen had clausules aan het licht kunnen brengen die haar later klem zetten. Peer-mentoringnetwerken voor zelfstandige vrouwen hadden vroege waarschuwingen, praktische sjablonen en de moed kunnen bieden om opnieuw te onderhandelen voordat de mogelijkheden verdwenen.</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684</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2, TVW (Duitsland)</dc:title>
  <dc:creator>Gillian Keane</dc:creator>
  <cp:lastModifiedBy>David Blunck</cp:lastModifiedBy>
  <cp:revision>33</cp:revision>
  <dcterms:created xsi:type="dcterms:W3CDTF">2024-07-18T11:40:13Z</dcterms:created>
  <dcterms:modified xsi:type="dcterms:W3CDTF">2025-11-04T12:13:17Z</dcterms:modified>
</cp:coreProperties>
</file>