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3E64"/>
    <a:srgbClr val="F16024"/>
    <a:srgbClr val="4763AE"/>
    <a:srgbClr val="44BDA3"/>
    <a:srgbClr val="D38CBC"/>
    <a:srgbClr val="EE4338"/>
    <a:srgbClr val="47B5C8"/>
    <a:srgbClr val="595959"/>
    <a:srgbClr val="FDBD22"/>
    <a:srgbClr val="9CAE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43"/>
  </p:normalViewPr>
  <p:slideViewPr>
    <p:cSldViewPr snapToGrid="0">
      <p:cViewPr>
        <p:scale>
          <a:sx n="120" d="100"/>
          <a:sy n="120" d="100"/>
        </p:scale>
        <p:origin x="1120"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3/19/26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
        <p:nvSpPr>
          <p:cNvPr id="21" name="Picture Placeholder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Picture Placeholder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3/19/26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3/19/26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3/19/26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3/19/26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3/19/26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3/19/26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3/19/26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3/19/26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3/19/26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3/19/26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3/19/26</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a:extLst>
              <a:ext uri="{FF2B5EF4-FFF2-40B4-BE49-F238E27FC236}">
                <a16:creationId xmlns:a16="http://schemas.microsoft.com/office/drawing/2014/main" id="{1CA74126-3D81-6AF0-BF53-E6BABADA5DF4}"/>
              </a:ext>
            </a:extLst>
          </p:cNvPr>
          <p:cNvPicPr>
            <a:picLocks noGrp="1" noChangeAspect="1"/>
          </p:cNvPicPr>
          <p:nvPr>
            <p:ph type="pic" sz="quarter" idx="13"/>
          </p:nvPr>
        </p:nvPicPr>
        <p:blipFill>
          <a:blip r:embed="rId2"/>
          <a:srcRect t="19206" b="19206"/>
          <a:stretch>
            <a:fillRect/>
          </a:stretch>
        </p:blipFill>
        <p:spPr>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prstClr val="white">
              <a:lumMod val="85000"/>
            </a:prstClr>
          </a:solidFill>
        </p:spPr>
      </p:pic>
      <p:pic>
        <p:nvPicPr>
          <p:cNvPr id="20" name="Picture Placeholder 19">
            <a:extLst>
              <a:ext uri="{FF2B5EF4-FFF2-40B4-BE49-F238E27FC236}">
                <a16:creationId xmlns:a16="http://schemas.microsoft.com/office/drawing/2014/main" id="{D416C231-A9CB-1890-4519-822A22C0B52B}"/>
              </a:ext>
            </a:extLst>
          </p:cNvPr>
          <p:cNvPicPr>
            <a:picLocks noGrp="1" noChangeAspect="1"/>
          </p:cNvPicPr>
          <p:nvPr>
            <p:ph type="pic" sz="quarter" idx="14"/>
          </p:nvPr>
        </p:nvPicPr>
        <p:blipFill>
          <a:blip r:embed="rId3"/>
          <a:srcRect l="1378" r="1378"/>
          <a:stretch>
            <a:fillRect/>
          </a:stretch>
        </p:blipFill>
        <p:spPr>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prstClr val="white">
              <a:lumMod val="85000"/>
            </a:prstClr>
          </a:solidFill>
          <a:ln w="19050">
            <a:solidFill>
              <a:prstClr val="white"/>
            </a:solidFill>
          </a:ln>
        </p:spPr>
      </p:pic>
      <p:sp>
        <p:nvSpPr>
          <p:cNvPr id="11" name="object 13">
            <a:extLst>
              <a:ext uri="{FF2B5EF4-FFF2-40B4-BE49-F238E27FC236}">
                <a16:creationId xmlns:a16="http://schemas.microsoft.com/office/drawing/2014/main" id="{610E1C65-BA3B-8B65-1BE4-EC19933FF216}"/>
              </a:ext>
            </a:extLst>
          </p:cNvPr>
          <p:cNvSpPr/>
          <p:nvPr/>
        </p:nvSpPr>
        <p:spPr>
          <a:xfrm>
            <a:off x="732867" y="4610006"/>
            <a:ext cx="3136401" cy="572484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lang="de-DE">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lang="de-DE">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193831" y="3305755"/>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de-DE" sz="2400" b="1" dirty="0">
                <a:solidFill>
                  <a:schemeClr val="bg1"/>
                </a:solidFill>
                <a:latin typeface="Calibri" panose="020F0502020204030204" pitchFamily="34" charset="0"/>
                <a:cs typeface="Calibri" panose="020F0502020204030204" pitchFamily="34" charset="0"/>
              </a:rPr>
              <a:t>Emma * (Name geändert)</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4001702"/>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lvl="0">
              <a:lnSpc>
                <a:spcPts val="1280"/>
              </a:lnSpc>
              <a:spcBef>
                <a:spcPts val="0"/>
              </a:spcBef>
              <a:tabLst>
                <a:tab pos="457200" algn="l"/>
              </a:tabLst>
            </a:pPr>
            <a:r>
              <a:rPr lang="de-DE" sz="1300" b="1" kern="100" dirty="0">
                <a:solidFill>
                  <a:srgbClr val="163E64"/>
                </a:solidFill>
                <a:effectLst/>
                <a:latin typeface="Calibri" panose="020F0502020204030204" pitchFamily="34" charset="0"/>
                <a:ea typeface="Calibri" panose="020F0502020204030204" pitchFamily="34" charset="0"/>
                <a:cs typeface="Times New Roman" panose="02020603050405020304" pitchFamily="18" charset="0"/>
              </a:rPr>
              <a:t>Emma brauchte drei Versicherungen</a:t>
            </a:r>
            <a:r>
              <a:rPr lang="de-DE" sz="1300" kern="100" dirty="0">
                <a:solidFill>
                  <a:srgbClr val="163E64"/>
                </a:solidFill>
                <a:effectLst/>
                <a:latin typeface="Calibri" panose="020F0502020204030204" pitchFamily="34" charset="0"/>
                <a:ea typeface="Calibri" panose="020F0502020204030204" pitchFamily="34" charset="0"/>
                <a:cs typeface="Times New Roman" panose="02020603050405020304" pitchFamily="18" charset="0"/>
              </a:rPr>
              <a:t>:</a:t>
            </a:r>
          </a:p>
          <a:p>
            <a:pPr marL="228600" lvl="0" indent="-228600">
              <a:lnSpc>
                <a:spcPts val="1280"/>
              </a:lnSpc>
              <a:spcBef>
                <a:spcPts val="0"/>
              </a:spcBef>
              <a:buClr>
                <a:srgbClr val="F16024"/>
              </a:buClr>
              <a:buFont typeface="+mj-lt"/>
              <a:buAutoNum type="arabicPeriod"/>
              <a:tabLst>
                <a:tab pos="457200" algn="l"/>
              </a:tabLst>
            </a:pPr>
            <a:endParaRPr lang="de-DE" sz="1050" kern="100" dirty="0">
              <a:solidFill>
                <a:srgbClr val="163E64"/>
              </a:solidFill>
              <a:ea typeface="Calibri" panose="020F0502020204030204" pitchFamily="34" charset="0"/>
              <a:cs typeface="Times New Roman" panose="02020603050405020304" pitchFamily="18" charset="0"/>
            </a:endParaRPr>
          </a:p>
          <a:p>
            <a:pPr marL="228600" lvl="0" indent="-228600">
              <a:lnSpc>
                <a:spcPts val="1280"/>
              </a:lnSpc>
              <a:spcBef>
                <a:spcPts val="0"/>
              </a:spcBef>
              <a:buClr>
                <a:srgbClr val="F16024"/>
              </a:buClr>
              <a:buFont typeface="+mj-lt"/>
              <a:buAutoNum type="arabicPeriod"/>
              <a:tabLst>
                <a:tab pos="457200" algn="l"/>
              </a:tabLst>
            </a:pPr>
            <a:r>
              <a:rPr lang="de-DE" sz="1050" b="1" kern="100" dirty="0">
                <a:solidFill>
                  <a:srgbClr val="F16024"/>
                </a:solidFill>
                <a:effectLst/>
                <a:latin typeface="Calibri" panose="020F0502020204030204" pitchFamily="34" charset="0"/>
                <a:ea typeface="Calibri" panose="020F0502020204030204" pitchFamily="34" charset="0"/>
                <a:cs typeface="Times New Roman" panose="02020603050405020304" pitchFamily="18" charset="0"/>
              </a:rPr>
              <a:t>Krankenversicherung</a:t>
            </a:r>
            <a:r>
              <a:rPr lang="de-DE" sz="1050" kern="100" dirty="0">
                <a:solidFill>
                  <a:srgbClr val="F16024"/>
                </a:solidFill>
                <a:effectLst/>
                <a:latin typeface="Calibri" panose="020F0502020204030204" pitchFamily="34" charset="0"/>
                <a:ea typeface="Calibri" panose="020F0502020204030204" pitchFamily="34" charset="0"/>
                <a:cs typeface="Times New Roman" panose="02020603050405020304" pitchFamily="18" charset="0"/>
              </a:rPr>
              <a:t>: </a:t>
            </a:r>
            <a:r>
              <a:rPr lang="de-DE" sz="1050" kern="100" dirty="0">
                <a:solidFill>
                  <a:srgbClr val="163E64"/>
                </a:solidFill>
                <a:effectLst/>
                <a:latin typeface="Calibri" panose="020F0502020204030204" pitchFamily="34" charset="0"/>
                <a:ea typeface="Calibri" panose="020F0502020204030204" pitchFamily="34" charset="0"/>
                <a:cs typeface="Times New Roman" panose="02020603050405020304" pitchFamily="18" charset="0"/>
              </a:rPr>
              <a:t>Ihr Arbeitgeber bot einen Basistarif an. Sie wollte aber sicher sein, dass er ihren individuellen Bedarf abdeckt – auch Leistungen für psychische Gesundheit. </a:t>
            </a:r>
            <a:endParaRPr lang="de-DE" sz="1050" kern="100" dirty="0">
              <a:solidFill>
                <a:srgbClr val="163E64"/>
              </a:solidFill>
              <a:ea typeface="Calibri" panose="020F0502020204030204" pitchFamily="34" charset="0"/>
              <a:cs typeface="Times New Roman" panose="02020603050405020304" pitchFamily="18" charset="0"/>
            </a:endParaRPr>
          </a:p>
          <a:p>
            <a:pPr marL="228600" lvl="0" indent="-228600">
              <a:lnSpc>
                <a:spcPts val="1280"/>
              </a:lnSpc>
              <a:spcBef>
                <a:spcPts val="0"/>
              </a:spcBef>
              <a:buClr>
                <a:srgbClr val="F16024"/>
              </a:buClr>
              <a:buFont typeface="+mj-lt"/>
              <a:buAutoNum type="arabicPeriod"/>
              <a:tabLst>
                <a:tab pos="457200" algn="l"/>
              </a:tabLst>
            </a:pPr>
            <a:r>
              <a:rPr lang="de-DE" sz="1050" b="1" kern="100" dirty="0">
                <a:solidFill>
                  <a:srgbClr val="F16024"/>
                </a:solidFill>
                <a:effectLst/>
                <a:latin typeface="Calibri" panose="020F0502020204030204" pitchFamily="34" charset="0"/>
                <a:ea typeface="Calibri" panose="020F0502020204030204" pitchFamily="34" charset="0"/>
                <a:cs typeface="Times New Roman" panose="02020603050405020304" pitchFamily="18" charset="0"/>
              </a:rPr>
              <a:t>Hausratversicherung</a:t>
            </a:r>
            <a:r>
              <a:rPr lang="de-DE" sz="1050" kern="100" dirty="0">
                <a:solidFill>
                  <a:srgbClr val="F16024"/>
                </a:solidFill>
                <a:effectLst/>
                <a:latin typeface="Calibri" panose="020F0502020204030204" pitchFamily="34" charset="0"/>
                <a:ea typeface="Calibri" panose="020F0502020204030204" pitchFamily="34" charset="0"/>
                <a:cs typeface="Times New Roman" panose="02020603050405020304" pitchFamily="18" charset="0"/>
              </a:rPr>
              <a:t>: </a:t>
            </a:r>
            <a:r>
              <a:rPr lang="de-DE" sz="1050" kern="100" dirty="0">
                <a:solidFill>
                  <a:srgbClr val="163E64"/>
                </a:solidFill>
                <a:effectLst/>
                <a:latin typeface="Calibri" panose="020F0502020204030204" pitchFamily="34" charset="0"/>
                <a:ea typeface="Calibri" panose="020F0502020204030204" pitchFamily="34" charset="0"/>
                <a:cs typeface="Times New Roman" panose="02020603050405020304" pitchFamily="18" charset="0"/>
              </a:rPr>
              <a:t>Emma hatte eine gemütliche Wohnung gemietet und wollte ihren Besitz gegen Diebstahl oder Schäden absichern. </a:t>
            </a:r>
          </a:p>
          <a:p>
            <a:pPr marL="228600" lvl="0" indent="-228600">
              <a:lnSpc>
                <a:spcPts val="1280"/>
              </a:lnSpc>
              <a:spcBef>
                <a:spcPts val="0"/>
              </a:spcBef>
              <a:buClr>
                <a:srgbClr val="F16024"/>
              </a:buClr>
              <a:buFont typeface="+mj-lt"/>
              <a:buAutoNum type="arabicPeriod"/>
              <a:tabLst>
                <a:tab pos="457200" algn="l"/>
              </a:tabLst>
            </a:pPr>
            <a:r>
              <a:rPr lang="de-DE" sz="1050" b="1" kern="100" dirty="0">
                <a:solidFill>
                  <a:srgbClr val="F16024"/>
                </a:solidFill>
                <a:effectLst/>
                <a:latin typeface="Calibri" panose="020F0502020204030204" pitchFamily="34" charset="0"/>
                <a:ea typeface="Calibri" panose="020F0502020204030204" pitchFamily="34" charset="0"/>
                <a:cs typeface="Times New Roman" panose="02020603050405020304" pitchFamily="18" charset="0"/>
              </a:rPr>
              <a:t>Kfz-Versicherung</a:t>
            </a:r>
            <a:r>
              <a:rPr lang="de-DE" sz="1050" kern="100" dirty="0">
                <a:solidFill>
                  <a:srgbClr val="F16024"/>
                </a:solidFill>
                <a:effectLst/>
                <a:latin typeface="Calibri" panose="020F0502020204030204" pitchFamily="34" charset="0"/>
                <a:ea typeface="Calibri" panose="020F0502020204030204" pitchFamily="34" charset="0"/>
                <a:cs typeface="Times New Roman" panose="02020603050405020304" pitchFamily="18" charset="0"/>
              </a:rPr>
              <a:t>: </a:t>
            </a:r>
            <a:r>
              <a:rPr lang="de-DE" sz="1050" kern="100" dirty="0">
                <a:solidFill>
                  <a:srgbClr val="163E64"/>
                </a:solidFill>
                <a:effectLst/>
                <a:latin typeface="Calibri" panose="020F0502020204030204" pitchFamily="34" charset="0"/>
                <a:ea typeface="Calibri" panose="020F0502020204030204" pitchFamily="34" charset="0"/>
                <a:cs typeface="Times New Roman" panose="02020603050405020304" pitchFamily="18" charset="0"/>
              </a:rPr>
              <a:t>Sie besaß einen </a:t>
            </a:r>
            <a:r>
              <a:rPr lang="de-DE" sz="1050" kern="100" dirty="0">
                <a:solidFill>
                  <a:srgbClr val="163E64"/>
                </a:solidFill>
                <a:ea typeface="Calibri" panose="020F0502020204030204" pitchFamily="34" charset="0"/>
                <a:cs typeface="Times New Roman" panose="02020603050405020304" pitchFamily="18" charset="0"/>
              </a:rPr>
              <a:t>Kleinwagen und brauchte bezahlbaren Schutz, der die gesetzlichen Vorgaben vor Ort erfüllt und ausreichend absichert.</a:t>
            </a:r>
          </a:p>
          <a:p>
            <a:pPr>
              <a:lnSpc>
                <a:spcPts val="1280"/>
              </a:lnSpc>
              <a:spcBef>
                <a:spcPts val="0"/>
              </a:spcBef>
            </a:pPr>
            <a:endParaRPr lang="de-DE" sz="1050" kern="100" dirty="0">
              <a:solidFill>
                <a:srgbClr val="163E64"/>
              </a:solidFill>
              <a:ea typeface="Calibri" panose="020F0502020204030204" pitchFamily="34" charset="0"/>
              <a:cs typeface="Times New Roman" panose="02020603050405020304" pitchFamily="18" charset="0"/>
            </a:endParaRPr>
          </a:p>
          <a:p>
            <a:pPr>
              <a:lnSpc>
                <a:spcPts val="1280"/>
              </a:lnSpc>
              <a:spcBef>
                <a:spcPts val="0"/>
              </a:spcBef>
            </a:pPr>
            <a:r>
              <a:rPr lang="de-DE" sz="1050" kern="100" dirty="0">
                <a:solidFill>
                  <a:srgbClr val="163E64"/>
                </a:solidFill>
                <a:ea typeface="Calibri" panose="020F0502020204030204" pitchFamily="34" charset="0"/>
                <a:cs typeface="Times New Roman" panose="02020603050405020304" pitchFamily="18" charset="0"/>
              </a:rPr>
              <a:t>Emma ging es vor allem darum, bezahlbar versichert zu sein, das Kleingedruckte zu verstehen und nicht zu viel für unnötigen Schutz zu zahlen.</a:t>
            </a:r>
            <a:endParaRPr lang="de-DE" sz="1050" dirty="0">
              <a:solidFill>
                <a:srgbClr val="163E64"/>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837169" y="5764301"/>
            <a:ext cx="2876582" cy="1375982"/>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hangingPunct="1">
              <a:lnSpc>
                <a:spcPts val="1580"/>
              </a:lnSpc>
              <a:spcBef>
                <a:spcPts val="0"/>
              </a:spcBef>
            </a:pPr>
            <a:r>
              <a:rPr lang="de-DE" sz="1250" dirty="0">
                <a:effectLst/>
                <a:latin typeface="Calibri" panose="020F0502020204030204" pitchFamily="34" charset="0"/>
                <a:ea typeface="Calibri" panose="020F0502020204030204" pitchFamily="34" charset="0"/>
                <a:cs typeface="Times New Roman" panose="02020603050405020304" pitchFamily="18" charset="0"/>
              </a:rPr>
              <a:t>Emma, eine 28-jährige Grafikdesignerin, ist vor Kurzem für ihren Traumjob in eine neue Stadt gezogen. Mit der neu gewonnenen Unabhängigkeit wurde ihr klar, wie wichtig Versicherungen sind, um ihre Gesundheit, ihren Besitz und ihre Zukunft abzusichern. Emma hatte bisher kaum Erfahrung mit Versicherungen und fühlte sich von der Vielzahl der Angebote überfordert.</a:t>
            </a:r>
            <a:endParaRPr lang="de-DE" sz="1250" dirty="0">
              <a:solidFill>
                <a:schemeClr val="bg1"/>
              </a:solidFill>
              <a:latin typeface="Calibri" panose="020F0502020204030204" pitchFamily="34" charset="0"/>
              <a:cs typeface="Calibri" panose="020F0502020204030204" pitchFamily="34" charset="0"/>
            </a:endParaRPr>
          </a:p>
        </p:txBody>
      </p:sp>
      <p:sp>
        <p:nvSpPr>
          <p:cNvPr id="100" name="object 13">
            <a:extLst>
              <a:ext uri="{FF2B5EF4-FFF2-40B4-BE49-F238E27FC236}">
                <a16:creationId xmlns:a16="http://schemas.microsoft.com/office/drawing/2014/main" id="{2082BC1A-1F5F-F562-31F6-D7B2ECD6BCC2}"/>
              </a:ext>
            </a:extLst>
          </p:cNvPr>
          <p:cNvSpPr/>
          <p:nvPr/>
        </p:nvSpPr>
        <p:spPr>
          <a:xfrm>
            <a:off x="-40355" y="3531710"/>
            <a:ext cx="3713750" cy="1032894"/>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lang="de-DE">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7169" y="4031124"/>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600" dirty="0">
                <a:solidFill>
                  <a:schemeClr val="bg1"/>
                </a:solidFill>
                <a:latin typeface="Calibri" panose="020F0502020204030204" pitchFamily="34" charset="0"/>
                <a:cs typeface="Calibri" panose="020F0502020204030204" pitchFamily="34" charset="0"/>
              </a:rPr>
              <a:t>Irland</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3" y="3604678"/>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39218" y="3935276"/>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68910" y="5432731"/>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92512" y="4916618"/>
            <a:ext cx="551957" cy="551957"/>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805316" y="5036733"/>
            <a:ext cx="2649474" cy="324384"/>
          </a:xfrm>
          <a:prstGeom prst="rect">
            <a:avLst/>
          </a:prstGeom>
          <a:noFill/>
        </p:spPr>
        <p:txBody>
          <a:bodyPr wrap="square">
            <a:spAutoFit/>
          </a:bodyPr>
          <a:lstStyle/>
          <a:p>
            <a:pPr algn="l" hangingPunct="1">
              <a:lnSpc>
                <a:spcPts val="1620"/>
              </a:lnSpc>
            </a:pPr>
            <a:r>
              <a:rPr lang="de-DE" sz="2200" b="1" dirty="0">
                <a:solidFill>
                  <a:schemeClr val="bg1"/>
                </a:solidFill>
                <a:latin typeface="Calibri" panose="020F0502020204030204" pitchFamily="34" charset="0"/>
                <a:cs typeface="Calibri" panose="020F0502020204030204" pitchFamily="34" charset="0"/>
              </a:rPr>
              <a:t>Einführung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678651" y="9600061"/>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Die Herausforderung</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7"/>
          <a:stretch>
            <a:fillRect/>
          </a:stretch>
        </p:blipFill>
        <p:spPr>
          <a:xfrm>
            <a:off x="150928" y="4946581"/>
            <a:ext cx="516826" cy="521994"/>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17301" y="1844366"/>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ts val="1500"/>
              </a:lnSpc>
              <a:spcBef>
                <a:spcPts val="0"/>
              </a:spcBef>
            </a:pPr>
            <a:r>
              <a:rPr lang="de-DE" sz="1600" dirty="0">
                <a:solidFill>
                  <a:schemeClr val="bg1"/>
                </a:solidFill>
                <a:latin typeface="Calibri" panose="020F0502020204030204" pitchFamily="34" charset="0"/>
                <a:ea typeface="Calibri" panose="020F0502020204030204" pitchFamily="34" charset="0"/>
                <a:cs typeface="Calibri" panose="020F0502020204030204" pitchFamily="34" charset="0"/>
              </a:rPr>
              <a:t>Anfangs war ich völlig ratlos – jetzt verstehe ich wirklich, was ich unterschreibe. Die richtigen Fragen zu stellen, hat den Unterschied gemacht </a:t>
            </a:r>
            <a:endParaRPr lang="de-DE" sz="15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483974" y="1397017"/>
            <a:ext cx="2592643" cy="3483323"/>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ts val="1280"/>
              </a:lnSpc>
              <a:spcBef>
                <a:spcPts val="0"/>
              </a:spcBef>
            </a:pPr>
            <a:r>
              <a:rPr lang="de-DE" sz="1350" b="1" dirty="0">
                <a:solidFill>
                  <a:srgbClr val="163E64"/>
                </a:solidFill>
              </a:rPr>
              <a:t>Nach sorgfältiger Abwägung entschied sich Emma für:</a:t>
            </a:r>
          </a:p>
          <a:p>
            <a:pPr>
              <a:lnSpc>
                <a:spcPts val="1280"/>
              </a:lnSpc>
              <a:spcBef>
                <a:spcPts val="0"/>
              </a:spcBef>
            </a:pPr>
            <a:endParaRPr lang="de-DE" sz="1100" dirty="0">
              <a:solidFill>
                <a:srgbClr val="163E64"/>
              </a:solidFill>
            </a:endParaRPr>
          </a:p>
          <a:p>
            <a:pPr marL="171450" indent="-171450">
              <a:lnSpc>
                <a:spcPts val="1280"/>
              </a:lnSpc>
              <a:spcBef>
                <a:spcPts val="0"/>
              </a:spcBef>
              <a:buClr>
                <a:srgbClr val="F16024"/>
              </a:buClr>
              <a:buFont typeface="Arial" panose="020B0604020202020204" pitchFamily="34" charset="0"/>
              <a:buChar char="•"/>
            </a:pPr>
            <a:r>
              <a:rPr lang="de-DE" sz="1100" dirty="0">
                <a:solidFill>
                  <a:srgbClr val="163E64"/>
                </a:solidFill>
              </a:rPr>
              <a:t>Eine Krankenversicherung mit moderatem Beitrag und umfassendem Schutz für psychische Gesundheit.</a:t>
            </a:r>
          </a:p>
          <a:p>
            <a:pPr marL="171450" indent="-171450">
              <a:lnSpc>
                <a:spcPts val="1280"/>
              </a:lnSpc>
              <a:spcBef>
                <a:spcPts val="0"/>
              </a:spcBef>
              <a:buClr>
                <a:srgbClr val="F16024"/>
              </a:buClr>
              <a:buFont typeface="Arial" panose="020B0604020202020204" pitchFamily="34" charset="0"/>
              <a:buChar char="•"/>
            </a:pPr>
            <a:r>
              <a:rPr lang="de-DE" sz="1100" dirty="0">
                <a:solidFill>
                  <a:srgbClr val="163E64"/>
                </a:solidFill>
              </a:rPr>
              <a:t>Eine Hausratversicherung für 15 € im Monat, die persönlichen Besitz bis 20.000 € abdeckt.</a:t>
            </a:r>
          </a:p>
          <a:p>
            <a:pPr marL="171450" indent="-171450">
              <a:lnSpc>
                <a:spcPts val="1280"/>
              </a:lnSpc>
              <a:spcBef>
                <a:spcPts val="0"/>
              </a:spcBef>
              <a:buClr>
                <a:srgbClr val="F16024"/>
              </a:buClr>
              <a:buFont typeface="Arial" panose="020B0604020202020204" pitchFamily="34" charset="0"/>
              <a:buChar char="•"/>
            </a:pPr>
            <a:r>
              <a:rPr lang="de-DE" sz="1100" dirty="0">
                <a:solidFill>
                  <a:srgbClr val="163E64"/>
                </a:solidFill>
              </a:rPr>
              <a:t>Eine Kfz-Versicherung mit Haftpflicht, Vollkasko und Pannenhilfe – durch die Bündelung mit der Hausratversicherung spart sie 10 %.</a:t>
            </a:r>
          </a:p>
          <a:p>
            <a:pPr>
              <a:lnSpc>
                <a:spcPts val="1280"/>
              </a:lnSpc>
              <a:spcBef>
                <a:spcPts val="0"/>
              </a:spcBef>
            </a:pPr>
            <a:endParaRPr lang="de-DE" sz="1100" dirty="0">
              <a:solidFill>
                <a:srgbClr val="163E64"/>
              </a:solidFill>
            </a:endParaRPr>
          </a:p>
          <a:p>
            <a:pPr>
              <a:lnSpc>
                <a:spcPts val="1280"/>
              </a:lnSpc>
              <a:spcBef>
                <a:spcPts val="0"/>
              </a:spcBef>
            </a:pPr>
            <a:r>
              <a:rPr lang="de-DE" sz="1100" dirty="0">
                <a:solidFill>
                  <a:srgbClr val="163E64"/>
                </a:solidFill>
              </a:rPr>
              <a:t>Emma fühlt sich jetzt sicher und zuversichtlich, weil sie gegen unerwartete Ereignisse abgesichert ist. Sie hat auch gelernt, wie wichtig es ist, ihre Policen jährlich zu überprüfen, damit sie weiter zu ihrem Bedarf passen.</a:t>
            </a:r>
          </a:p>
          <a:p>
            <a:pPr>
              <a:lnSpc>
                <a:spcPts val="1280"/>
              </a:lnSpc>
              <a:spcBef>
                <a:spcPts val="0"/>
              </a:spcBef>
            </a:pPr>
            <a:endParaRPr lang="de-DE" sz="1100" dirty="0">
              <a:solidFill>
                <a:srgbClr val="163E64"/>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806866" y="1397017"/>
            <a:ext cx="2937181" cy="396178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ts val="1280"/>
              </a:lnSpc>
              <a:spcBef>
                <a:spcPts val="0"/>
              </a:spcBef>
            </a:pPr>
            <a:r>
              <a:rPr lang="de-DE" sz="1100" dirty="0">
                <a:solidFill>
                  <a:srgbClr val="163E64"/>
                </a:solidFill>
              </a:rPr>
              <a:t>Emma recherchierte zunächst online und verglich Angebote verschiedener Anbieter. Außerdem bat sie im Freundes- und Kollegenkreis um Empfehlungen. </a:t>
            </a:r>
          </a:p>
          <a:p>
            <a:pPr>
              <a:lnSpc>
                <a:spcPts val="1280"/>
              </a:lnSpc>
              <a:spcBef>
                <a:spcPts val="0"/>
              </a:spcBef>
            </a:pPr>
            <a:endParaRPr lang="de-DE" sz="1100" dirty="0">
              <a:solidFill>
                <a:srgbClr val="163E64"/>
              </a:solidFill>
            </a:endParaRPr>
          </a:p>
          <a:p>
            <a:pPr>
              <a:lnSpc>
                <a:spcPts val="1280"/>
              </a:lnSpc>
              <a:spcBef>
                <a:spcPts val="0"/>
              </a:spcBef>
            </a:pPr>
            <a:r>
              <a:rPr lang="de-DE" sz="1350" b="1" dirty="0">
                <a:solidFill>
                  <a:srgbClr val="163E64"/>
                </a:solidFill>
              </a:rPr>
              <a:t>So erleichterte sie sich die Entscheidung:</a:t>
            </a:r>
          </a:p>
          <a:p>
            <a:pPr>
              <a:lnSpc>
                <a:spcPts val="1280"/>
              </a:lnSpc>
              <a:spcBef>
                <a:spcPts val="0"/>
              </a:spcBef>
            </a:pPr>
            <a:endParaRPr lang="de-DE" sz="1100" dirty="0">
              <a:solidFill>
                <a:srgbClr val="163E64"/>
              </a:solidFill>
            </a:endParaRPr>
          </a:p>
          <a:p>
            <a:pPr marL="171450" lvl="0" indent="-171450">
              <a:lnSpc>
                <a:spcPts val="1280"/>
              </a:lnSpc>
              <a:spcBef>
                <a:spcPts val="0"/>
              </a:spcBef>
              <a:buClr>
                <a:srgbClr val="F16024"/>
              </a:buClr>
              <a:buFont typeface="Arial" panose="020B0604020202020204" pitchFamily="34" charset="0"/>
              <a:buChar char="•"/>
            </a:pPr>
            <a:r>
              <a:rPr lang="de-DE" sz="1100" dirty="0">
                <a:solidFill>
                  <a:srgbClr val="163E64"/>
                </a:solidFill>
              </a:rPr>
              <a:t>Sie verglich Krankenversicherungstarife mit Online-Tools – mit Blick auf Beiträge, Selbstbeteiligung und Schutz für ihren individuellen Bedarf.</a:t>
            </a:r>
          </a:p>
          <a:p>
            <a:pPr marL="171450" lvl="0" indent="-171450">
              <a:lnSpc>
                <a:spcPts val="1280"/>
              </a:lnSpc>
              <a:spcBef>
                <a:spcPts val="0"/>
              </a:spcBef>
              <a:buClr>
                <a:srgbClr val="F16024"/>
              </a:buClr>
              <a:buFont typeface="Arial" panose="020B0604020202020204" pitchFamily="34" charset="0"/>
              <a:buChar char="•"/>
            </a:pPr>
            <a:r>
              <a:rPr lang="de-DE" sz="1100" dirty="0">
                <a:solidFill>
                  <a:srgbClr val="163E64"/>
                </a:solidFill>
              </a:rPr>
              <a:t>Sie fragte ihren Vermieter nach Vorgaben für die Hausratversicherung und wählte eine Police mit Haftpflichtschutz.</a:t>
            </a:r>
          </a:p>
          <a:p>
            <a:pPr marL="171450" lvl="0" indent="-171450">
              <a:lnSpc>
                <a:spcPts val="1280"/>
              </a:lnSpc>
              <a:spcBef>
                <a:spcPts val="0"/>
              </a:spcBef>
              <a:buClr>
                <a:srgbClr val="F16024"/>
              </a:buClr>
              <a:buFont typeface="Arial" panose="020B0604020202020204" pitchFamily="34" charset="0"/>
              <a:buChar char="•"/>
            </a:pPr>
            <a:r>
              <a:rPr lang="de-DE" sz="1100" dirty="0">
                <a:solidFill>
                  <a:srgbClr val="163E64"/>
                </a:solidFill>
              </a:rPr>
              <a:t>Sie bündelte Kfz- und Hausratversicherung beim selben Anbieter und erhielt dafür einen Rabatt.</a:t>
            </a:r>
          </a:p>
          <a:p>
            <a:pPr marL="171450" lvl="0" indent="-171450">
              <a:lnSpc>
                <a:spcPts val="1280"/>
              </a:lnSpc>
              <a:spcBef>
                <a:spcPts val="0"/>
              </a:spcBef>
              <a:buFont typeface="Arial" panose="020B0604020202020204" pitchFamily="34" charset="0"/>
              <a:buChar char="•"/>
            </a:pPr>
            <a:endParaRPr lang="de-DE" sz="1100" dirty="0">
              <a:solidFill>
                <a:srgbClr val="163E64"/>
              </a:solidFill>
            </a:endParaRPr>
          </a:p>
          <a:p>
            <a:pPr>
              <a:lnSpc>
                <a:spcPts val="1280"/>
              </a:lnSpc>
              <a:spcBef>
                <a:spcPts val="0"/>
              </a:spcBef>
            </a:pPr>
            <a:r>
              <a:rPr lang="de-DE" sz="1100" dirty="0">
                <a:solidFill>
                  <a:srgbClr val="163E64"/>
                </a:solidFill>
              </a:rPr>
              <a:t>Außerdem vereinbarte Emma ein Telefonat mit einem Versicherungsvermittler, um Begriffe zu klären, die sie nicht verstand, etwa „Selbstbeteiligung“ und „Deckungssumme“.</a:t>
            </a:r>
          </a:p>
          <a:p>
            <a:pPr>
              <a:lnSpc>
                <a:spcPts val="1280"/>
              </a:lnSpc>
              <a:spcBef>
                <a:spcPts val="0"/>
              </a:spcBef>
            </a:pPr>
            <a:r>
              <a:rPr lang="de-DE" sz="1100" dirty="0">
                <a:solidFill>
                  <a:srgbClr val="163E64"/>
                </a:solidFill>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42043" y="1134941"/>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414069"/>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29353" y="1134941"/>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1079117" y="5398253"/>
            <a:ext cx="2998009" cy="5156242"/>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grpSp>
        <p:nvGrpSpPr>
          <p:cNvPr id="49" name="Group 48">
            <a:extLst>
              <a:ext uri="{FF2B5EF4-FFF2-40B4-BE49-F238E27FC236}">
                <a16:creationId xmlns:a16="http://schemas.microsoft.com/office/drawing/2014/main" id="{2B2ABAB2-B297-CAB8-890F-9E7DE85CB225}"/>
              </a:ext>
            </a:extLst>
          </p:cNvPr>
          <p:cNvGrpSpPr/>
          <p:nvPr/>
        </p:nvGrpSpPr>
        <p:grpSpPr>
          <a:xfrm>
            <a:off x="4774857" y="7304369"/>
            <a:ext cx="1200789" cy="874194"/>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384256" y="6414904"/>
            <a:ext cx="3196446" cy="320729"/>
          </a:xfrm>
          <a:prstGeom prst="rect">
            <a:avLst/>
          </a:prstGeom>
          <a:noFill/>
          <a:ln>
            <a:noFill/>
          </a:ln>
        </p:spPr>
        <p:txBody>
          <a:bodyPr wrap="square">
            <a:spAutoFit/>
          </a:bodyPr>
          <a:lstStyle/>
          <a:p>
            <a:pP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Kernbotschaft</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483097" y="6955831"/>
            <a:ext cx="3917263"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ts val="1700"/>
              </a:lnSpc>
              <a:spcBef>
                <a:spcPts val="0"/>
              </a:spcBef>
            </a:pPr>
            <a:r>
              <a:rPr lang="de-DE" sz="1450" i="1" dirty="0">
                <a:solidFill>
                  <a:schemeClr val="bg1"/>
                </a:solidFill>
                <a:latin typeface="Calibri" panose="020F0502020204030204" pitchFamily="34" charset="0"/>
                <a:ea typeface="Calibri" panose="020F0502020204030204" pitchFamily="34" charset="0"/>
                <a:cs typeface="Calibri" panose="020F0502020204030204" pitchFamily="34" charset="0"/>
              </a:rPr>
              <a:t>„Emmas Geschichte zeigt, wie wichtig es ist, bei der Suche nach Versicherungen zu recherchieren, Fragen zu stellen und Rabatte zu nutzen. </a:t>
            </a:r>
          </a:p>
          <a:p>
            <a:pPr algn="ctr">
              <a:lnSpc>
                <a:spcPts val="1700"/>
              </a:lnSpc>
              <a:spcBef>
                <a:spcPts val="0"/>
              </a:spcBef>
            </a:pPr>
            <a:endParaRPr lang="de-DE" sz="145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lnSpc>
                <a:spcPts val="1700"/>
              </a:lnSpc>
              <a:spcBef>
                <a:spcPts val="0"/>
              </a:spcBef>
            </a:pPr>
            <a:r>
              <a:rPr lang="de-DE" sz="1450" i="1" dirty="0">
                <a:solidFill>
                  <a:schemeClr val="bg1"/>
                </a:solidFill>
                <a:latin typeface="Calibri" panose="020F0502020204030204" pitchFamily="34" charset="0"/>
                <a:ea typeface="Calibri" panose="020F0502020204030204" pitchFamily="34" charset="0"/>
                <a:cs typeface="Calibri" panose="020F0502020204030204" pitchFamily="34" charset="0"/>
              </a:rPr>
              <a:t>Weil sie die Sache aktiv anging, fand sie bezahlbaren, passgenauen Schutz, der ihr innere Ruhe gibt.“</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655838" y="9763718"/>
            <a:ext cx="1529269" cy="340525"/>
          </a:xfrm>
          <a:prstGeom prst="rect">
            <a:avLst/>
          </a:prstGeom>
        </p:spPr>
      </p:pic>
      <p:sp>
        <p:nvSpPr>
          <p:cNvPr id="61" name="TextBox 60">
            <a:extLst>
              <a:ext uri="{FF2B5EF4-FFF2-40B4-BE49-F238E27FC236}">
                <a16:creationId xmlns:a16="http://schemas.microsoft.com/office/drawing/2014/main" id="{DD2ACE5D-48CD-DABF-AB85-CB74F676BAA5}"/>
              </a:ext>
            </a:extLst>
          </p:cNvPr>
          <p:cNvSpPr txBox="1"/>
          <p:nvPr/>
        </p:nvSpPr>
        <p:spPr>
          <a:xfrm>
            <a:off x="907542" y="770330"/>
            <a:ext cx="2649474" cy="339965"/>
          </a:xfrm>
          <a:prstGeom prst="rect">
            <a:avLst/>
          </a:prstGeom>
          <a:noFill/>
        </p:spPr>
        <p:txBody>
          <a:bodyPr wrap="square">
            <a:spAutoFit/>
          </a:bodyPr>
          <a:lstStyle/>
          <a:p>
            <a:pPr algn="l" hangingPunct="1">
              <a:lnSpc>
                <a:spcPts val="1820"/>
              </a:lnSpc>
            </a:pPr>
            <a:r>
              <a:rPr lang="de-DE" sz="2200" b="1" dirty="0">
                <a:solidFill>
                  <a:srgbClr val="F16024"/>
                </a:solidFill>
                <a:latin typeface="Calibri" panose="020F0502020204030204" pitchFamily="34" charset="0"/>
                <a:cs typeface="Calibri" panose="020F0502020204030204" pitchFamily="34" charset="0"/>
              </a:rPr>
              <a:t>Das Vorgehen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770330"/>
            <a:ext cx="2503170" cy="339965"/>
          </a:xfrm>
          <a:prstGeom prst="rect">
            <a:avLst/>
          </a:prstGeom>
          <a:noFill/>
        </p:spPr>
        <p:txBody>
          <a:bodyPr wrap="square">
            <a:spAutoFit/>
          </a:bodyPr>
          <a:lstStyle/>
          <a:p>
            <a:pPr>
              <a:lnSpc>
                <a:spcPts val="1820"/>
              </a:lnSpc>
            </a:pPr>
            <a:r>
              <a:rPr lang="de-DE" sz="2200" b="1" dirty="0">
                <a:solidFill>
                  <a:srgbClr val="F16024"/>
                </a:solidFill>
                <a:latin typeface="Calibri" panose="020F0502020204030204" pitchFamily="34" charset="0"/>
                <a:cs typeface="Calibri" panose="020F0502020204030204" pitchFamily="34" charset="0"/>
              </a:rPr>
              <a:t>Das Ergebnis</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823262" y="584378"/>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24084" y="663203"/>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276</TotalTime>
  <Words>463</Words>
  <Application>Microsoft Macintosh PowerPoint</Application>
  <PresentationFormat>Custom</PresentationFormat>
  <Paragraphs>39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Gillian Keane</cp:lastModifiedBy>
  <cp:revision>30</cp:revision>
  <dcterms:created xsi:type="dcterms:W3CDTF">2024-07-18T11:40:13Z</dcterms:created>
  <dcterms:modified xsi:type="dcterms:W3CDTF">2026-03-19T17:12:15Z</dcterms:modified>
</cp:coreProperties>
</file>