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3E64"/>
    <a:srgbClr val="F16024"/>
    <a:srgbClr val="4763AE"/>
    <a:srgbClr val="44BDA3"/>
    <a:srgbClr val="D38CBC"/>
    <a:srgbClr val="EE4338"/>
    <a:srgbClr val="47B5C8"/>
    <a:srgbClr val="595959"/>
    <a:srgbClr val="FDBD22"/>
    <a:srgbClr val="9CAE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43"/>
  </p:normalViewPr>
  <p:slideViewPr>
    <p:cSldViewPr snapToGrid="0">
      <p:cViewPr>
        <p:scale>
          <a:sx n="120" d="100"/>
          <a:sy n="120" d="100"/>
        </p:scale>
        <p:origin x="1120"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nl-NL" smtClean="0"/>
              <a:t>3/19/26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
        <p:nvSpPr>
          <p:cNvPr id="21" name="Picture Placeholder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nl-NL"/>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26" name="Picture Placeholder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nl-NL"/>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idx="1"/>
          </p:nvPr>
        </p:nvSpPr>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3/19/26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de titelstijl van het model te bewerken</a:t>
            </a:r>
            <a:endParaRPr lang="nl-NL"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nl-NL"/>
              <a:t>Klik om de tekststijlen van het model te bewerken</a:t>
            </a:r>
          </a:p>
        </p:txBody>
      </p:sp>
      <p:sp>
        <p:nvSpPr>
          <p:cNvPr id="4" name="Date Placeholder 3"/>
          <p:cNvSpPr>
            <a:spLocks noGrp="1"/>
          </p:cNvSpPr>
          <p:nvPr>
            <p:ph type="dt" sz="half" idx="10"/>
          </p:nvPr>
        </p:nvSpPr>
        <p:spPr/>
        <p:txBody>
          <a:bodyPr/>
          <a:lstStyle/>
          <a:p>
            <a:fld id="{65AA8B83-364A-4746-BC9C-056B6662ECC1}" type="datetimeFigureOut">
              <a:rPr lang="nl-NL" smtClean="0"/>
              <a:t>3/19/26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sz="half" idx="1"/>
          </p:nvPr>
        </p:nvSpPr>
        <p:spPr>
          <a:xfrm>
            <a:off x="519728"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3827085"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Date Placeholder 4"/>
          <p:cNvSpPr>
            <a:spLocks noGrp="1"/>
          </p:cNvSpPr>
          <p:nvPr>
            <p:ph type="dt" sz="half" idx="10"/>
          </p:nvPr>
        </p:nvSpPr>
        <p:spPr/>
        <p:txBody>
          <a:bodyPr/>
          <a:lstStyle/>
          <a:p>
            <a:fld id="{65AA8B83-364A-4746-BC9C-056B6662ECC1}" type="datetimeFigureOut">
              <a:rPr lang="nl-NL" smtClean="0"/>
              <a:t>3/19/26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de titelstijl van het model te bewerken</a:t>
            </a:r>
            <a:endParaRPr lang="nl-NL"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Date Placeholder 6"/>
          <p:cNvSpPr>
            <a:spLocks noGrp="1"/>
          </p:cNvSpPr>
          <p:nvPr>
            <p:ph type="dt" sz="half" idx="10"/>
          </p:nvPr>
        </p:nvSpPr>
        <p:spPr/>
        <p:txBody>
          <a:bodyPr/>
          <a:lstStyle/>
          <a:p>
            <a:fld id="{65AA8B83-364A-4746-BC9C-056B6662ECC1}" type="datetimeFigureOut">
              <a:rPr lang="nl-NL" smtClean="0"/>
              <a:t>3/19/26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Date Placeholder 2"/>
          <p:cNvSpPr>
            <a:spLocks noGrp="1"/>
          </p:cNvSpPr>
          <p:nvPr>
            <p:ph type="dt" sz="half" idx="10"/>
          </p:nvPr>
        </p:nvSpPr>
        <p:spPr/>
        <p:txBody>
          <a:bodyPr/>
          <a:lstStyle/>
          <a:p>
            <a:fld id="{65AA8B83-364A-4746-BC9C-056B6662ECC1}" type="datetimeFigureOut">
              <a:rPr lang="nl-NL" smtClean="0"/>
              <a:t>3/19/26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nl-NL" smtClean="0"/>
              <a:t>3/19/26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3/19/26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om een afbeelding toe te voegen</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3/19/26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3/19/26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de titelstijl van het model te bewerken</a:t>
            </a:r>
            <a:endParaRPr lang="nl-NL"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3/19/26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de titelstijl van het model te bewerken</a:t>
            </a:r>
            <a:endParaRPr lang="nl-NL"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nl-NL" smtClean="0"/>
              <a:t>3/19/26</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nl-NL" smtClean="0"/>
              <a:t>‹#›</a:t>
            </a:fld>
            <a:endParaRPr lang="nl-NL"/>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a:extLst>
              <a:ext uri="{FF2B5EF4-FFF2-40B4-BE49-F238E27FC236}">
                <a16:creationId xmlns:a16="http://schemas.microsoft.com/office/drawing/2014/main" id="{1CA74126-3D81-6AF0-BF53-E6BABADA5DF4}"/>
              </a:ext>
            </a:extLst>
          </p:cNvPr>
          <p:cNvPicPr>
            <a:picLocks noGrp="1" noChangeAspect="1"/>
          </p:cNvPicPr>
          <p:nvPr>
            <p:ph type="pic" sz="quarter" idx="13"/>
          </p:nvPr>
        </p:nvPicPr>
        <p:blipFill>
          <a:blip r:embed="rId2"/>
          <a:srcRect t="19206" b="19206"/>
          <a:stretch>
            <a:fillRect/>
          </a:stretch>
        </p:blipFill>
        <p:spPr>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prstClr val="white">
              <a:lumMod val="85000"/>
            </a:prstClr>
          </a:solidFill>
        </p:spPr>
      </p:pic>
      <p:pic>
        <p:nvPicPr>
          <p:cNvPr id="20" name="Picture Placeholder 19">
            <a:extLst>
              <a:ext uri="{FF2B5EF4-FFF2-40B4-BE49-F238E27FC236}">
                <a16:creationId xmlns:a16="http://schemas.microsoft.com/office/drawing/2014/main" id="{D416C231-A9CB-1890-4519-822A22C0B52B}"/>
              </a:ext>
            </a:extLst>
          </p:cNvPr>
          <p:cNvPicPr>
            <a:picLocks noGrp="1" noChangeAspect="1"/>
          </p:cNvPicPr>
          <p:nvPr>
            <p:ph type="pic" sz="quarter" idx="14"/>
          </p:nvPr>
        </p:nvPicPr>
        <p:blipFill>
          <a:blip r:embed="rId3"/>
          <a:srcRect l="1378" r="1378"/>
          <a:stretch>
            <a:fillRect/>
          </a:stretch>
        </p:blipFill>
        <p:spPr>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prstClr val="white">
              <a:lumMod val="85000"/>
            </a:prstClr>
          </a:solidFill>
          <a:ln w="19050">
            <a:solidFill>
              <a:prstClr val="white"/>
            </a:solidFill>
          </a:ln>
        </p:spPr>
      </p:pic>
      <p:sp>
        <p:nvSpPr>
          <p:cNvPr id="11" name="object 13">
            <a:extLst>
              <a:ext uri="{FF2B5EF4-FFF2-40B4-BE49-F238E27FC236}">
                <a16:creationId xmlns:a16="http://schemas.microsoft.com/office/drawing/2014/main" id="{610E1C65-BA3B-8B65-1BE4-EC19933FF216}"/>
              </a:ext>
            </a:extLst>
          </p:cNvPr>
          <p:cNvSpPr/>
          <p:nvPr/>
        </p:nvSpPr>
        <p:spPr>
          <a:xfrm>
            <a:off x="732867" y="4610006"/>
            <a:ext cx="3136401" cy="572484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193831" y="3305755"/>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806"/>
              </a:lnSpc>
              <a:spcBef>
                <a:spcPts val="0"/>
              </a:spcBef>
              <a:buNone/>
            </a:pPr>
            <a:r>
              <a:rPr lang="nl-NL" sz="2050" b="1">
                <a:solidFill>
                  <a:schemeClr val="bg1"/>
                </a:solidFill>
                <a:latin typeface="Calibri" panose="020F0502020204030204" pitchFamily="34" charset="0"/>
                <a:cs typeface="Calibri" panose="020F0502020204030204" pitchFamily="34" charset="0"/>
              </a:rPr>
              <a:t>Emma * (niet haar echte naam)</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4001702"/>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lvl="0">
              <a:lnSpc>
                <a:spcPts val="1230"/>
              </a:lnSpc>
              <a:spcBef>
                <a:spcPts val="0"/>
              </a:spcBef>
              <a:tabLst>
                <a:tab pos="457200" algn="l"/>
              </a:tabLst>
            </a:pPr>
            <a:r>
              <a:rPr lang="nl-NL" sz="1350" b="1" kern="100">
                <a:solidFill>
                  <a:srgbClr val="163E64"/>
                </a:solidFill>
                <a:effectLst/>
                <a:latin typeface="Calibri" panose="020F0502020204030204" pitchFamily="34" charset="0"/>
                <a:ea typeface="Calibri" panose="020F0502020204030204" pitchFamily="34" charset="0"/>
                <a:cs typeface="Times New Roman" panose="02020603050405020304" pitchFamily="18" charset="0"/>
              </a:rPr>
              <a:t>Emma had drie soorten verzekeringen nodig</a:t>
            </a:r>
            <a:r>
              <a:rPr lang="nl-NL" sz="1350" kern="100">
                <a:solidFill>
                  <a:srgbClr val="163E64"/>
                </a:solidFill>
                <a:effectLst/>
                <a:latin typeface="Calibri" panose="020F0502020204030204" pitchFamily="34" charset="0"/>
                <a:ea typeface="Calibri" panose="020F0502020204030204" pitchFamily="34" charset="0"/>
                <a:cs typeface="Times New Roman" panose="02020603050405020304" pitchFamily="18" charset="0"/>
              </a:rPr>
              <a:t>:</a:t>
            </a:r>
          </a:p>
          <a:p>
            <a:pPr marL="228600" lvl="0" indent="-228600">
              <a:lnSpc>
                <a:spcPts val="1230"/>
              </a:lnSpc>
              <a:spcBef>
                <a:spcPts val="0"/>
              </a:spcBef>
              <a:buClr>
                <a:srgbClr val="F16024"/>
              </a:buClr>
              <a:buFont typeface="+mj-lt"/>
              <a:buAutoNum type="arabicPeriod"/>
              <a:tabLst>
                <a:tab pos="457200" algn="l"/>
              </a:tabLst>
            </a:pPr>
            <a:endParaRPr lang="nl-NL" sz="1100" kern="100" dirty="0">
              <a:solidFill>
                <a:srgbClr val="163E64"/>
              </a:solidFill>
              <a:ea typeface="Calibri" panose="020F0502020204030204" pitchFamily="34" charset="0"/>
              <a:cs typeface="Times New Roman" panose="02020603050405020304" pitchFamily="18" charset="0"/>
            </a:endParaRPr>
          </a:p>
          <a:p>
            <a:pPr marL="228600" lvl="0" indent="-228600">
              <a:lnSpc>
                <a:spcPts val="1230"/>
              </a:lnSpc>
              <a:spcBef>
                <a:spcPts val="0"/>
              </a:spcBef>
              <a:buClr>
                <a:srgbClr val="F16024"/>
              </a:buClr>
              <a:buFont typeface="+mj-lt"/>
              <a:buAutoNum type="arabicPeriod"/>
              <a:tabLst>
                <a:tab pos="457200" algn="l"/>
              </a:tabLst>
            </a:pPr>
            <a:r>
              <a:rPr lang="nl-NL" sz="1100" b="1" kern="100">
                <a:solidFill>
                  <a:srgbClr val="F16024"/>
                </a:solidFill>
                <a:effectLst/>
                <a:latin typeface="Calibri" panose="020F0502020204030204" pitchFamily="34" charset="0"/>
                <a:ea typeface="Calibri" panose="020F0502020204030204" pitchFamily="34" charset="0"/>
                <a:cs typeface="Times New Roman" panose="02020603050405020304" pitchFamily="18" charset="0"/>
              </a:rPr>
              <a:t>Zorgverzekering</a:t>
            </a:r>
            <a:r>
              <a:rPr lang="nl-NL" sz="1100" kern="100">
                <a:solidFill>
                  <a:srgbClr val="F16024"/>
                </a:solidFill>
                <a:effectLst/>
                <a:latin typeface="Calibri" panose="020F0502020204030204" pitchFamily="34" charset="0"/>
                <a:ea typeface="Calibri" panose="020F0502020204030204" pitchFamily="34" charset="0"/>
                <a:cs typeface="Times New Roman" panose="02020603050405020304" pitchFamily="18" charset="0"/>
              </a:rPr>
              <a:t>: </a:t>
            </a:r>
            <a:r>
              <a:rPr lang="nl-NL" sz="1100" kern="100">
                <a:solidFill>
                  <a:srgbClr val="163E64"/>
                </a:solidFill>
                <a:effectLst/>
                <a:latin typeface="Calibri" panose="020F0502020204030204" pitchFamily="34" charset="0"/>
                <a:ea typeface="Calibri" panose="020F0502020204030204" pitchFamily="34" charset="0"/>
                <a:cs typeface="Times New Roman" panose="02020603050405020304" pitchFamily="18" charset="0"/>
              </a:rPr>
              <a:t>Haar werkgever bood een basispakket aan, maar ze wilde zeker weten dat het haar specifieke behoeften dekte, waaronder geestelijke gezondheidszorg.</a:t>
            </a:r>
            <a:endParaRPr lang="nl-NL" sz="1100" kern="100" dirty="0">
              <a:solidFill>
                <a:srgbClr val="163E64"/>
              </a:solidFill>
              <a:ea typeface="Calibri" panose="020F0502020204030204" pitchFamily="34" charset="0"/>
              <a:cs typeface="Times New Roman" panose="02020603050405020304" pitchFamily="18" charset="0"/>
            </a:endParaRPr>
          </a:p>
          <a:p>
            <a:pPr marL="228600" lvl="0" indent="-228600">
              <a:lnSpc>
                <a:spcPts val="1230"/>
              </a:lnSpc>
              <a:spcBef>
                <a:spcPts val="0"/>
              </a:spcBef>
              <a:buClr>
                <a:srgbClr val="F16024"/>
              </a:buClr>
              <a:buFont typeface="+mj-lt"/>
              <a:buAutoNum type="arabicPeriod"/>
              <a:tabLst>
                <a:tab pos="457200" algn="l"/>
              </a:tabLst>
            </a:pPr>
            <a:r>
              <a:rPr lang="nl-NL" sz="1100" b="1" kern="100">
                <a:solidFill>
                  <a:srgbClr val="F16024"/>
                </a:solidFill>
                <a:effectLst/>
                <a:latin typeface="Calibri" panose="020F0502020204030204" pitchFamily="34" charset="0"/>
                <a:ea typeface="Calibri" panose="020F0502020204030204" pitchFamily="34" charset="0"/>
                <a:cs typeface="Times New Roman" panose="02020603050405020304" pitchFamily="18" charset="0"/>
              </a:rPr>
              <a:t>Inboedelverzekering voor huurders</a:t>
            </a:r>
            <a:r>
              <a:rPr lang="nl-NL" sz="1100" kern="100">
                <a:solidFill>
                  <a:srgbClr val="F16024"/>
                </a:solidFill>
                <a:effectLst/>
                <a:latin typeface="Calibri" panose="020F0502020204030204" pitchFamily="34" charset="0"/>
                <a:ea typeface="Calibri" panose="020F0502020204030204" pitchFamily="34" charset="0"/>
                <a:cs typeface="Times New Roman" panose="02020603050405020304" pitchFamily="18" charset="0"/>
              </a:rPr>
              <a:t>: </a:t>
            </a:r>
            <a:r>
              <a:rPr lang="nl-NL" sz="1100" kern="100">
                <a:solidFill>
                  <a:srgbClr val="163E64"/>
                </a:solidFill>
                <a:effectLst/>
                <a:latin typeface="Calibri" panose="020F0502020204030204" pitchFamily="34" charset="0"/>
                <a:ea typeface="Calibri" panose="020F0502020204030204" pitchFamily="34" charset="0"/>
                <a:cs typeface="Times New Roman" panose="02020603050405020304" pitchFamily="18" charset="0"/>
              </a:rPr>
              <a:t>Emma huurde een gezellig appartement en wilde dekking voor haar spullen bij diefstal of schade.</a:t>
            </a:r>
          </a:p>
          <a:p>
            <a:pPr marL="228600" lvl="0" indent="-228600">
              <a:lnSpc>
                <a:spcPts val="1230"/>
              </a:lnSpc>
              <a:spcBef>
                <a:spcPts val="0"/>
              </a:spcBef>
              <a:buClr>
                <a:srgbClr val="F16024"/>
              </a:buClr>
              <a:buFont typeface="+mj-lt"/>
              <a:buAutoNum type="arabicPeriod"/>
              <a:tabLst>
                <a:tab pos="457200" algn="l"/>
              </a:tabLst>
            </a:pPr>
            <a:r>
              <a:rPr lang="nl-NL" sz="1100" b="1" kern="100">
                <a:solidFill>
                  <a:srgbClr val="F16024"/>
                </a:solidFill>
                <a:effectLst/>
                <a:latin typeface="Calibri" panose="020F0502020204030204" pitchFamily="34" charset="0"/>
                <a:ea typeface="Calibri" panose="020F0502020204030204" pitchFamily="34" charset="0"/>
                <a:cs typeface="Times New Roman" panose="02020603050405020304" pitchFamily="18" charset="0"/>
              </a:rPr>
              <a:t>Autoverzekering</a:t>
            </a:r>
            <a:r>
              <a:rPr lang="nl-NL" sz="1100" kern="100">
                <a:solidFill>
                  <a:srgbClr val="F16024"/>
                </a:solidFill>
                <a:effectLst/>
                <a:latin typeface="Calibri" panose="020F0502020204030204" pitchFamily="34" charset="0"/>
                <a:ea typeface="Calibri" panose="020F0502020204030204" pitchFamily="34" charset="0"/>
                <a:cs typeface="Times New Roman" panose="02020603050405020304" pitchFamily="18" charset="0"/>
              </a:rPr>
              <a:t>: </a:t>
            </a:r>
            <a:r>
              <a:rPr lang="nl-NL" sz="1100" kern="100">
                <a:solidFill>
                  <a:srgbClr val="163E64"/>
                </a:solidFill>
                <a:effectLst/>
                <a:latin typeface="Calibri" panose="020F0502020204030204" pitchFamily="34" charset="0"/>
                <a:ea typeface="Calibri" panose="020F0502020204030204" pitchFamily="34" charset="0"/>
                <a:cs typeface="Times New Roman" panose="02020603050405020304" pitchFamily="18" charset="0"/>
              </a:rPr>
              <a:t>Ze had een </a:t>
            </a:r>
            <a:r>
              <a:rPr lang="nl-NL" sz="1100" kern="100">
                <a:solidFill>
                  <a:srgbClr val="163E64"/>
                </a:solidFill>
                <a:ea typeface="Calibri" panose="020F0502020204030204" pitchFamily="34" charset="0"/>
                <a:cs typeface="Times New Roman" panose="02020603050405020304" pitchFamily="18" charset="0"/>
              </a:rPr>
              <a:t>kleine auto en had een betaalbare dekking nodig die voldeed aan de lokale wetgeving en toch voldoende bescherming bood.</a:t>
            </a:r>
          </a:p>
          <a:p>
            <a:pPr>
              <a:lnSpc>
                <a:spcPts val="1230"/>
              </a:lnSpc>
              <a:spcBef>
                <a:spcPts val="0"/>
              </a:spcBef>
            </a:pPr>
            <a:endParaRPr lang="nl-NL" sz="1100" kern="100" dirty="0">
              <a:solidFill>
                <a:srgbClr val="163E64"/>
              </a:solidFill>
              <a:ea typeface="Calibri" panose="020F0502020204030204" pitchFamily="34" charset="0"/>
              <a:cs typeface="Times New Roman" panose="02020603050405020304" pitchFamily="18" charset="0"/>
            </a:endParaRPr>
          </a:p>
          <a:p>
            <a:pPr>
              <a:lnSpc>
                <a:spcPts val="1230"/>
              </a:lnSpc>
              <a:spcBef>
                <a:spcPts val="0"/>
              </a:spcBef>
            </a:pPr>
            <a:r>
              <a:rPr lang="nl-NL" sz="1100" kern="100">
                <a:solidFill>
                  <a:srgbClr val="163E64"/>
                </a:solidFill>
                <a:ea typeface="Calibri" panose="020F0502020204030204" pitchFamily="34" charset="0"/>
                <a:cs typeface="Times New Roman" panose="02020603050405020304" pitchFamily="18" charset="0"/>
              </a:rPr>
              <a:t>Emma's grootste zorgen waren betaalbaarheid, het begrijpen van de kleine lettertjes en zeker weten dat ze niet te veel betaalde voor overbodige dekking.</a:t>
            </a:r>
            <a:endParaRPr lang="nl-NL" sz="1100" dirty="0">
              <a:solidFill>
                <a:srgbClr val="163E64"/>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837169" y="5764301"/>
            <a:ext cx="2876582" cy="1375982"/>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hangingPunct="1">
              <a:lnSpc>
                <a:spcPts val="1580"/>
              </a:lnSpc>
              <a:spcBef>
                <a:spcPts val="0"/>
              </a:spcBef>
            </a:pPr>
            <a:r>
              <a:rPr lang="nl-NL" sz="1400">
                <a:effectLst/>
                <a:latin typeface="Calibri" panose="020F0502020204030204" pitchFamily="34" charset="0"/>
                <a:ea typeface="Calibri" panose="020F0502020204030204" pitchFamily="34" charset="0"/>
                <a:cs typeface="Times New Roman" panose="02020603050405020304" pitchFamily="18" charset="0"/>
              </a:rPr>
              <a:t>Emma, een 28-jarige grafisch ontwerper, is onlangs naar een nieuwe stad verhuisd voor haar droombaan. Met haar nieuwe zelfstandigheid besefte ze hoe belangrijk het is om zich te verzekeren om haar gezondheid, haar spullen en haar toekomst te beschermen. Emma had weinig ervaring met verzekeringen en voelde zich overweldigd door het aanbod.</a:t>
            </a:r>
            <a:endParaRPr lang="nl-NL" sz="1400" dirty="0">
              <a:solidFill>
                <a:schemeClr val="bg1"/>
              </a:solidFill>
              <a:latin typeface="Calibri" panose="020F0502020204030204" pitchFamily="34" charset="0"/>
              <a:cs typeface="Calibri" panose="020F0502020204030204" pitchFamily="34" charset="0"/>
            </a:endParaRPr>
          </a:p>
        </p:txBody>
      </p:sp>
      <p:sp>
        <p:nvSpPr>
          <p:cNvPr id="100" name="object 13">
            <a:extLst>
              <a:ext uri="{FF2B5EF4-FFF2-40B4-BE49-F238E27FC236}">
                <a16:creationId xmlns:a16="http://schemas.microsoft.com/office/drawing/2014/main" id="{2082BC1A-1F5F-F562-31F6-D7B2ECD6BCC2}"/>
              </a:ext>
            </a:extLst>
          </p:cNvPr>
          <p:cNvSpPr/>
          <p:nvPr/>
        </p:nvSpPr>
        <p:spPr>
          <a:xfrm>
            <a:off x="-40355" y="3531710"/>
            <a:ext cx="3713750" cy="1032894"/>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7169" y="4031124"/>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600">
                <a:solidFill>
                  <a:schemeClr val="bg1"/>
                </a:solidFill>
                <a:latin typeface="Calibri" panose="020F0502020204030204" pitchFamily="34" charset="0"/>
                <a:cs typeface="Calibri" panose="020F0502020204030204" pitchFamily="34" charset="0"/>
              </a:rPr>
              <a:t>Ierland</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3" y="3604678"/>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a:solidFill>
                  <a:schemeClr val="bg1"/>
                </a:solidFill>
                <a:latin typeface="Calibri" panose="020F0502020204030204" pitchFamily="34" charset="0"/>
                <a:cs typeface="Calibri" panose="020F0502020204030204" pitchFamily="34" charset="0"/>
              </a:rPr>
              <a:t>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39218" y="3935276"/>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68910" y="5432731"/>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92512" y="4916618"/>
            <a:ext cx="551957" cy="551957"/>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805316" y="5036733"/>
            <a:ext cx="2649474" cy="324384"/>
          </a:xfrm>
          <a:prstGeom prst="rect">
            <a:avLst/>
          </a:prstGeom>
          <a:noFill/>
        </p:spPr>
        <p:txBody>
          <a:bodyPr wrap="square">
            <a:spAutoFit/>
          </a:bodyPr>
          <a:lstStyle/>
          <a:p>
            <a:pPr algn="l" hangingPunct="1">
              <a:lnSpc>
                <a:spcPts val="1620"/>
              </a:lnSpc>
            </a:pPr>
            <a:r>
              <a:rPr lang="nl-NL" sz="2200" b="1">
                <a:solidFill>
                  <a:schemeClr val="bg1"/>
                </a:solidFill>
                <a:latin typeface="Calibri" panose="020F0502020204030204" pitchFamily="34" charset="0"/>
                <a:cs typeface="Calibri" panose="020F0502020204030204" pitchFamily="34" charset="0"/>
              </a:rPr>
              <a:t>Inleiding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678651" y="9600061"/>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200" b="1">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nl-NL" sz="2200" b="1">
                <a:solidFill>
                  <a:srgbClr val="F16024"/>
                </a:solidFill>
                <a:latin typeface="Calibri" panose="020F0502020204030204" pitchFamily="34" charset="0"/>
                <a:cs typeface="Calibri" panose="020F0502020204030204" pitchFamily="34" charset="0"/>
              </a:rPr>
              <a:t>De uitdaging</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7"/>
          <a:stretch>
            <a:fillRect/>
          </a:stretch>
        </p:blipFill>
        <p:spPr>
          <a:xfrm>
            <a:off x="150928" y="4946581"/>
            <a:ext cx="516826" cy="521994"/>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17301" y="1844366"/>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ts val="1500"/>
              </a:lnSpc>
              <a:spcBef>
                <a:spcPts val="0"/>
              </a:spcBef>
            </a:pPr>
            <a:r>
              <a:rPr lang="nl-NL" sz="1600">
                <a:solidFill>
                  <a:schemeClr val="bg1"/>
                </a:solidFill>
                <a:latin typeface="Calibri" panose="020F0502020204030204" pitchFamily="34" charset="0"/>
                <a:ea typeface="Calibri" panose="020F0502020204030204" pitchFamily="34" charset="0"/>
                <a:cs typeface="Calibri" panose="020F0502020204030204" pitchFamily="34" charset="0"/>
              </a:rPr>
              <a:t>‘Eerst voelde ik me compleet verloren, nu begrijp ik echt waar ik voor teken. De juiste vragen stellen maakte het verschil.’</a:t>
            </a:r>
            <a:r>
              <a:rPr lang="nl-NL" sz="1500" i="1">
                <a:solidFill>
                  <a:schemeClr val="bg1"/>
                </a:solidFill>
                <a:latin typeface="Calibri" panose="020F0502020204030204" pitchFamily="34" charset="0"/>
                <a:ea typeface="Calibri" panose="020F0502020204030204" pitchFamily="34" charset="0"/>
                <a:cs typeface="Calibri" panose="020F0502020204030204" pitchFamily="34" charset="0"/>
              </a:rPr>
              <a:t> </a:t>
            </a:r>
            <a:endParaRPr lang="nl-NL" sz="15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483974" y="1397017"/>
            <a:ext cx="2592643" cy="3483323"/>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ts val="1280"/>
              </a:lnSpc>
              <a:spcBef>
                <a:spcPts val="0"/>
              </a:spcBef>
            </a:pPr>
            <a:r>
              <a:rPr lang="nl-NL" sz="1400" b="1">
                <a:solidFill>
                  <a:srgbClr val="163E64"/>
                </a:solidFill>
              </a:rPr>
              <a:t>Na zorgvuldig afwegen koos Emma voor:</a:t>
            </a:r>
          </a:p>
          <a:p>
            <a:pPr>
              <a:lnSpc>
                <a:spcPts val="1280"/>
              </a:lnSpc>
              <a:spcBef>
                <a:spcPts val="0"/>
              </a:spcBef>
            </a:pPr>
            <a:endParaRPr lang="nl-NL" sz="1150" dirty="0">
              <a:solidFill>
                <a:srgbClr val="163E64"/>
              </a:solidFill>
            </a:endParaRPr>
          </a:p>
          <a:p>
            <a:pPr marL="171450" indent="-171450">
              <a:lnSpc>
                <a:spcPts val="1280"/>
              </a:lnSpc>
              <a:spcBef>
                <a:spcPts val="0"/>
              </a:spcBef>
              <a:buClr>
                <a:srgbClr val="F16024"/>
              </a:buClr>
              <a:buFont typeface="Arial" panose="020B0604020202020204" pitchFamily="34" charset="0"/>
              <a:buChar char="•"/>
            </a:pPr>
            <a:r>
              <a:rPr lang="nl-NL" sz="1150">
                <a:solidFill>
                  <a:srgbClr val="163E64"/>
                </a:solidFill>
              </a:rPr>
              <a:t>Een zorgverzekering met een gemiddelde premie en uitgebreide dekking voor geestelijke gezondheidszorg.</a:t>
            </a:r>
          </a:p>
          <a:p>
            <a:pPr marL="171450" indent="-171450">
              <a:lnSpc>
                <a:spcPts val="1280"/>
              </a:lnSpc>
              <a:spcBef>
                <a:spcPts val="0"/>
              </a:spcBef>
              <a:buClr>
                <a:srgbClr val="F16024"/>
              </a:buClr>
              <a:buFont typeface="Arial" panose="020B0604020202020204" pitchFamily="34" charset="0"/>
              <a:buChar char="•"/>
            </a:pPr>
            <a:r>
              <a:rPr lang="nl-NL" sz="1150">
                <a:solidFill>
                  <a:srgbClr val="163E64"/>
                </a:solidFill>
              </a:rPr>
              <a:t>Een inboedelverzekering voor huurders van € 15 per maand, die persoonlijke bezittingen dekt tot € 20.000.</a:t>
            </a:r>
          </a:p>
          <a:p>
            <a:pPr marL="171450" indent="-171450">
              <a:lnSpc>
                <a:spcPts val="1280"/>
              </a:lnSpc>
              <a:spcBef>
                <a:spcPts val="0"/>
              </a:spcBef>
              <a:buClr>
                <a:srgbClr val="F16024"/>
              </a:buClr>
              <a:buFont typeface="Arial" panose="020B0604020202020204" pitchFamily="34" charset="0"/>
              <a:buChar char="•"/>
            </a:pPr>
            <a:r>
              <a:rPr lang="nl-NL" sz="1150">
                <a:solidFill>
                  <a:srgbClr val="163E64"/>
                </a:solidFill>
              </a:rPr>
              <a:t>Een autoverzekering met aansprakelijkheid, cascodekking en pechhulp, waarop ze 10% bespaarde door deze te combineren met haar inboedelverzekering.</a:t>
            </a:r>
          </a:p>
          <a:p>
            <a:pPr>
              <a:lnSpc>
                <a:spcPts val="1280"/>
              </a:lnSpc>
              <a:spcBef>
                <a:spcPts val="0"/>
              </a:spcBef>
            </a:pPr>
            <a:endParaRPr lang="nl-NL" sz="1150" dirty="0">
              <a:solidFill>
                <a:srgbClr val="163E64"/>
              </a:solidFill>
            </a:endParaRPr>
          </a:p>
          <a:p>
            <a:pPr>
              <a:lnSpc>
                <a:spcPts val="1280"/>
              </a:lnSpc>
              <a:spcBef>
                <a:spcPts val="0"/>
              </a:spcBef>
            </a:pPr>
            <a:r>
              <a:rPr lang="nl-NL" sz="1150">
                <a:solidFill>
                  <a:srgbClr val="163E64"/>
                </a:solidFill>
              </a:rPr>
              <a:t>Emma voelt zich nu zeker en beschermd, omdat ze weet dat ze gedekt is tegen onverwachte gebeurtenissen. Ze leerde ook hoe belangrijk het is om haar polissen elk jaar na te lopen, zodat ze blijven passen bij haar behoeften.</a:t>
            </a:r>
          </a:p>
          <a:p>
            <a:pPr>
              <a:lnSpc>
                <a:spcPts val="1280"/>
              </a:lnSpc>
              <a:spcBef>
                <a:spcPts val="0"/>
              </a:spcBef>
            </a:pPr>
            <a:endParaRPr lang="nl-NL" sz="1150" dirty="0">
              <a:solidFill>
                <a:srgbClr val="163E64"/>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806866" y="1397017"/>
            <a:ext cx="2937181" cy="396178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ts val="1280"/>
              </a:lnSpc>
              <a:spcBef>
                <a:spcPts val="0"/>
              </a:spcBef>
            </a:pPr>
            <a:r>
              <a:rPr lang="nl-NL" sz="1150">
                <a:solidFill>
                  <a:srgbClr val="163E64"/>
                </a:solidFill>
              </a:rPr>
              <a:t>Emma begon met online onderzoek en vergeleek offertes van verschillende aanbieders. Ook vroeg ze vrienden en collega's om aanbevelingen.</a:t>
            </a:r>
          </a:p>
          <a:p>
            <a:pPr>
              <a:lnSpc>
                <a:spcPts val="1280"/>
              </a:lnSpc>
              <a:spcBef>
                <a:spcPts val="0"/>
              </a:spcBef>
            </a:pPr>
            <a:endParaRPr lang="nl-NL" sz="1150" dirty="0">
              <a:solidFill>
                <a:srgbClr val="163E64"/>
              </a:solidFill>
            </a:endParaRPr>
          </a:p>
          <a:p>
            <a:pPr>
              <a:lnSpc>
                <a:spcPts val="1280"/>
              </a:lnSpc>
              <a:spcBef>
                <a:spcPts val="0"/>
              </a:spcBef>
            </a:pPr>
            <a:r>
              <a:rPr lang="nl-NL" sz="1400" b="1">
                <a:solidFill>
                  <a:srgbClr val="163E64"/>
                </a:solidFill>
              </a:rPr>
              <a:t>Om de keuze makkelijker te maken:</a:t>
            </a:r>
          </a:p>
          <a:p>
            <a:pPr>
              <a:lnSpc>
                <a:spcPts val="1280"/>
              </a:lnSpc>
              <a:spcBef>
                <a:spcPts val="0"/>
              </a:spcBef>
            </a:pPr>
            <a:endParaRPr lang="nl-NL" sz="1150" dirty="0">
              <a:solidFill>
                <a:srgbClr val="163E64"/>
              </a:solidFill>
            </a:endParaRPr>
          </a:p>
          <a:p>
            <a:pPr marL="171450" lvl="0" indent="-171450">
              <a:lnSpc>
                <a:spcPts val="1280"/>
              </a:lnSpc>
              <a:spcBef>
                <a:spcPts val="0"/>
              </a:spcBef>
              <a:buClr>
                <a:srgbClr val="F16024"/>
              </a:buClr>
              <a:buFont typeface="Arial" panose="020B0604020202020204" pitchFamily="34" charset="0"/>
              <a:buChar char="•"/>
            </a:pPr>
            <a:r>
              <a:rPr lang="nl-NL" sz="1150">
                <a:solidFill>
                  <a:srgbClr val="163E64"/>
                </a:solidFill>
              </a:rPr>
              <a:t>gebruikte ze online tools om zorgverzekeringen te vergelijken, met aandacht voor premies, eigen risico en dekking voor haar specifieke behoeften.</a:t>
            </a:r>
          </a:p>
          <a:p>
            <a:pPr marL="171450" lvl="0" indent="-171450">
              <a:lnSpc>
                <a:spcPts val="1280"/>
              </a:lnSpc>
              <a:spcBef>
                <a:spcPts val="0"/>
              </a:spcBef>
              <a:buClr>
                <a:srgbClr val="F16024"/>
              </a:buClr>
              <a:buFont typeface="Arial" panose="020B0604020202020204" pitchFamily="34" charset="0"/>
              <a:buChar char="•"/>
            </a:pPr>
            <a:r>
              <a:rPr lang="nl-NL" sz="1150">
                <a:solidFill>
                  <a:srgbClr val="163E64"/>
                </a:solidFill>
              </a:rPr>
              <a:t>nam ze contact op met haar verhuurder om na te gaan of er eisen waren voor een inboedelverzekering, en koos ze een polis met aansprakelijkheidsdekking.</a:t>
            </a:r>
          </a:p>
          <a:p>
            <a:pPr marL="171450" lvl="0" indent="-171450">
              <a:lnSpc>
                <a:spcPts val="1280"/>
              </a:lnSpc>
              <a:spcBef>
                <a:spcPts val="0"/>
              </a:spcBef>
              <a:buClr>
                <a:srgbClr val="F16024"/>
              </a:buClr>
              <a:buFont typeface="Arial" panose="020B0604020202020204" pitchFamily="34" charset="0"/>
              <a:buChar char="•"/>
            </a:pPr>
            <a:r>
              <a:rPr lang="nl-NL" sz="1150">
                <a:solidFill>
                  <a:srgbClr val="163E64"/>
                </a:solidFill>
              </a:rPr>
              <a:t>sloot ze haar auto- en inboedelverzekering af bij dezelfde aanbieder om korting te krijgen.</a:t>
            </a:r>
          </a:p>
          <a:p>
            <a:pPr marL="171450" lvl="0" indent="-171450">
              <a:lnSpc>
                <a:spcPts val="1280"/>
              </a:lnSpc>
              <a:spcBef>
                <a:spcPts val="0"/>
              </a:spcBef>
              <a:buFont typeface="Arial" panose="020B0604020202020204" pitchFamily="34" charset="0"/>
              <a:buChar char="•"/>
            </a:pPr>
            <a:endParaRPr lang="nl-NL" sz="1150" dirty="0">
              <a:solidFill>
                <a:srgbClr val="163E64"/>
              </a:solidFill>
            </a:endParaRPr>
          </a:p>
          <a:p>
            <a:pPr>
              <a:lnSpc>
                <a:spcPts val="1280"/>
              </a:lnSpc>
              <a:spcBef>
                <a:spcPts val="0"/>
              </a:spcBef>
            </a:pPr>
            <a:r>
              <a:rPr lang="nl-NL" sz="1150">
                <a:solidFill>
                  <a:srgbClr val="163E64"/>
                </a:solidFill>
              </a:rPr>
              <a:t>Emma plande ook een gesprek met een verzekeringsadviseur om begrippen te laten uitleggen die ze niet begreep, zoals ‘eigen risico’ en ‘dekkingslimiet’.</a:t>
            </a:r>
          </a:p>
          <a:p>
            <a:pPr>
              <a:lnSpc>
                <a:spcPts val="1280"/>
              </a:lnSpc>
              <a:spcBef>
                <a:spcPts val="0"/>
              </a:spcBef>
            </a:pPr>
            <a:r>
              <a:rPr lang="nl-NL" sz="1150" dirty="0">
                <a:solidFill>
                  <a:srgbClr val="163E64"/>
                </a:solidFill>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42043" y="1134941"/>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414069"/>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29353" y="1134941"/>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1079117" y="5398253"/>
            <a:ext cx="2998009" cy="5156242"/>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dirty="0"/>
          </a:p>
        </p:txBody>
      </p:sp>
      <p:grpSp>
        <p:nvGrpSpPr>
          <p:cNvPr id="49" name="Group 48">
            <a:extLst>
              <a:ext uri="{FF2B5EF4-FFF2-40B4-BE49-F238E27FC236}">
                <a16:creationId xmlns:a16="http://schemas.microsoft.com/office/drawing/2014/main" id="{2B2ABAB2-B297-CAB8-890F-9E7DE85CB225}"/>
              </a:ext>
            </a:extLst>
          </p:cNvPr>
          <p:cNvGrpSpPr/>
          <p:nvPr/>
        </p:nvGrpSpPr>
        <p:grpSpPr>
          <a:xfrm>
            <a:off x="4774857" y="7304369"/>
            <a:ext cx="1200789" cy="874194"/>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384256" y="6414904"/>
            <a:ext cx="3196446" cy="320729"/>
          </a:xfrm>
          <a:prstGeom prst="rect">
            <a:avLst/>
          </a:prstGeom>
          <a:noFill/>
          <a:ln>
            <a:noFill/>
          </a:ln>
        </p:spPr>
        <p:txBody>
          <a:bodyPr wrap="square">
            <a:spAutoFit/>
          </a:bodyPr>
          <a:lstStyle/>
          <a:p>
            <a:pPr hangingPunct="1">
              <a:lnSpc>
                <a:spcPts val="1620"/>
              </a:lnSpc>
            </a:pPr>
            <a:r>
              <a:rPr lang="nl-NL" sz="2200" b="1">
                <a:solidFill>
                  <a:schemeClr val="bg1"/>
                </a:solidFill>
                <a:highlight>
                  <a:srgbClr val="D38CBC"/>
                </a:highlight>
                <a:latin typeface="Calibri" panose="020F0502020204030204" pitchFamily="34" charset="0"/>
                <a:cs typeface="Calibri" panose="020F0502020204030204" pitchFamily="34" charset="0"/>
              </a:rPr>
              <a:t> Belangrijkste les</a:t>
            </a:r>
            <a:r>
              <a:rPr lang="nl-NL" sz="2200" b="1">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483097" y="6955831"/>
            <a:ext cx="3917263"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ts val="1519"/>
              </a:lnSpc>
              <a:spcBef>
                <a:spcPts val="0"/>
              </a:spcBef>
            </a:pPr>
            <a:r>
              <a:rPr lang="nl-NL" sz="1450" i="1">
                <a:solidFill>
                  <a:schemeClr val="bg1"/>
                </a:solidFill>
                <a:latin typeface="Calibri" panose="020F0502020204030204" pitchFamily="34" charset="0"/>
                <a:ea typeface="Calibri" panose="020F0502020204030204" pitchFamily="34" charset="0"/>
                <a:cs typeface="Calibri" panose="020F0502020204030204" pitchFamily="34" charset="0"/>
              </a:rPr>
              <a:t>‘Emma's verhaal laat zien hoe belangrijk het is om onderzoek te doen, vragen te stellen en kortingen te benutten bij het afsluiten van verzekeringen.</a:t>
            </a:r>
          </a:p>
          <a:p>
            <a:pPr algn="ctr">
              <a:lnSpc>
                <a:spcPts val="1519"/>
              </a:lnSpc>
              <a:spcBef>
                <a:spcPts val="0"/>
              </a:spcBef>
            </a:pPr>
            <a:endParaRPr lang="nl-NL" sz="145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lnSpc>
                <a:spcPts val="1519"/>
              </a:lnSpc>
              <a:spcBef>
                <a:spcPts val="0"/>
              </a:spcBef>
            </a:pPr>
            <a:r>
              <a:rPr lang="nl-NL" sz="1450" i="1">
                <a:solidFill>
                  <a:schemeClr val="bg1"/>
                </a:solidFill>
                <a:latin typeface="Calibri" panose="020F0502020204030204" pitchFamily="34" charset="0"/>
                <a:ea typeface="Calibri" panose="020F0502020204030204" pitchFamily="34" charset="0"/>
                <a:cs typeface="Calibri" panose="020F0502020204030204" pitchFamily="34" charset="0"/>
              </a:rPr>
              <a:t>Door proactief te werk te gaan, vond ze betaalbare dekking op maat die haar gemoedsrust gaf.’</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655838" y="9763718"/>
            <a:ext cx="1529269" cy="340525"/>
          </a:xfrm>
          <a:prstGeom prst="rect">
            <a:avLst/>
          </a:prstGeom>
        </p:spPr>
      </p:pic>
      <p:sp>
        <p:nvSpPr>
          <p:cNvPr id="61" name="TextBox 60">
            <a:extLst>
              <a:ext uri="{FF2B5EF4-FFF2-40B4-BE49-F238E27FC236}">
                <a16:creationId xmlns:a16="http://schemas.microsoft.com/office/drawing/2014/main" id="{DD2ACE5D-48CD-DABF-AB85-CB74F676BAA5}"/>
              </a:ext>
            </a:extLst>
          </p:cNvPr>
          <p:cNvSpPr txBox="1"/>
          <p:nvPr/>
        </p:nvSpPr>
        <p:spPr>
          <a:xfrm>
            <a:off x="907542" y="770330"/>
            <a:ext cx="2649474" cy="339965"/>
          </a:xfrm>
          <a:prstGeom prst="rect">
            <a:avLst/>
          </a:prstGeom>
          <a:noFill/>
        </p:spPr>
        <p:txBody>
          <a:bodyPr wrap="square">
            <a:spAutoFit/>
          </a:bodyPr>
          <a:lstStyle/>
          <a:p>
            <a:pPr algn="l" hangingPunct="1">
              <a:lnSpc>
                <a:spcPts val="1820"/>
              </a:lnSpc>
            </a:pPr>
            <a:r>
              <a:rPr lang="nl-NL" sz="2200" b="1">
                <a:solidFill>
                  <a:srgbClr val="F16024"/>
                </a:solidFill>
                <a:latin typeface="Calibri" panose="020F0502020204030204" pitchFamily="34" charset="0"/>
                <a:cs typeface="Calibri" panose="020F0502020204030204" pitchFamily="34" charset="0"/>
              </a:rPr>
              <a:t>Het proces</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770330"/>
            <a:ext cx="2503170" cy="339965"/>
          </a:xfrm>
          <a:prstGeom prst="rect">
            <a:avLst/>
          </a:prstGeom>
          <a:noFill/>
        </p:spPr>
        <p:txBody>
          <a:bodyPr wrap="square">
            <a:spAutoFit/>
          </a:bodyPr>
          <a:lstStyle/>
          <a:p>
            <a:pPr>
              <a:lnSpc>
                <a:spcPts val="1820"/>
              </a:lnSpc>
            </a:pPr>
            <a:r>
              <a:rPr lang="nl-NL" sz="2200" b="1">
                <a:solidFill>
                  <a:srgbClr val="F16024"/>
                </a:solidFill>
                <a:latin typeface="Calibri" panose="020F0502020204030204" pitchFamily="34" charset="0"/>
                <a:cs typeface="Calibri" panose="020F0502020204030204" pitchFamily="34" charset="0"/>
              </a:rPr>
              <a:t>Het resultaat</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823262" y="584378"/>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nl-NL"/>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nl-NL"/>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nl-NL"/>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nl-NL"/>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nl-NL"/>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nl-NL"/>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nl-NL"/>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nl-NL"/>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nl-NL"/>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nl-NL"/>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nl-NL"/>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nl-NL"/>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24084" y="663203"/>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276</TotalTime>
  <Words>463</Words>
  <Application>Microsoft Macintosh PowerPoint</Application>
  <PresentationFormat>Custom</PresentationFormat>
  <Paragraphs>39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 Financiële zekerheid en verzekeringen – Casestudy Emma</dc:title>
  <dc:creator>Gillian Keane</dc:creator>
  <cp:lastModifiedBy>Gillian Keane</cp:lastModifiedBy>
  <cp:revision>30</cp:revision>
  <dcterms:created xsi:type="dcterms:W3CDTF">2024-07-18T11:40:13Z</dcterms:created>
  <dcterms:modified xsi:type="dcterms:W3CDTF">2026-03-19T17:12:15Z</dcterms:modified>
</cp:coreProperties>
</file>