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8"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BDA3"/>
    <a:srgbClr val="4763AE"/>
    <a:srgbClr val="F16024"/>
    <a:srgbClr val="D38CBC"/>
    <a:srgbClr val="EE4338"/>
    <a:srgbClr val="47B5C8"/>
    <a:srgbClr val="595959"/>
    <a:srgbClr val="FDBD22"/>
    <a:srgbClr val="9CAEE2"/>
    <a:srgbClr val="B01E2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31"/>
    <p:restoredTop sz="94683"/>
  </p:normalViewPr>
  <p:slideViewPr>
    <p:cSldViewPr snapToGrid="0">
      <p:cViewPr varScale="1">
        <p:scale>
          <a:sx n="39" d="100"/>
          <a:sy n="39" d="100"/>
        </p:scale>
        <p:origin x="2068"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5AA8B83-364A-4746-BC9C-056B6662ECC1}" type="datetimeFigureOut">
              <a:rPr lang="de-DE" smtClean="0"/>
              <a:t>10/30/2025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
        <p:nvSpPr>
          <p:cNvPr id="21" name="Freeform 20">
            <a:extLst>
              <a:ext uri="{FF2B5EF4-FFF2-40B4-BE49-F238E27FC236}">
                <a16:creationId xmlns:a16="http://schemas.microsoft.com/office/drawing/2014/main" id="{067817F2-4852-B60E-7A1E-7582AEA8E6A3}"/>
              </a:ext>
            </a:extLst>
          </p:cNvPr>
          <p:cNvSpPr>
            <a:spLocks noGrp="1"/>
          </p:cNvSpPr>
          <p:nvPr>
            <p:ph type="pic" sz="quarter" idx="13"/>
          </p:nvPr>
        </p:nvSpPr>
        <p:spPr>
          <a:xfrm>
            <a:off x="-31510" y="1474105"/>
            <a:ext cx="7590352" cy="3117273"/>
          </a:xfrm>
          <a:custGeom>
            <a:avLst/>
            <a:gdLst>
              <a:gd name="connsiteX0" fmla="*/ 0 w 7590352"/>
              <a:gd name="connsiteY0" fmla="*/ 0 h 3117273"/>
              <a:gd name="connsiteX1" fmla="*/ 4835961 w 7590352"/>
              <a:gd name="connsiteY1" fmla="*/ 0 h 3117273"/>
              <a:gd name="connsiteX2" fmla="*/ 4835961 w 7590352"/>
              <a:gd name="connsiteY2" fmla="*/ 1327512 h 3117273"/>
              <a:gd name="connsiteX3" fmla="*/ 4835961 w 7590352"/>
              <a:gd name="connsiteY3" fmla="*/ 2144554 h 3117273"/>
              <a:gd name="connsiteX4" fmla="*/ 4835961 w 7590352"/>
              <a:gd name="connsiteY4" fmla="*/ 2689249 h 3117273"/>
              <a:gd name="connsiteX5" fmla="*/ 6174057 w 7590352"/>
              <a:gd name="connsiteY5" fmla="*/ 2689249 h 3117273"/>
              <a:gd name="connsiteX6" fmla="*/ 6706641 w 7590352"/>
              <a:gd name="connsiteY6" fmla="*/ 3032766 h 3117273"/>
              <a:gd name="connsiteX7" fmla="*/ 6747526 w 7590352"/>
              <a:gd name="connsiteY7" fmla="*/ 2689249 h 3117273"/>
              <a:gd name="connsiteX8" fmla="*/ 7129839 w 7590352"/>
              <a:gd name="connsiteY8" fmla="*/ 2689249 h 3117273"/>
              <a:gd name="connsiteX9" fmla="*/ 7129839 w 7590352"/>
              <a:gd name="connsiteY9" fmla="*/ 2144554 h 3117273"/>
              <a:gd name="connsiteX10" fmla="*/ 7129839 w 7590352"/>
              <a:gd name="connsiteY10" fmla="*/ 1327512 h 3117273"/>
              <a:gd name="connsiteX11" fmla="*/ 7129839 w 7590352"/>
              <a:gd name="connsiteY11" fmla="*/ 0 h 3117273"/>
              <a:gd name="connsiteX12" fmla="*/ 7590352 w 7590352"/>
              <a:gd name="connsiteY12" fmla="*/ 0 h 3117273"/>
              <a:gd name="connsiteX13" fmla="*/ 7590352 w 7590352"/>
              <a:gd name="connsiteY13" fmla="*/ 3117273 h 3117273"/>
              <a:gd name="connsiteX14" fmla="*/ 0 w 7590352"/>
              <a:gd name="connsiteY14" fmla="*/ 3117273 h 3117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590352" h="3117273">
                <a:moveTo>
                  <a:pt x="0" y="0"/>
                </a:moveTo>
                <a:lnTo>
                  <a:pt x="4835961" y="0"/>
                </a:lnTo>
                <a:lnTo>
                  <a:pt x="4835961" y="1327512"/>
                </a:lnTo>
                <a:lnTo>
                  <a:pt x="4835961" y="2144554"/>
                </a:lnTo>
                <a:lnTo>
                  <a:pt x="4835961" y="2689249"/>
                </a:lnTo>
                <a:lnTo>
                  <a:pt x="6174057" y="2689249"/>
                </a:lnTo>
                <a:lnTo>
                  <a:pt x="6706641" y="3032766"/>
                </a:lnTo>
                <a:lnTo>
                  <a:pt x="6747526" y="2689249"/>
                </a:lnTo>
                <a:lnTo>
                  <a:pt x="7129839" y="2689249"/>
                </a:lnTo>
                <a:lnTo>
                  <a:pt x="7129839" y="2144554"/>
                </a:lnTo>
                <a:lnTo>
                  <a:pt x="7129839" y="1327512"/>
                </a:lnTo>
                <a:lnTo>
                  <a:pt x="7129839" y="0"/>
                </a:lnTo>
                <a:lnTo>
                  <a:pt x="7590352" y="0"/>
                </a:lnTo>
                <a:lnTo>
                  <a:pt x="7590352" y="3117273"/>
                </a:lnTo>
                <a:lnTo>
                  <a:pt x="0" y="3117273"/>
                </a:lnTo>
                <a:close/>
              </a:path>
            </a:pathLst>
          </a:custGeom>
          <a:solidFill>
            <a:schemeClr val="bg1">
              <a:lumMod val="85000"/>
            </a:schemeClr>
          </a:solidFill>
        </p:spPr>
        <p:txBody>
          <a:bodyPr wrap="square">
            <a:noAutofit/>
          </a:bodyPr>
          <a:lstStyle>
            <a:lvl1pPr algn="ctr">
              <a:defRPr sz="800">
                <a:solidFill>
                  <a:schemeClr val="bg1">
                    <a:lumMod val="85000"/>
                  </a:schemeClr>
                </a:solidFill>
              </a:defRPr>
            </a:lvl1pPr>
          </a:lstStyle>
          <a:p>
            <a:endParaRPr lang="de-DE"/>
          </a:p>
        </p:txBody>
      </p:sp>
      <p:sp>
        <p:nvSpPr>
          <p:cNvPr id="22" name="Rectangular Callout 21">
            <a:extLst>
              <a:ext uri="{FF2B5EF4-FFF2-40B4-BE49-F238E27FC236}">
                <a16:creationId xmlns:a16="http://schemas.microsoft.com/office/drawing/2014/main" id="{1A72612C-3F64-244D-25B2-C69315B34E29}"/>
              </a:ext>
            </a:extLst>
          </p:cNvPr>
          <p:cNvSpPr/>
          <p:nvPr userDrawn="1"/>
        </p:nvSpPr>
        <p:spPr>
          <a:xfrm>
            <a:off x="4804451" y="895186"/>
            <a:ext cx="2293878" cy="3268168"/>
          </a:xfrm>
          <a:prstGeom prst="wedgeRectCallout">
            <a:avLst>
              <a:gd name="adj1" fmla="val 31551"/>
              <a:gd name="adj2" fmla="val 60511"/>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oup 22">
            <a:extLst>
              <a:ext uri="{FF2B5EF4-FFF2-40B4-BE49-F238E27FC236}">
                <a16:creationId xmlns:a16="http://schemas.microsoft.com/office/drawing/2014/main" id="{351505DA-BDF8-8FB2-C98C-C6BE83EFE451}"/>
              </a:ext>
            </a:extLst>
          </p:cNvPr>
          <p:cNvGrpSpPr/>
          <p:nvPr userDrawn="1"/>
        </p:nvGrpSpPr>
        <p:grpSpPr>
          <a:xfrm>
            <a:off x="6145066" y="454856"/>
            <a:ext cx="858937" cy="625320"/>
            <a:chOff x="3400450" y="986392"/>
            <a:chExt cx="1487826" cy="1083162"/>
          </a:xfrm>
          <a:solidFill>
            <a:srgbClr val="4763AE"/>
          </a:solidFill>
        </p:grpSpPr>
        <p:sp>
          <p:nvSpPr>
            <p:cNvPr id="24" name="Freeform 23">
              <a:extLst>
                <a:ext uri="{FF2B5EF4-FFF2-40B4-BE49-F238E27FC236}">
                  <a16:creationId xmlns:a16="http://schemas.microsoft.com/office/drawing/2014/main" id="{C580AAD8-5F90-66BA-1AF9-83495AFAC33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25" name="Freeform 24">
              <a:extLst>
                <a:ext uri="{FF2B5EF4-FFF2-40B4-BE49-F238E27FC236}">
                  <a16:creationId xmlns:a16="http://schemas.microsoft.com/office/drawing/2014/main" id="{33678607-F5FC-6485-A0B2-F0C48C39F3D7}"/>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26" name="Freeform 25">
            <a:extLst>
              <a:ext uri="{FF2B5EF4-FFF2-40B4-BE49-F238E27FC236}">
                <a16:creationId xmlns:a16="http://schemas.microsoft.com/office/drawing/2014/main" id="{F85244D1-8DCD-1C84-D030-E24F59E00EB8}"/>
              </a:ext>
            </a:extLst>
          </p:cNvPr>
          <p:cNvSpPr>
            <a:spLocks noGrp="1"/>
          </p:cNvSpPr>
          <p:nvPr>
            <p:ph type="pic" sz="quarter" idx="14"/>
          </p:nvPr>
        </p:nvSpPr>
        <p:spPr>
          <a:xfrm>
            <a:off x="3774585" y="259898"/>
            <a:ext cx="1448194" cy="1483732"/>
          </a:xfrm>
          <a:custGeom>
            <a:avLst/>
            <a:gdLst>
              <a:gd name="connsiteX0" fmla="*/ 724097 w 1448194"/>
              <a:gd name="connsiteY0" fmla="*/ 0 h 1483732"/>
              <a:gd name="connsiteX1" fmla="*/ 1448194 w 1448194"/>
              <a:gd name="connsiteY1" fmla="*/ 741866 h 1483732"/>
              <a:gd name="connsiteX2" fmla="*/ 724097 w 1448194"/>
              <a:gd name="connsiteY2" fmla="*/ 1483732 h 1483732"/>
              <a:gd name="connsiteX3" fmla="*/ 0 w 1448194"/>
              <a:gd name="connsiteY3" fmla="*/ 741866 h 1483732"/>
              <a:gd name="connsiteX4" fmla="*/ 724097 w 1448194"/>
              <a:gd name="connsiteY4" fmla="*/ 0 h 14837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8194" h="1483732">
                <a:moveTo>
                  <a:pt x="724097" y="0"/>
                </a:moveTo>
                <a:cubicBezTo>
                  <a:pt x="1124005" y="0"/>
                  <a:pt x="1448194" y="332145"/>
                  <a:pt x="1448194" y="741866"/>
                </a:cubicBezTo>
                <a:cubicBezTo>
                  <a:pt x="1448194" y="1151587"/>
                  <a:pt x="1124005" y="1483732"/>
                  <a:pt x="724097" y="1483732"/>
                </a:cubicBezTo>
                <a:cubicBezTo>
                  <a:pt x="324189" y="1483732"/>
                  <a:pt x="0" y="1151587"/>
                  <a:pt x="0" y="741866"/>
                </a:cubicBezTo>
                <a:cubicBezTo>
                  <a:pt x="0" y="332145"/>
                  <a:pt x="324189" y="0"/>
                  <a:pt x="724097" y="0"/>
                </a:cubicBezTo>
                <a:close/>
              </a:path>
            </a:pathLst>
          </a:custGeom>
          <a:solidFill>
            <a:schemeClr val="bg1">
              <a:lumMod val="85000"/>
            </a:schemeClr>
          </a:solidFill>
          <a:ln w="19050">
            <a:solidFill>
              <a:schemeClr val="bg1"/>
            </a:solidFill>
          </a:ln>
        </p:spPr>
        <p:txBody>
          <a:bodyPr wrap="square">
            <a:noAutofit/>
          </a:bodyPr>
          <a:lstStyle>
            <a:lvl1pPr algn="ctr">
              <a:defRPr sz="800">
                <a:solidFill>
                  <a:schemeClr val="bg1">
                    <a:lumMod val="85000"/>
                  </a:schemeClr>
                </a:solidFill>
              </a:defRPr>
            </a:lvl1pPr>
          </a:lstStyle>
          <a:p>
            <a:endParaRPr lang="de-DE"/>
          </a:p>
        </p:txBody>
      </p:sp>
    </p:spTree>
    <p:extLst>
      <p:ext uri="{BB962C8B-B14F-4D97-AF65-F5344CB8AC3E}">
        <p14:creationId xmlns:p14="http://schemas.microsoft.com/office/powerpoint/2010/main" val="1546950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idx="1"/>
          </p:nvPr>
        </p:nvSpPr>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10/30/2025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41386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de-DE"/>
              <a:t>Click to edit Master title style</a:t>
            </a:r>
            <a:endParaRPr lang="de-DE"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de-DE"/>
              <a:t>Click to edit Master text styles</a:t>
            </a:r>
          </a:p>
        </p:txBody>
      </p:sp>
      <p:sp>
        <p:nvSpPr>
          <p:cNvPr id="4" name="Date Placeholder 3"/>
          <p:cNvSpPr>
            <a:spLocks noGrp="1"/>
          </p:cNvSpPr>
          <p:nvPr>
            <p:ph type="dt" sz="half" idx="10"/>
          </p:nvPr>
        </p:nvSpPr>
        <p:spPr/>
        <p:txBody>
          <a:bodyPr/>
          <a:lstStyle/>
          <a:p>
            <a:fld id="{65AA8B83-364A-4746-BC9C-056B6662ECC1}" type="datetimeFigureOut">
              <a:rPr lang="de-DE" smtClean="0"/>
              <a:t>10/30/2025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165063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Content Placeholder 2"/>
          <p:cNvSpPr>
            <a:spLocks noGrp="1"/>
          </p:cNvSpPr>
          <p:nvPr>
            <p:ph sz="half" idx="1"/>
          </p:nvPr>
        </p:nvSpPr>
        <p:spPr>
          <a:xfrm>
            <a:off x="519728"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Content Placeholder 3"/>
          <p:cNvSpPr>
            <a:spLocks noGrp="1"/>
          </p:cNvSpPr>
          <p:nvPr>
            <p:ph sz="half" idx="2"/>
          </p:nvPr>
        </p:nvSpPr>
        <p:spPr>
          <a:xfrm>
            <a:off x="3827085" y="2846200"/>
            <a:ext cx="3212862" cy="6783857"/>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Date Placeholder 4"/>
          <p:cNvSpPr>
            <a:spLocks noGrp="1"/>
          </p:cNvSpPr>
          <p:nvPr>
            <p:ph type="dt" sz="half" idx="10"/>
          </p:nvPr>
        </p:nvSpPr>
        <p:spPr/>
        <p:txBody>
          <a:bodyPr/>
          <a:lstStyle/>
          <a:p>
            <a:fld id="{65AA8B83-364A-4746-BC9C-056B6662ECC1}" type="datetimeFigureOut">
              <a:rPr lang="de-DE" smtClean="0"/>
              <a:t>10/30/2025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56726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de-DE"/>
              <a:t>Click to edit Master title style</a:t>
            </a:r>
            <a:endParaRPr lang="de-DE"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de-DE"/>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7" name="Date Placeholder 6"/>
          <p:cNvSpPr>
            <a:spLocks noGrp="1"/>
          </p:cNvSpPr>
          <p:nvPr>
            <p:ph type="dt" sz="half" idx="10"/>
          </p:nvPr>
        </p:nvSpPr>
        <p:spPr/>
        <p:txBody>
          <a:bodyPr/>
          <a:lstStyle/>
          <a:p>
            <a:fld id="{65AA8B83-364A-4746-BC9C-056B6662ECC1}" type="datetimeFigureOut">
              <a:rPr lang="de-DE" smtClean="0"/>
              <a:t>10/30/2025</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33834204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Date Placeholder 2"/>
          <p:cNvSpPr>
            <a:spLocks noGrp="1"/>
          </p:cNvSpPr>
          <p:nvPr>
            <p:ph type="dt" sz="half" idx="10"/>
          </p:nvPr>
        </p:nvSpPr>
        <p:spPr/>
        <p:txBody>
          <a:bodyPr/>
          <a:lstStyle/>
          <a:p>
            <a:fld id="{65AA8B83-364A-4746-BC9C-056B6662ECC1}" type="datetimeFigureOut">
              <a:rPr lang="de-DE" smtClean="0"/>
              <a:t>10/30/2025</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473251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AA8B83-364A-4746-BC9C-056B6662ECC1}" type="datetimeFigureOut">
              <a:rPr lang="de-DE" smtClean="0"/>
              <a:t>10/30/2025</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1649386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10/30/2025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226672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de-DE"/>
              <a:t>Click to edit Master title style</a:t>
            </a:r>
            <a:endParaRPr lang="de-DE"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de-DE"/>
              <a:t>Click icon to add picture</a:t>
            </a:r>
            <a:endParaRPr lang="de-DE"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de-DE"/>
              <a:t>Click to edit Master text styles</a:t>
            </a:r>
          </a:p>
        </p:txBody>
      </p:sp>
      <p:sp>
        <p:nvSpPr>
          <p:cNvPr id="5" name="Date Placeholder 4"/>
          <p:cNvSpPr>
            <a:spLocks noGrp="1"/>
          </p:cNvSpPr>
          <p:nvPr>
            <p:ph type="dt" sz="half" idx="10"/>
          </p:nvPr>
        </p:nvSpPr>
        <p:spPr/>
        <p:txBody>
          <a:bodyPr/>
          <a:lstStyle/>
          <a:p>
            <a:fld id="{65AA8B83-364A-4746-BC9C-056B6662ECC1}" type="datetimeFigureOut">
              <a:rPr lang="de-DE" smtClean="0"/>
              <a:t>10/30/2025</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386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Click to edit Master title style</a:t>
            </a:r>
            <a:endParaRPr lang="de-DE" dirty="0"/>
          </a:p>
        </p:txBody>
      </p:sp>
      <p:sp>
        <p:nvSpPr>
          <p:cNvPr id="3" name="Vertical Text Placeholder 2"/>
          <p:cNvSpPr>
            <a:spLocks noGrp="1"/>
          </p:cNvSpPr>
          <p:nvPr>
            <p:ph type="body" orient="vert" idx="1"/>
          </p:nvPr>
        </p:nvSpPr>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10/30/2025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79227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de-DE"/>
              <a:t>Click to edit Master title style</a:t>
            </a:r>
            <a:endParaRPr lang="de-DE"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10"/>
          </p:nvPr>
        </p:nvSpPr>
        <p:spPr/>
        <p:txBody>
          <a:bodyPr/>
          <a:lstStyle/>
          <a:p>
            <a:fld id="{65AA8B83-364A-4746-BC9C-056B6662ECC1}" type="datetimeFigureOut">
              <a:rPr lang="de-DE" smtClean="0"/>
              <a:t>10/30/2025</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518EDCDD-12AB-0446-A91C-A7146B3B4D4A}" type="slidenum">
              <a:rPr lang="de-DE" smtClean="0"/>
              <a:t>‹#›</a:t>
            </a:fld>
            <a:endParaRPr lang="de-DE"/>
          </a:p>
        </p:txBody>
      </p:sp>
    </p:spTree>
    <p:extLst>
      <p:ext uri="{BB962C8B-B14F-4D97-AF65-F5344CB8AC3E}">
        <p14:creationId xmlns:p14="http://schemas.microsoft.com/office/powerpoint/2010/main" val="2761589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de-DE"/>
              <a:t>Click to edit Master title style</a:t>
            </a:r>
            <a:endParaRPr lang="de-DE"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de-DE"/>
              <a:t>Click to edit Master text styles</a:t>
            </a:r>
          </a:p>
          <a:p>
            <a:pPr lvl="1"/>
            <a:r>
              <a:rPr lang="de-DE"/>
              <a:t>Second level</a:t>
            </a:r>
          </a:p>
          <a:p>
            <a:pPr lvl="2"/>
            <a:r>
              <a:rPr lang="de-DE"/>
              <a:t>Third level</a:t>
            </a:r>
          </a:p>
          <a:p>
            <a:pPr lvl="3"/>
            <a:r>
              <a:rPr lang="de-DE"/>
              <a:t>Fourth level</a:t>
            </a:r>
          </a:p>
          <a:p>
            <a:pPr lvl="4"/>
            <a:r>
              <a:rPr lang="de-DE"/>
              <a:t>Fifth level</a:t>
            </a:r>
            <a:endParaRPr lang="de-DE"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5AA8B83-364A-4746-BC9C-056B6662ECC1}" type="datetimeFigureOut">
              <a:rPr lang="de-DE" smtClean="0"/>
              <a:t>10/30/2025</a:t>
            </a:fld>
            <a:endParaRPr lang="de-DE"/>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de-DE"/>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518EDCDD-12AB-0446-A91C-A7146B3B4D4A}" type="slidenum">
              <a:rPr lang="de-DE" smtClean="0"/>
              <a:t>‹#›</a:t>
            </a:fld>
            <a:endParaRPr lang="de-DE"/>
          </a:p>
        </p:txBody>
      </p:sp>
    </p:spTree>
    <p:extLst>
      <p:ext uri="{BB962C8B-B14F-4D97-AF65-F5344CB8AC3E}">
        <p14:creationId xmlns:p14="http://schemas.microsoft.com/office/powerpoint/2010/main" val="30337866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writing on a piece of paper&#10;&#10;AI-generated content may be incorrect.">
            <a:extLst>
              <a:ext uri="{FF2B5EF4-FFF2-40B4-BE49-F238E27FC236}">
                <a16:creationId xmlns:a16="http://schemas.microsoft.com/office/drawing/2014/main" id="{7F3C0257-7DDB-1D31-20C8-A2654727820B}"/>
              </a:ext>
            </a:extLst>
          </p:cNvPr>
          <p:cNvPicPr>
            <a:picLocks noGrp="1" noChangeAspect="1"/>
          </p:cNvPicPr>
          <p:nvPr>
            <p:ph type="pic" sz="quarter" idx="13"/>
          </p:nvPr>
        </p:nvPicPr>
        <p:blipFill>
          <a:blip r:embed="rId2"/>
          <a:srcRect t="17886" b="17886"/>
          <a:stretch>
            <a:fillRect/>
          </a:stretch>
        </p:blipFill>
        <p:spPr/>
      </p:pic>
      <p:pic>
        <p:nvPicPr>
          <p:cNvPr id="6" name="Picture Placeholder 5" descr="A person sitting at a desk with a computer&#10;&#10;AI-generated content may be incorrect.">
            <a:extLst>
              <a:ext uri="{FF2B5EF4-FFF2-40B4-BE49-F238E27FC236}">
                <a16:creationId xmlns:a16="http://schemas.microsoft.com/office/drawing/2014/main" id="{51B467A9-A022-7D60-F663-46F1DD135325}"/>
              </a:ext>
            </a:extLst>
          </p:cNvPr>
          <p:cNvPicPr>
            <a:picLocks noGrp="1" noChangeAspect="1"/>
          </p:cNvPicPr>
          <p:nvPr>
            <p:ph type="pic" sz="quarter" idx="14"/>
          </p:nvPr>
        </p:nvPicPr>
        <p:blipFill>
          <a:blip r:embed="rId3"/>
          <a:srcRect t="851" b="851"/>
          <a:stretch>
            <a:fillRect/>
          </a:stretch>
        </p:blipFill>
        <p:spPr/>
      </p:pic>
      <p:sp>
        <p:nvSpPr>
          <p:cNvPr id="11" name="object 13">
            <a:extLst>
              <a:ext uri="{FF2B5EF4-FFF2-40B4-BE49-F238E27FC236}">
                <a16:creationId xmlns:a16="http://schemas.microsoft.com/office/drawing/2014/main" id="{610E1C65-BA3B-8B65-1BE4-EC19933FF216}"/>
              </a:ext>
            </a:extLst>
          </p:cNvPr>
          <p:cNvSpPr/>
          <p:nvPr/>
        </p:nvSpPr>
        <p:spPr>
          <a:xfrm>
            <a:off x="874190" y="4591719"/>
            <a:ext cx="2991754" cy="5775963"/>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solidFill>
        </p:spPr>
        <p:txBody>
          <a:bodyPr wrap="square" lIns="0" tIns="0" rIns="0" bIns="0" rtlCol="0"/>
          <a:lstStyle/>
          <a:p>
            <a:endParaRPr dirty="0" lang="de-DE">
              <a:solidFill>
                <a:srgbClr val="F05A28"/>
              </a:solidFill>
            </a:endParaRPr>
          </a:p>
        </p:txBody>
      </p:sp>
      <p:sp>
        <p:nvSpPr>
          <p:cNvPr id="12" name="object 13">
            <a:extLst>
              <a:ext uri="{FF2B5EF4-FFF2-40B4-BE49-F238E27FC236}">
                <a16:creationId xmlns:a16="http://schemas.microsoft.com/office/drawing/2014/main" id="{F7BBAF8F-8EBA-BEBB-555F-6C9ABC0C5C64}"/>
              </a:ext>
            </a:extLst>
          </p:cNvPr>
          <p:cNvSpPr/>
          <p:nvPr/>
        </p:nvSpPr>
        <p:spPr>
          <a:xfrm>
            <a:off x="740844" y="2260599"/>
            <a:ext cx="3128424" cy="2349407"/>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4763AE">
              <a:alpha val="76000"/>
            </a:srgbClr>
          </a:solidFill>
        </p:spPr>
        <p:txBody>
          <a:bodyPr wrap="square" lIns="0" tIns="0" rIns="0" bIns="0" rtlCol="0"/>
          <a:lstStyle/>
          <a:p>
            <a:endParaRPr dirty="0" lang="de-DE">
              <a:solidFill>
                <a:srgbClr val="F05A28"/>
              </a:solidFill>
            </a:endParaRPr>
          </a:p>
        </p:txBody>
      </p:sp>
      <p:cxnSp>
        <p:nvCxnSpPr>
          <p:cNvPr id="14" name="Straight Connector 13">
            <a:extLst>
              <a:ext uri="{FF2B5EF4-FFF2-40B4-BE49-F238E27FC236}">
                <a16:creationId xmlns:a16="http://schemas.microsoft.com/office/drawing/2014/main" id="{F6A0D454-1FB2-5007-3A56-D11083692C9D}"/>
              </a:ext>
            </a:extLst>
          </p:cNvPr>
          <p:cNvCxnSpPr/>
          <p:nvPr/>
        </p:nvCxnSpPr>
        <p:spPr>
          <a:xfrm>
            <a:off x="239168" y="3724060"/>
            <a:ext cx="2724912" cy="0"/>
          </a:xfrm>
          <a:prstGeom prst="line">
            <a:avLst/>
          </a:prstGeom>
          <a:ln w="38100">
            <a:solidFill>
              <a:srgbClr val="F16024"/>
            </a:solidFill>
          </a:ln>
        </p:spPr>
        <p:style>
          <a:lnRef idx="2">
            <a:schemeClr val="accent1"/>
          </a:lnRef>
          <a:fillRef idx="0">
            <a:schemeClr val="accent1"/>
          </a:fillRef>
          <a:effectRef idx="1">
            <a:schemeClr val="accent1"/>
          </a:effectRef>
          <a:fontRef idx="minor">
            <a:schemeClr val="tx1"/>
          </a:fontRef>
        </p:style>
      </p:cxnSp>
      <p:sp>
        <p:nvSpPr>
          <p:cNvPr id="15" name="Text Placeholder 8">
            <a:extLst>
              <a:ext uri="{FF2B5EF4-FFF2-40B4-BE49-F238E27FC236}">
                <a16:creationId xmlns:a16="http://schemas.microsoft.com/office/drawing/2014/main" id="{6781809D-90ED-10EC-BF24-182EABED8FAD}"/>
              </a:ext>
            </a:extLst>
          </p:cNvPr>
          <p:cNvSpPr txBox="1">
            <a:spLocks/>
          </p:cNvSpPr>
          <p:nvPr/>
        </p:nvSpPr>
        <p:spPr>
          <a:xfrm>
            <a:off x="874190" y="2525175"/>
            <a:ext cx="2199210" cy="49377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2100"/>
              </a:lnSpc>
              <a:spcBef>
                <a:spcPts val="0"/>
              </a:spcBef>
              <a:buNone/>
            </a:pPr>
            <a:r>
              <a:rPr lang="de-DE" sz="2400" b="1" dirty="0">
                <a:solidFill>
                  <a:schemeClr val="bg1"/>
                </a:solidFill>
                <a:latin typeface="Calibri" panose="020F0502020204030204" pitchFamily="34" charset="0"/>
                <a:cs typeface="Calibri" panose="020F0502020204030204" pitchFamily="34" charset="0"/>
              </a:rPr>
              <a:t>Eva Michael</a:t>
            </a:r>
          </a:p>
        </p:txBody>
      </p:sp>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610262" y="5533466"/>
            <a:ext cx="2592643" cy="2626860"/>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de-DE" sz="1300" dirty="0">
                <a:solidFill>
                  <a:schemeClr val="tx1">
                    <a:lumMod val="85000"/>
                    <a:lumOff val="15000"/>
                  </a:schemeClr>
                </a:solidFill>
              </a:rPr>
              <a:t>Ich habe zwei große Kredite aufgenommen: Ende der 80er-Jahre einen mit meinem Mann für den Bau unseres Hauses und 2008 einen weiteren allein, um meinen Töchtern eine Wohnung zu kaufen und ihnen so das Wohnen während des Studiums in London zu erleichtern. Die Raten waren tragbar, auch wenn es einige knappe Jahre gab – vor allem in der Finanzkrise um 2013 und der Zeit danach, die zusätzliche Unsicherheit brachte.</a:t>
            </a: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1061050" y="6459577"/>
            <a:ext cx="2681218" cy="3205375"/>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hangingPunct="1">
              <a:lnSpc>
                <a:spcPct val="100000"/>
              </a:lnSpc>
            </a:pPr>
            <a:r>
              <a:rPr lang="de-DE" sz="1200" dirty="0">
                <a:solidFill>
                  <a:schemeClr val="bg1"/>
                </a:solidFill>
                <a:latin typeface="Calibri" panose="020F0502020204030204" pitchFamily="34" charset="0"/>
                <a:cs typeface="Calibri" panose="020F0502020204030204" pitchFamily="34" charset="0"/>
              </a:rPr>
              <a:t>Mit Anfang 40 begann ich zu planen. Ich zahlte regelmäßig in meine betriebliche Altersvorsorge ein und vermied unnötige Ausgaben. Größere Schulden zahlte ich bewusst vor dem Ruhestand ab, um keine finanziellen Lasten in diese Lebensphase mitzunehmen. Den künftigen Bedarf abzuschätzen war schwierig, vor allem bei der Gesundheit. Ich wusste auch nicht, wie ich mich emotional auf ein festes Einkommen einstellen sollte. Es braucht Zeit, sich umzustellen und darauf zu vertrauen, dass das Ersparte reicht.</a:t>
            </a:r>
          </a:p>
          <a:p>
            <a:pPr hangingPunct="1">
              <a:lnSpc>
                <a:spcPts val="1220"/>
              </a:lnSpc>
            </a:pPr>
            <a:endParaRPr lang="de-DE" sz="1200" dirty="0">
              <a:solidFill>
                <a:schemeClr val="bg1"/>
              </a:solidFill>
              <a:latin typeface="Calibri" panose="020F0502020204030204" pitchFamily="34" charset="0"/>
              <a:cs typeface="Calibri" panose="020F0502020204030204" pitchFamily="34" charset="0"/>
            </a:endParaRPr>
          </a:p>
        </p:txBody>
      </p:sp>
      <p:sp>
        <p:nvSpPr>
          <p:cNvPr id="100" name="object 13">
            <a:extLst>
              <a:ext uri="{FF2B5EF4-FFF2-40B4-BE49-F238E27FC236}">
                <a16:creationId xmlns:a16="http://schemas.microsoft.com/office/drawing/2014/main" id="{2082BC1A-1F5F-F562-31F6-D7B2ECD6BCC2}"/>
              </a:ext>
            </a:extLst>
          </p:cNvPr>
          <p:cNvSpPr/>
          <p:nvPr/>
        </p:nvSpPr>
        <p:spPr>
          <a:xfrm>
            <a:off x="1" y="3855492"/>
            <a:ext cx="3713750" cy="1413411"/>
          </a:xfrm>
          <a:custGeom>
            <a:avLst/>
            <a:gdLst/>
            <a:ahLst/>
            <a:cxnLst/>
            <a:rect l="l" t="t" r="r" b="b"/>
            <a:pathLst>
              <a:path w="1277620" h="1277620">
                <a:moveTo>
                  <a:pt x="1277480" y="0"/>
                </a:moveTo>
                <a:lnTo>
                  <a:pt x="0" y="0"/>
                </a:lnTo>
                <a:lnTo>
                  <a:pt x="0" y="1277480"/>
                </a:lnTo>
                <a:lnTo>
                  <a:pt x="1277480" y="1277480"/>
                </a:lnTo>
                <a:lnTo>
                  <a:pt x="1277480" y="0"/>
                </a:lnTo>
                <a:close/>
              </a:path>
            </a:pathLst>
          </a:custGeom>
          <a:solidFill>
            <a:srgbClr val="D38CBC"/>
          </a:solidFill>
        </p:spPr>
        <p:txBody>
          <a:bodyPr wrap="square" lIns="0" tIns="0" rIns="0" bIns="0" rtlCol="0"/>
          <a:lstStyle/>
          <a:p>
            <a:endParaRPr dirty="0" lang="de-DE">
              <a:solidFill>
                <a:srgbClr val="F05A28"/>
              </a:solidFill>
            </a:endParaRPr>
          </a:p>
        </p:txBody>
      </p:sp>
      <p:sp>
        <p:nvSpPr>
          <p:cNvPr id="106" name="Text Placeholder 8">
            <a:extLst>
              <a:ext uri="{FF2B5EF4-FFF2-40B4-BE49-F238E27FC236}">
                <a16:creationId xmlns:a16="http://schemas.microsoft.com/office/drawing/2014/main" id="{7C32DDB3-53D8-F9AC-5262-71DCB379C4D8}"/>
              </a:ext>
            </a:extLst>
          </p:cNvPr>
          <p:cNvSpPr txBox="1">
            <a:spLocks/>
          </p:cNvSpPr>
          <p:nvPr/>
        </p:nvSpPr>
        <p:spPr>
          <a:xfrm>
            <a:off x="835016" y="4676989"/>
            <a:ext cx="2713419" cy="301400"/>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800" dirty="0">
                <a:solidFill>
                  <a:schemeClr val="bg1"/>
                </a:solidFill>
                <a:latin typeface="Calibri" panose="020F0502020204030204" pitchFamily="34" charset="0"/>
                <a:cs typeface="Calibri" panose="020F0502020204030204" pitchFamily="34" charset="0"/>
              </a:rPr>
              <a:t>Zypern</a:t>
            </a:r>
          </a:p>
        </p:txBody>
      </p:sp>
      <p:sp>
        <p:nvSpPr>
          <p:cNvPr id="107" name="Text Placeholder 35">
            <a:extLst>
              <a:ext uri="{FF2B5EF4-FFF2-40B4-BE49-F238E27FC236}">
                <a16:creationId xmlns:a16="http://schemas.microsoft.com/office/drawing/2014/main" id="{5CE2A2F0-8080-10C6-0B74-EFEF1D5FBB4F}"/>
              </a:ext>
            </a:extLst>
          </p:cNvPr>
          <p:cNvSpPr txBox="1">
            <a:spLocks/>
          </p:cNvSpPr>
          <p:nvPr/>
        </p:nvSpPr>
        <p:spPr>
          <a:xfrm>
            <a:off x="763692" y="4373592"/>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800" b="1" dirty="0">
                <a:solidFill>
                  <a:schemeClr val="bg1"/>
                </a:solidFill>
                <a:latin typeface="Calibri" panose="020F0502020204030204" pitchFamily="34" charset="0"/>
                <a:cs typeface="Calibri" panose="020F0502020204030204" pitchFamily="34" charset="0"/>
              </a:rPr>
              <a:t> Land</a:t>
            </a:r>
          </a:p>
        </p:txBody>
      </p:sp>
      <p:sp>
        <p:nvSpPr>
          <p:cNvPr id="109" name="Text Placeholder 35">
            <a:extLst>
              <a:ext uri="{FF2B5EF4-FFF2-40B4-BE49-F238E27FC236}">
                <a16:creationId xmlns:a16="http://schemas.microsoft.com/office/drawing/2014/main" id="{CA6D5271-E997-F174-036D-8B902CE2510E}"/>
              </a:ext>
            </a:extLst>
          </p:cNvPr>
          <p:cNvSpPr txBox="1">
            <a:spLocks/>
          </p:cNvSpPr>
          <p:nvPr/>
        </p:nvSpPr>
        <p:spPr>
          <a:xfrm>
            <a:off x="763693" y="4929886"/>
            <a:ext cx="2694087" cy="34917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de-DE" sz="1400" b="1" dirty="0">
                <a:solidFill>
                  <a:schemeClr val="bg1"/>
                </a:solidFill>
                <a:latin typeface="Calibri" panose="020F0502020204030204" pitchFamily="34" charset="0"/>
                <a:cs typeface="Calibri" panose="020F0502020204030204" pitchFamily="34" charset="0"/>
              </a:rPr>
              <a:t>  </a:t>
            </a:r>
          </a:p>
        </p:txBody>
      </p:sp>
      <p:cxnSp>
        <p:nvCxnSpPr>
          <p:cNvPr id="113" name="Straight Connector 112">
            <a:extLst>
              <a:ext uri="{FF2B5EF4-FFF2-40B4-BE49-F238E27FC236}">
                <a16:creationId xmlns:a16="http://schemas.microsoft.com/office/drawing/2014/main" id="{54380B5D-8CD5-011F-619B-6E71A2DD2E30}"/>
              </a:ext>
            </a:extLst>
          </p:cNvPr>
          <p:cNvCxnSpPr>
            <a:cxnSpLocks/>
          </p:cNvCxnSpPr>
          <p:nvPr/>
        </p:nvCxnSpPr>
        <p:spPr>
          <a:xfrm>
            <a:off x="193831" y="4676989"/>
            <a:ext cx="3354604" cy="0"/>
          </a:xfrm>
          <a:prstGeom prst="line">
            <a:avLst/>
          </a:prstGeom>
          <a:ln w="12700">
            <a:solidFill>
              <a:schemeClr val="bg1"/>
            </a:solidFill>
            <a:prstDash val="sysDot"/>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32867" y="6339674"/>
            <a:ext cx="2724912" cy="0"/>
          </a:xfrm>
          <a:prstGeom prst="line">
            <a:avLst/>
          </a:prstGeom>
          <a:ln w="28575">
            <a:solidFill>
              <a:srgbClr val="F16024"/>
            </a:solidFill>
          </a:ln>
        </p:spPr>
        <p:style>
          <a:lnRef idx="2">
            <a:schemeClr val="accent1"/>
          </a:lnRef>
          <a:fillRef idx="0">
            <a:schemeClr val="accent1"/>
          </a:fillRef>
          <a:effectRef idx="1">
            <a:schemeClr val="accent1"/>
          </a:effectRef>
          <a:fontRef idx="minor">
            <a:schemeClr val="tx1"/>
          </a:fontRef>
        </p:style>
      </p:cxnSp>
      <p:pic>
        <p:nvPicPr>
          <p:cNvPr id="153" name="Graphic 152">
            <a:extLst>
              <a:ext uri="{FF2B5EF4-FFF2-40B4-BE49-F238E27FC236}">
                <a16:creationId xmlns:a16="http://schemas.microsoft.com/office/drawing/2014/main" id="{D97C0AAF-0DCE-3F5C-282F-8F189D2FA6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016962" y="4918777"/>
            <a:ext cx="604185" cy="604185"/>
          </a:xfrm>
          <a:prstGeom prst="rect">
            <a:avLst/>
          </a:prstGeom>
        </p:spPr>
      </p:pic>
      <p:grpSp>
        <p:nvGrpSpPr>
          <p:cNvPr id="154" name="Graphic 2">
            <a:extLst>
              <a:ext uri="{FF2B5EF4-FFF2-40B4-BE49-F238E27FC236}">
                <a16:creationId xmlns:a16="http://schemas.microsoft.com/office/drawing/2014/main" id="{E8B0B47F-80CA-8C33-D5E8-0C30B25A0E66}"/>
              </a:ext>
            </a:extLst>
          </p:cNvPr>
          <p:cNvGrpSpPr/>
          <p:nvPr/>
        </p:nvGrpSpPr>
        <p:grpSpPr>
          <a:xfrm>
            <a:off x="330776" y="528761"/>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717823" y="5454418"/>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95398B37-7706-EDCA-0DBD-02D4FA089B15}"/>
              </a:ext>
            </a:extLst>
          </p:cNvPr>
          <p:cNvSpPr txBox="1"/>
          <p:nvPr/>
        </p:nvSpPr>
        <p:spPr>
          <a:xfrm>
            <a:off x="1064276" y="6015290"/>
            <a:ext cx="2649474" cy="324384"/>
          </a:xfrm>
          <a:prstGeom prst="rect">
            <a:avLst/>
          </a:prstGeom>
          <a:noFill/>
        </p:spPr>
        <p:txBody>
          <a:bodyPr wrap="square">
            <a:spAutoFit/>
          </a:bodyPr>
          <a:lstStyle/>
          <a:p>
            <a:pPr algn="l" hangingPunct="1">
              <a:lnSpc>
                <a:spcPts val="1620"/>
              </a:lnSpc>
            </a:pPr>
            <a:r>
              <a:rPr lang="de-DE" sz="2200" b="1" dirty="0">
                <a:solidFill>
                  <a:schemeClr val="bg1"/>
                </a:solidFill>
                <a:latin typeface="Calibri" panose="020F0502020204030204" pitchFamily="34" charset="0"/>
                <a:cs typeface="Calibri" panose="020F0502020204030204" pitchFamily="34" charset="0"/>
              </a:rPr>
              <a:t>Einführung</a:t>
            </a:r>
          </a:p>
        </p:txBody>
      </p:sp>
      <p:pic>
        <p:nvPicPr>
          <p:cNvPr id="3" name="Picture 2">
            <a:extLst>
              <a:ext uri="{FF2B5EF4-FFF2-40B4-BE49-F238E27FC236}">
                <a16:creationId xmlns:a16="http://schemas.microsoft.com/office/drawing/2014/main" id="{A4E8B4CE-8E7A-1E6F-BD2C-95B0BBF1C0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7005" y="434499"/>
            <a:ext cx="3197194" cy="960954"/>
          </a:xfrm>
          <a:prstGeom prst="rect">
            <a:avLst/>
          </a:prstGeom>
        </p:spPr>
      </p:pic>
      <p:sp>
        <p:nvSpPr>
          <p:cNvPr id="7" name="Text Placeholder 2">
            <a:extLst>
              <a:ext uri="{FF2B5EF4-FFF2-40B4-BE49-F238E27FC236}">
                <a16:creationId xmlns:a16="http://schemas.microsoft.com/office/drawing/2014/main" id="{C0586585-6EE3-F195-012C-3D0DEBAEB262}"/>
              </a:ext>
            </a:extLst>
          </p:cNvPr>
          <p:cNvSpPr txBox="1">
            <a:spLocks/>
          </p:cNvSpPr>
          <p:nvPr/>
        </p:nvSpPr>
        <p:spPr>
          <a:xfrm>
            <a:off x="3713751" y="9664952"/>
            <a:ext cx="3845924" cy="405428"/>
          </a:xfrm>
          <a:prstGeom prst="rect">
            <a:avLst/>
          </a:prstGeom>
          <a:solidFill>
            <a:srgbClr val="F16024"/>
          </a:solidFill>
        </p:spPr>
        <p:txBody>
          <a:bodyPr anchor="ct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de-DE" sz="2200" b="1" dirty="0">
                <a:solidFill>
                  <a:schemeClr val="bg1"/>
                </a:solidFill>
                <a:latin typeface="Calibri" panose="020F0502020204030204" pitchFamily="34" charset="0"/>
                <a:cs typeface="Calibri" panose="020F0502020204030204" pitchFamily="34" charset="0"/>
              </a:rPr>
              <a:t>www.fempower.finance</a:t>
            </a:r>
          </a:p>
        </p:txBody>
      </p:sp>
      <p:sp>
        <p:nvSpPr>
          <p:cNvPr id="31" name="TextBox 30">
            <a:extLst>
              <a:ext uri="{FF2B5EF4-FFF2-40B4-BE49-F238E27FC236}">
                <a16:creationId xmlns:a16="http://schemas.microsoft.com/office/drawing/2014/main" id="{792A9779-F594-2101-BA8C-365902B4D7AF}"/>
              </a:ext>
            </a:extLst>
          </p:cNvPr>
          <p:cNvSpPr txBox="1"/>
          <p:nvPr/>
        </p:nvSpPr>
        <p:spPr>
          <a:xfrm>
            <a:off x="4644390" y="5108347"/>
            <a:ext cx="2649474" cy="324384"/>
          </a:xfrm>
          <a:prstGeom prst="rect">
            <a:avLst/>
          </a:prstGeom>
          <a:noFill/>
        </p:spPr>
        <p:txBody>
          <a:bodyPr wrap="square">
            <a:spAutoFit/>
          </a:bodyPr>
          <a:lstStyle/>
          <a:p>
            <a:pPr algn="l" hangingPunct="1">
              <a:lnSpc>
                <a:spcPts val="1620"/>
              </a:lnSpc>
            </a:pPr>
            <a:r>
              <a:rPr lang="de-DE" sz="2200" b="1" dirty="0">
                <a:solidFill>
                  <a:srgbClr val="F16024"/>
                </a:solidFill>
                <a:latin typeface="Calibri" panose="020F0502020204030204" pitchFamily="34" charset="0"/>
                <a:cs typeface="Calibri" panose="020F0502020204030204" pitchFamily="34" charset="0"/>
              </a:rPr>
              <a:t>Ihre Geschichte</a:t>
            </a:r>
          </a:p>
        </p:txBody>
      </p:sp>
      <p:pic>
        <p:nvPicPr>
          <p:cNvPr id="2" name="Picture 1">
            <a:extLst>
              <a:ext uri="{FF2B5EF4-FFF2-40B4-BE49-F238E27FC236}">
                <a16:creationId xmlns:a16="http://schemas.microsoft.com/office/drawing/2014/main" id="{09FBDE08-A31C-EA54-821A-F53382598C27}"/>
              </a:ext>
            </a:extLst>
          </p:cNvPr>
          <p:cNvPicPr>
            <a:picLocks noChangeAspect="1"/>
          </p:cNvPicPr>
          <p:nvPr/>
        </p:nvPicPr>
        <p:blipFill>
          <a:blip r:embed="rId7"/>
          <a:stretch>
            <a:fillRect/>
          </a:stretch>
        </p:blipFill>
        <p:spPr>
          <a:xfrm>
            <a:off x="156376" y="5887030"/>
            <a:ext cx="565730" cy="571387"/>
          </a:xfrm>
          <a:prstGeom prst="rect">
            <a:avLst/>
          </a:prstGeom>
        </p:spPr>
      </p:pic>
      <p:sp>
        <p:nvSpPr>
          <p:cNvPr id="10" name="Text Placeholder 75">
            <a:extLst>
              <a:ext uri="{FF2B5EF4-FFF2-40B4-BE49-F238E27FC236}">
                <a16:creationId xmlns:a16="http://schemas.microsoft.com/office/drawing/2014/main" id="{4791B9BA-40AE-49BA-3530-27677E6730DA}"/>
              </a:ext>
            </a:extLst>
          </p:cNvPr>
          <p:cNvSpPr txBox="1">
            <a:spLocks/>
          </p:cNvSpPr>
          <p:nvPr/>
        </p:nvSpPr>
        <p:spPr>
          <a:xfrm>
            <a:off x="4930192" y="1599703"/>
            <a:ext cx="2077869" cy="2635857"/>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500"/>
              </a:lnSpc>
              <a:spcBef>
                <a:spcPts val="0"/>
              </a:spcBef>
            </a:pPr>
            <a:endParaRPr lang="de-DE" sz="1900" dirty="0">
              <a:solidFill>
                <a:schemeClr val="bg1"/>
              </a:solidFill>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CFA3E1E0-2EAC-148F-B160-23250420594C}"/>
              </a:ext>
            </a:extLst>
          </p:cNvPr>
          <p:cNvSpPr txBox="1"/>
          <p:nvPr/>
        </p:nvSpPr>
        <p:spPr>
          <a:xfrm>
            <a:off x="4930192" y="1285000"/>
            <a:ext cx="1981365" cy="2554545"/>
          </a:xfrm>
          <a:prstGeom prst="rect">
            <a:avLst/>
          </a:prstGeom>
          <a:noFill/>
        </p:spPr>
        <p:txBody>
          <a:bodyPr wrap="square"/>
          <a:lstStyle/>
          <a:p>
            <a:pPr algn="ctr"/>
            <a:r>
              <a:rPr lang="de-DE" sz="1550" i="1" dirty="0">
                <a:solidFill>
                  <a:schemeClr val="bg1"/>
                </a:solidFill>
              </a:rPr>
              <a:t>Mit einer vertrauenswürdigen Person, die alles verständlich erklärt, wäre es weniger überwältigend.</a:t>
            </a:r>
          </a:p>
        </p:txBody>
      </p:sp>
    </p:spTree>
    <p:extLst>
      <p:ext uri="{BB962C8B-B14F-4D97-AF65-F5344CB8AC3E}">
        <p14:creationId xmlns:p14="http://schemas.microsoft.com/office/powerpoint/2010/main" val="35709588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alpha val="46000"/>
          </a:schemeClr>
        </a:solidFill>
        <a:effectLst/>
      </p:bgPr>
    </p:bg>
    <p:spTree>
      <p:nvGrpSpPr>
        <p:cNvPr id="1" name=""/>
        <p:cNvGrpSpPr/>
        <p:nvPr/>
      </p:nvGrpSpPr>
      <p:grpSpPr>
        <a:xfrm>
          <a:off x="0" y="0"/>
          <a:ext cx="0" cy="0"/>
          <a:chOff x="0" y="0"/>
          <a:chExt cx="0" cy="0"/>
        </a:xfrm>
      </p:grpSpPr>
      <p:sp>
        <p:nvSpPr>
          <p:cNvPr id="38" name="Text Placeholder 5">
            <a:extLst>
              <a:ext uri="{FF2B5EF4-FFF2-40B4-BE49-F238E27FC236}">
                <a16:creationId xmlns:a16="http://schemas.microsoft.com/office/drawing/2014/main" id="{B0F22B5A-917D-22F5-19DB-3A3888188DEE}"/>
              </a:ext>
            </a:extLst>
          </p:cNvPr>
          <p:cNvSpPr txBox="1">
            <a:spLocks/>
          </p:cNvSpPr>
          <p:nvPr/>
        </p:nvSpPr>
        <p:spPr>
          <a:xfrm>
            <a:off x="4550914" y="1786860"/>
            <a:ext cx="2365392" cy="200723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de-DE" sz="1250" dirty="0">
                <a:solidFill>
                  <a:schemeClr val="tx1">
                    <a:lumMod val="85000"/>
                    <a:lumOff val="15000"/>
                  </a:schemeClr>
                </a:solidFill>
              </a:rPr>
              <a:t>Mein Monatsbudget führe ich in einem Notizbuch und gehe es ab und zu durch. Meine Ausgaben erfasse ich auch im Online-Banking. Ich plane Mahlzeiten und Haushaltsbedarf, damit die Lebensmittelkosten im Rahmen bleiben, und behalte Nebenkosten und andere Monatsausgaben im Blick.  </a:t>
            </a:r>
          </a:p>
        </p:txBody>
      </p:sp>
      <p:sp>
        <p:nvSpPr>
          <p:cNvPr id="88" name="Text Placeholder 5">
            <a:extLst>
              <a:ext uri="{FF2B5EF4-FFF2-40B4-BE49-F238E27FC236}">
                <a16:creationId xmlns:a16="http://schemas.microsoft.com/office/drawing/2014/main" id="{2D34520D-4344-29FA-50CF-0E3AFDAB8B87}"/>
              </a:ext>
            </a:extLst>
          </p:cNvPr>
          <p:cNvSpPr txBox="1">
            <a:spLocks/>
          </p:cNvSpPr>
          <p:nvPr/>
        </p:nvSpPr>
        <p:spPr>
          <a:xfrm>
            <a:off x="931039" y="1781793"/>
            <a:ext cx="2622929" cy="2337911"/>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ts val="1220"/>
              </a:lnSpc>
            </a:pPr>
            <a:endParaRPr lang="de-DE" sz="1400" dirty="0">
              <a:solidFill>
                <a:schemeClr val="tx1">
                  <a:lumMod val="85000"/>
                  <a:lumOff val="15000"/>
                </a:schemeClr>
              </a:solidFill>
            </a:endParaRPr>
          </a:p>
        </p:txBody>
      </p:sp>
      <p:cxnSp>
        <p:nvCxnSpPr>
          <p:cNvPr id="126" name="Straight Connector 125">
            <a:extLst>
              <a:ext uri="{FF2B5EF4-FFF2-40B4-BE49-F238E27FC236}">
                <a16:creationId xmlns:a16="http://schemas.microsoft.com/office/drawing/2014/main" id="{07A4DE63-6085-E14E-5FD4-7B624E69BB1C}"/>
              </a:ext>
            </a:extLst>
          </p:cNvPr>
          <p:cNvCxnSpPr/>
          <p:nvPr/>
        </p:nvCxnSpPr>
        <p:spPr>
          <a:xfrm>
            <a:off x="759113" y="1621345"/>
            <a:ext cx="2724912"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7D4525E6-509E-DBA3-07A7-352A761B8FEE}"/>
              </a:ext>
            </a:extLst>
          </p:cNvPr>
          <p:cNvCxnSpPr>
            <a:cxnSpLocks/>
          </p:cNvCxnSpPr>
          <p:nvPr/>
        </p:nvCxnSpPr>
        <p:spPr>
          <a:xfrm>
            <a:off x="868101" y="5351393"/>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grpSp>
        <p:nvGrpSpPr>
          <p:cNvPr id="154" name="Graphic 2">
            <a:extLst>
              <a:ext uri="{FF2B5EF4-FFF2-40B4-BE49-F238E27FC236}">
                <a16:creationId xmlns:a16="http://schemas.microsoft.com/office/drawing/2014/main" id="{E8B0B47F-80CA-8C33-D5E8-0C30B25A0E66}"/>
              </a:ext>
            </a:extLst>
          </p:cNvPr>
          <p:cNvGrpSpPr/>
          <p:nvPr/>
        </p:nvGrpSpPr>
        <p:grpSpPr>
          <a:xfrm>
            <a:off x="390411" y="-3307743"/>
            <a:ext cx="414291" cy="413839"/>
            <a:chOff x="7257599" y="768348"/>
            <a:chExt cx="868457" cy="867509"/>
          </a:xfrm>
          <a:solidFill>
            <a:schemeClr val="bg1"/>
          </a:solidFill>
        </p:grpSpPr>
        <p:sp>
          <p:nvSpPr>
            <p:cNvPr id="155" name="Freeform 154">
              <a:extLst>
                <a:ext uri="{FF2B5EF4-FFF2-40B4-BE49-F238E27FC236}">
                  <a16:creationId xmlns:a16="http://schemas.microsoft.com/office/drawing/2014/main" id="{8337878E-EBA4-FC4C-3FAE-A82FC08120BE}"/>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6" name="Freeform 155">
              <a:extLst>
                <a:ext uri="{FF2B5EF4-FFF2-40B4-BE49-F238E27FC236}">
                  <a16:creationId xmlns:a16="http://schemas.microsoft.com/office/drawing/2014/main" id="{224E98E4-679D-BC27-42E7-0F0DDF6A80C6}"/>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7" name="Freeform 156">
              <a:extLst>
                <a:ext uri="{FF2B5EF4-FFF2-40B4-BE49-F238E27FC236}">
                  <a16:creationId xmlns:a16="http://schemas.microsoft.com/office/drawing/2014/main" id="{F1EC807C-7B1D-9156-259A-E00430D1E761}"/>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8" name="Freeform 157">
              <a:extLst>
                <a:ext uri="{FF2B5EF4-FFF2-40B4-BE49-F238E27FC236}">
                  <a16:creationId xmlns:a16="http://schemas.microsoft.com/office/drawing/2014/main" id="{464454D4-F027-240D-A511-3014DEFB13A3}"/>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159" name="Freeform 158">
              <a:extLst>
                <a:ext uri="{FF2B5EF4-FFF2-40B4-BE49-F238E27FC236}">
                  <a16:creationId xmlns:a16="http://schemas.microsoft.com/office/drawing/2014/main" id="{539287E6-205D-1E4B-670D-A76922B2AE57}"/>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cxnSp>
        <p:nvCxnSpPr>
          <p:cNvPr id="185" name="Straight Connector 184">
            <a:extLst>
              <a:ext uri="{FF2B5EF4-FFF2-40B4-BE49-F238E27FC236}">
                <a16:creationId xmlns:a16="http://schemas.microsoft.com/office/drawing/2014/main" id="{B3D0219D-DC2D-C21D-537F-45C54FF7EA44}"/>
              </a:ext>
            </a:extLst>
          </p:cNvPr>
          <p:cNvCxnSpPr>
            <a:cxnSpLocks/>
          </p:cNvCxnSpPr>
          <p:nvPr/>
        </p:nvCxnSpPr>
        <p:spPr>
          <a:xfrm>
            <a:off x="4555683" y="1612660"/>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cxnSp>
        <p:nvCxnSpPr>
          <p:cNvPr id="187" name="Straight Connector 186">
            <a:extLst>
              <a:ext uri="{FF2B5EF4-FFF2-40B4-BE49-F238E27FC236}">
                <a16:creationId xmlns:a16="http://schemas.microsoft.com/office/drawing/2014/main" id="{F9F5EE8E-BD77-8332-0396-ADE98129AE9D}"/>
              </a:ext>
            </a:extLst>
          </p:cNvPr>
          <p:cNvCxnSpPr>
            <a:cxnSpLocks/>
          </p:cNvCxnSpPr>
          <p:nvPr/>
        </p:nvCxnSpPr>
        <p:spPr>
          <a:xfrm>
            <a:off x="4661171" y="5364319"/>
            <a:ext cx="2592000" cy="0"/>
          </a:xfrm>
          <a:prstGeom prst="line">
            <a:avLst/>
          </a:prstGeom>
          <a:ln w="28575">
            <a:solidFill>
              <a:srgbClr val="D38CBC"/>
            </a:solidFill>
          </a:ln>
        </p:spPr>
        <p:style>
          <a:lnRef idx="2">
            <a:schemeClr val="accent1"/>
          </a:lnRef>
          <a:fillRef idx="0">
            <a:schemeClr val="accent1"/>
          </a:fillRef>
          <a:effectRef idx="1">
            <a:schemeClr val="accent1"/>
          </a:effectRef>
          <a:fontRef idx="minor">
            <a:schemeClr val="tx1"/>
          </a:fontRef>
        </p:style>
      </p:cxnSp>
      <p:sp>
        <p:nvSpPr>
          <p:cNvPr id="60" name="Freeform 59">
            <a:extLst>
              <a:ext uri="{FF2B5EF4-FFF2-40B4-BE49-F238E27FC236}">
                <a16:creationId xmlns:a16="http://schemas.microsoft.com/office/drawing/2014/main" id="{175A3138-5CFF-E0C6-CBE3-53C0C90D51EE}"/>
              </a:ext>
            </a:extLst>
          </p:cNvPr>
          <p:cNvSpPr/>
          <p:nvPr/>
        </p:nvSpPr>
        <p:spPr>
          <a:xfrm rot="16200000" flipH="1">
            <a:off x="952432" y="6707830"/>
            <a:ext cx="2646051" cy="4550913"/>
          </a:xfrm>
          <a:custGeom>
            <a:avLst/>
            <a:gdLst>
              <a:gd name="connsiteX0" fmla="*/ 0 w 2646051"/>
              <a:gd name="connsiteY0" fmla="*/ 0 h 4550913"/>
              <a:gd name="connsiteX1" fmla="*/ 0 w 2646051"/>
              <a:gd name="connsiteY1" fmla="*/ 3428013 h 4550913"/>
              <a:gd name="connsiteX2" fmla="*/ 3829 w 2646051"/>
              <a:gd name="connsiteY2" fmla="*/ 3428013 h 4550913"/>
              <a:gd name="connsiteX3" fmla="*/ 3829 w 2646051"/>
              <a:gd name="connsiteY3" fmla="*/ 4550913 h 4550913"/>
              <a:gd name="connsiteX4" fmla="*/ 406932 w 2646051"/>
              <a:gd name="connsiteY4" fmla="*/ 4550913 h 4550913"/>
              <a:gd name="connsiteX5" fmla="*/ 1666889 w 2646051"/>
              <a:gd name="connsiteY5" fmla="*/ 4550913 h 4550913"/>
              <a:gd name="connsiteX6" fmla="*/ 1692237 w 2646051"/>
              <a:gd name="connsiteY6" fmla="*/ 4550913 h 4550913"/>
              <a:gd name="connsiteX7" fmla="*/ 2131523 w 2646051"/>
              <a:gd name="connsiteY7" fmla="*/ 4550913 h 4550913"/>
              <a:gd name="connsiteX8" fmla="*/ 2156871 w 2646051"/>
              <a:gd name="connsiteY8" fmla="*/ 4550913 h 4550913"/>
              <a:gd name="connsiteX9" fmla="*/ 2181417 w 2646051"/>
              <a:gd name="connsiteY9" fmla="*/ 4550913 h 4550913"/>
              <a:gd name="connsiteX10" fmla="*/ 2646051 w 2646051"/>
              <a:gd name="connsiteY10" fmla="*/ 4550913 h 4550913"/>
              <a:gd name="connsiteX11" fmla="*/ 2156871 w 2646051"/>
              <a:gd name="connsiteY11" fmla="*/ 4062462 h 4550913"/>
              <a:gd name="connsiteX12" fmla="*/ 2156871 w 2646051"/>
              <a:gd name="connsiteY12" fmla="*/ 2243890 h 4550913"/>
              <a:gd name="connsiteX13" fmla="*/ 2153043 w 2646051"/>
              <a:gd name="connsiteY13" fmla="*/ 2243890 h 4550913"/>
              <a:gd name="connsiteX14" fmla="*/ 2153043 w 2646051"/>
              <a:gd name="connsiteY14" fmla="*/ 0 h 4550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46051" h="4550913">
                <a:moveTo>
                  <a:pt x="0" y="0"/>
                </a:moveTo>
                <a:lnTo>
                  <a:pt x="0" y="3428013"/>
                </a:lnTo>
                <a:lnTo>
                  <a:pt x="3829" y="3428013"/>
                </a:lnTo>
                <a:lnTo>
                  <a:pt x="3829" y="4550913"/>
                </a:lnTo>
                <a:lnTo>
                  <a:pt x="406932" y="4550913"/>
                </a:lnTo>
                <a:lnTo>
                  <a:pt x="1666889" y="4550913"/>
                </a:lnTo>
                <a:lnTo>
                  <a:pt x="1692237" y="4550913"/>
                </a:lnTo>
                <a:lnTo>
                  <a:pt x="2131523" y="4550913"/>
                </a:lnTo>
                <a:lnTo>
                  <a:pt x="2156871" y="4550913"/>
                </a:lnTo>
                <a:lnTo>
                  <a:pt x="2181417" y="4550913"/>
                </a:lnTo>
                <a:lnTo>
                  <a:pt x="2646051" y="4550913"/>
                </a:lnTo>
                <a:lnTo>
                  <a:pt x="2156871" y="4062462"/>
                </a:lnTo>
                <a:lnTo>
                  <a:pt x="2156871" y="2243890"/>
                </a:lnTo>
                <a:lnTo>
                  <a:pt x="2153043" y="2243890"/>
                </a:lnTo>
                <a:lnTo>
                  <a:pt x="2153043" y="0"/>
                </a:lnTo>
                <a:close/>
              </a:path>
            </a:pathLst>
          </a:cu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de-DE"/>
          </a:p>
        </p:txBody>
      </p:sp>
      <p:grpSp>
        <p:nvGrpSpPr>
          <p:cNvPr id="21" name="Graphic 2">
            <a:extLst>
              <a:ext uri="{FF2B5EF4-FFF2-40B4-BE49-F238E27FC236}">
                <a16:creationId xmlns:a16="http://schemas.microsoft.com/office/drawing/2014/main" id="{5A2F1D5E-8475-9BB7-9724-47B3EF1301EC}"/>
              </a:ext>
            </a:extLst>
          </p:cNvPr>
          <p:cNvGrpSpPr/>
          <p:nvPr/>
        </p:nvGrpSpPr>
        <p:grpSpPr>
          <a:xfrm>
            <a:off x="132389" y="4854463"/>
            <a:ext cx="626269" cy="626697"/>
            <a:chOff x="7211530" y="2382809"/>
            <a:chExt cx="823268" cy="823829"/>
          </a:xfrm>
          <a:solidFill>
            <a:srgbClr val="4763AE"/>
          </a:solidFill>
        </p:grpSpPr>
        <p:sp>
          <p:nvSpPr>
            <p:cNvPr id="22" name="Freeform 21">
              <a:extLst>
                <a:ext uri="{FF2B5EF4-FFF2-40B4-BE49-F238E27FC236}">
                  <a16:creationId xmlns:a16="http://schemas.microsoft.com/office/drawing/2014/main" id="{FA342CC1-5F28-7D73-517B-589BA8B7DA5F}"/>
                </a:ext>
              </a:extLst>
            </p:cNvPr>
            <p:cNvSpPr/>
            <p:nvPr/>
          </p:nvSpPr>
          <p:spPr>
            <a:xfrm>
              <a:off x="7288086" y="3064247"/>
              <a:ext cx="32971" cy="32186"/>
            </a:xfrm>
            <a:custGeom>
              <a:avLst/>
              <a:gdLst>
                <a:gd name="connsiteX0" fmla="*/ 4743 w 32971"/>
                <a:gd name="connsiteY0" fmla="*/ 5087 h 32186"/>
                <a:gd name="connsiteX1" fmla="*/ 4743 w 32971"/>
                <a:gd name="connsiteY1" fmla="*/ 27670 h 32186"/>
                <a:gd name="connsiteX2" fmla="*/ 4743 w 32971"/>
                <a:gd name="connsiteY2" fmla="*/ 27670 h 32186"/>
                <a:gd name="connsiteX3" fmla="*/ 16486 w 32971"/>
                <a:gd name="connsiteY3" fmla="*/ 32186 h 32186"/>
                <a:gd name="connsiteX4" fmla="*/ 28229 w 32971"/>
                <a:gd name="connsiteY4" fmla="*/ 27670 h 32186"/>
                <a:gd name="connsiteX5" fmla="*/ 28229 w 32971"/>
                <a:gd name="connsiteY5" fmla="*/ 5087 h 32186"/>
                <a:gd name="connsiteX6" fmla="*/ 4743 w 32971"/>
                <a:gd name="connsiteY6" fmla="*/ 5087 h 32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71" h="32186">
                  <a:moveTo>
                    <a:pt x="4743" y="5087"/>
                  </a:moveTo>
                  <a:cubicBezTo>
                    <a:pt x="-1581" y="11410"/>
                    <a:pt x="-1581" y="21346"/>
                    <a:pt x="4743" y="27670"/>
                  </a:cubicBezTo>
                  <a:lnTo>
                    <a:pt x="4743" y="27670"/>
                  </a:lnTo>
                  <a:cubicBezTo>
                    <a:pt x="7452" y="30380"/>
                    <a:pt x="11969" y="32186"/>
                    <a:pt x="16486" y="32186"/>
                  </a:cubicBezTo>
                  <a:cubicBezTo>
                    <a:pt x="21002" y="32186"/>
                    <a:pt x="24616" y="30380"/>
                    <a:pt x="28229" y="27670"/>
                  </a:cubicBezTo>
                  <a:cubicBezTo>
                    <a:pt x="34552" y="21346"/>
                    <a:pt x="34552" y="10507"/>
                    <a:pt x="28229" y="5087"/>
                  </a:cubicBezTo>
                  <a:cubicBezTo>
                    <a:pt x="21002" y="-2140"/>
                    <a:pt x="11066" y="-1237"/>
                    <a:pt x="4743" y="5087"/>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nvGrpSpPr>
            <p:cNvPr id="23" name="Graphic 2">
              <a:extLst>
                <a:ext uri="{FF2B5EF4-FFF2-40B4-BE49-F238E27FC236}">
                  <a16:creationId xmlns:a16="http://schemas.microsoft.com/office/drawing/2014/main" id="{61E02EFC-05EA-ADAE-D42A-89D7F394042C}"/>
                </a:ext>
              </a:extLst>
            </p:cNvPr>
            <p:cNvGrpSpPr/>
            <p:nvPr/>
          </p:nvGrpSpPr>
          <p:grpSpPr>
            <a:xfrm>
              <a:off x="7211530" y="2382809"/>
              <a:ext cx="823268" cy="823829"/>
              <a:chOff x="7211530" y="2382809"/>
              <a:chExt cx="823268" cy="823829"/>
            </a:xfrm>
            <a:grpFill/>
          </p:grpSpPr>
          <p:sp>
            <p:nvSpPr>
              <p:cNvPr id="24" name="Freeform 23">
                <a:extLst>
                  <a:ext uri="{FF2B5EF4-FFF2-40B4-BE49-F238E27FC236}">
                    <a16:creationId xmlns:a16="http://schemas.microsoft.com/office/drawing/2014/main" id="{E0008431-3A16-B643-4F98-CD8E6AAF88F8}"/>
                  </a:ext>
                </a:extLst>
              </p:cNvPr>
              <p:cNvSpPr/>
              <p:nvPr/>
            </p:nvSpPr>
            <p:spPr>
              <a:xfrm>
                <a:off x="7606281" y="2382809"/>
                <a:ext cx="32519" cy="104785"/>
              </a:xfrm>
              <a:custGeom>
                <a:avLst/>
                <a:gdLst>
                  <a:gd name="connsiteX0" fmla="*/ 16260 w 32519"/>
                  <a:gd name="connsiteY0" fmla="*/ 104786 h 104785"/>
                  <a:gd name="connsiteX1" fmla="*/ 32519 w 32519"/>
                  <a:gd name="connsiteY1" fmla="*/ 88525 h 104785"/>
                  <a:gd name="connsiteX2" fmla="*/ 32519 w 32519"/>
                  <a:gd name="connsiteY2" fmla="*/ 16260 h 104785"/>
                  <a:gd name="connsiteX3" fmla="*/ 16260 w 32519"/>
                  <a:gd name="connsiteY3" fmla="*/ 0 h 104785"/>
                  <a:gd name="connsiteX4" fmla="*/ 0 w 32519"/>
                  <a:gd name="connsiteY4" fmla="*/ 16260 h 104785"/>
                  <a:gd name="connsiteX5" fmla="*/ 0 w 32519"/>
                  <a:gd name="connsiteY5" fmla="*/ 88525 h 104785"/>
                  <a:gd name="connsiteX6" fmla="*/ 16260 w 32519"/>
                  <a:gd name="connsiteY6" fmla="*/ 104786 h 104785"/>
                  <a:gd name="connsiteX7" fmla="*/ 16260 w 32519"/>
                  <a:gd name="connsiteY7" fmla="*/ 104786 h 10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519" h="104785">
                    <a:moveTo>
                      <a:pt x="16260" y="104786"/>
                    </a:moveTo>
                    <a:cubicBezTo>
                      <a:pt x="25293" y="104786"/>
                      <a:pt x="32519" y="97559"/>
                      <a:pt x="32519" y="88525"/>
                    </a:cubicBezTo>
                    <a:lnTo>
                      <a:pt x="32519" y="16260"/>
                    </a:lnTo>
                    <a:cubicBezTo>
                      <a:pt x="32519" y="7226"/>
                      <a:pt x="25293" y="0"/>
                      <a:pt x="16260" y="0"/>
                    </a:cubicBezTo>
                    <a:cubicBezTo>
                      <a:pt x="7226" y="0"/>
                      <a:pt x="0" y="7226"/>
                      <a:pt x="0" y="16260"/>
                    </a:cubicBezTo>
                    <a:lnTo>
                      <a:pt x="0" y="88525"/>
                    </a:lnTo>
                    <a:cubicBezTo>
                      <a:pt x="0" y="97559"/>
                      <a:pt x="7226" y="104786"/>
                      <a:pt x="16260" y="104786"/>
                    </a:cubicBezTo>
                    <a:lnTo>
                      <a:pt x="16260" y="104786"/>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DC1E812B-687B-60AA-09CB-D77BB0EA3932}"/>
                  </a:ext>
                </a:extLst>
              </p:cNvPr>
              <p:cNvSpPr/>
              <p:nvPr/>
            </p:nvSpPr>
            <p:spPr>
              <a:xfrm>
                <a:off x="7211530" y="2513251"/>
                <a:ext cx="823268" cy="693387"/>
              </a:xfrm>
              <a:custGeom>
                <a:avLst/>
                <a:gdLst>
                  <a:gd name="connsiteX0" fmla="*/ 808473 w 823268"/>
                  <a:gd name="connsiteY0" fmla="*/ 427811 h 693387"/>
                  <a:gd name="connsiteX1" fmla="*/ 779566 w 823268"/>
                  <a:gd name="connsiteY1" fmla="*/ 398905 h 693387"/>
                  <a:gd name="connsiteX2" fmla="*/ 741627 w 823268"/>
                  <a:gd name="connsiteY2" fmla="*/ 382645 h 693387"/>
                  <a:gd name="connsiteX3" fmla="*/ 715431 w 823268"/>
                  <a:gd name="connsiteY3" fmla="*/ 388968 h 693387"/>
                  <a:gd name="connsiteX4" fmla="*/ 661231 w 823268"/>
                  <a:gd name="connsiteY4" fmla="*/ 334769 h 693387"/>
                  <a:gd name="connsiteX5" fmla="*/ 663941 w 823268"/>
                  <a:gd name="connsiteY5" fmla="*/ 332059 h 693387"/>
                  <a:gd name="connsiteX6" fmla="*/ 663941 w 823268"/>
                  <a:gd name="connsiteY6" fmla="*/ 252567 h 693387"/>
                  <a:gd name="connsiteX7" fmla="*/ 635939 w 823268"/>
                  <a:gd name="connsiteY7" fmla="*/ 237210 h 693387"/>
                  <a:gd name="connsiteX8" fmla="*/ 637745 w 823268"/>
                  <a:gd name="connsiteY8" fmla="*/ 220951 h 693387"/>
                  <a:gd name="connsiteX9" fmla="*/ 621485 w 823268"/>
                  <a:gd name="connsiteY9" fmla="*/ 181204 h 693387"/>
                  <a:gd name="connsiteX10" fmla="*/ 593482 w 823268"/>
                  <a:gd name="connsiteY10" fmla="*/ 165848 h 693387"/>
                  <a:gd name="connsiteX11" fmla="*/ 595289 w 823268"/>
                  <a:gd name="connsiteY11" fmla="*/ 149588 h 693387"/>
                  <a:gd name="connsiteX12" fmla="*/ 579029 w 823268"/>
                  <a:gd name="connsiteY12" fmla="*/ 109842 h 693387"/>
                  <a:gd name="connsiteX13" fmla="*/ 551026 w 823268"/>
                  <a:gd name="connsiteY13" fmla="*/ 94486 h 693387"/>
                  <a:gd name="connsiteX14" fmla="*/ 536573 w 823268"/>
                  <a:gd name="connsiteY14" fmla="*/ 38480 h 693387"/>
                  <a:gd name="connsiteX15" fmla="*/ 490503 w 823268"/>
                  <a:gd name="connsiteY15" fmla="*/ 22220 h 693387"/>
                  <a:gd name="connsiteX16" fmla="*/ 383009 w 823268"/>
                  <a:gd name="connsiteY16" fmla="*/ 2347 h 693387"/>
                  <a:gd name="connsiteX17" fmla="*/ 333326 w 823268"/>
                  <a:gd name="connsiteY17" fmla="*/ 8670 h 693387"/>
                  <a:gd name="connsiteX18" fmla="*/ 330616 w 823268"/>
                  <a:gd name="connsiteY18" fmla="*/ 11380 h 693387"/>
                  <a:gd name="connsiteX19" fmla="*/ 270996 w 823268"/>
                  <a:gd name="connsiteY19" fmla="*/ 24027 h 693387"/>
                  <a:gd name="connsiteX20" fmla="*/ 254737 w 823268"/>
                  <a:gd name="connsiteY20" fmla="*/ 63773 h 693387"/>
                  <a:gd name="connsiteX21" fmla="*/ 256544 w 823268"/>
                  <a:gd name="connsiteY21" fmla="*/ 80032 h 693387"/>
                  <a:gd name="connsiteX22" fmla="*/ 228540 w 823268"/>
                  <a:gd name="connsiteY22" fmla="*/ 95389 h 693387"/>
                  <a:gd name="connsiteX23" fmla="*/ 212281 w 823268"/>
                  <a:gd name="connsiteY23" fmla="*/ 135135 h 693387"/>
                  <a:gd name="connsiteX24" fmla="*/ 214087 w 823268"/>
                  <a:gd name="connsiteY24" fmla="*/ 151395 h 693387"/>
                  <a:gd name="connsiteX25" fmla="*/ 186085 w 823268"/>
                  <a:gd name="connsiteY25" fmla="*/ 166751 h 693387"/>
                  <a:gd name="connsiteX26" fmla="*/ 169824 w 823268"/>
                  <a:gd name="connsiteY26" fmla="*/ 206497 h 693387"/>
                  <a:gd name="connsiteX27" fmla="*/ 179761 w 823268"/>
                  <a:gd name="connsiteY27" fmla="*/ 238113 h 693387"/>
                  <a:gd name="connsiteX28" fmla="*/ 158081 w 823268"/>
                  <a:gd name="connsiteY28" fmla="*/ 251663 h 693387"/>
                  <a:gd name="connsiteX29" fmla="*/ 158081 w 823268"/>
                  <a:gd name="connsiteY29" fmla="*/ 331156 h 693387"/>
                  <a:gd name="connsiteX30" fmla="*/ 160791 w 823268"/>
                  <a:gd name="connsiteY30" fmla="*/ 333866 h 693387"/>
                  <a:gd name="connsiteX31" fmla="*/ 106592 w 823268"/>
                  <a:gd name="connsiteY31" fmla="*/ 388065 h 693387"/>
                  <a:gd name="connsiteX32" fmla="*/ 45166 w 823268"/>
                  <a:gd name="connsiteY32" fmla="*/ 398905 h 693387"/>
                  <a:gd name="connsiteX33" fmla="*/ 16260 w 823268"/>
                  <a:gd name="connsiteY33" fmla="*/ 427811 h 693387"/>
                  <a:gd name="connsiteX34" fmla="*/ 0 w 823268"/>
                  <a:gd name="connsiteY34" fmla="*/ 465751 h 693387"/>
                  <a:gd name="connsiteX35" fmla="*/ 16260 w 823268"/>
                  <a:gd name="connsiteY35" fmla="*/ 503690 h 693387"/>
                  <a:gd name="connsiteX36" fmla="*/ 52393 w 823268"/>
                  <a:gd name="connsiteY36" fmla="*/ 539823 h 693387"/>
                  <a:gd name="connsiteX37" fmla="*/ 74976 w 823268"/>
                  <a:gd name="connsiteY37" fmla="*/ 539823 h 693387"/>
                  <a:gd name="connsiteX38" fmla="*/ 74976 w 823268"/>
                  <a:gd name="connsiteY38" fmla="*/ 517240 h 693387"/>
                  <a:gd name="connsiteX39" fmla="*/ 38843 w 823268"/>
                  <a:gd name="connsiteY39" fmla="*/ 481107 h 693387"/>
                  <a:gd name="connsiteX40" fmla="*/ 32520 w 823268"/>
                  <a:gd name="connsiteY40" fmla="*/ 465751 h 693387"/>
                  <a:gd name="connsiteX41" fmla="*/ 38843 w 823268"/>
                  <a:gd name="connsiteY41" fmla="*/ 450394 h 693387"/>
                  <a:gd name="connsiteX42" fmla="*/ 67749 w 823268"/>
                  <a:gd name="connsiteY42" fmla="*/ 421488 h 693387"/>
                  <a:gd name="connsiteX43" fmla="*/ 93946 w 823268"/>
                  <a:gd name="connsiteY43" fmla="*/ 417875 h 693387"/>
                  <a:gd name="connsiteX44" fmla="*/ 95752 w 823268"/>
                  <a:gd name="connsiteY44" fmla="*/ 420585 h 693387"/>
                  <a:gd name="connsiteX45" fmla="*/ 100269 w 823268"/>
                  <a:gd name="connsiteY45" fmla="*/ 424198 h 693387"/>
                  <a:gd name="connsiteX46" fmla="*/ 264673 w 823268"/>
                  <a:gd name="connsiteY46" fmla="*/ 588603 h 693387"/>
                  <a:gd name="connsiteX47" fmla="*/ 268287 w 823268"/>
                  <a:gd name="connsiteY47" fmla="*/ 593119 h 693387"/>
                  <a:gd name="connsiteX48" fmla="*/ 272803 w 823268"/>
                  <a:gd name="connsiteY48" fmla="*/ 596732 h 693387"/>
                  <a:gd name="connsiteX49" fmla="*/ 278223 w 823268"/>
                  <a:gd name="connsiteY49" fmla="*/ 611186 h 693387"/>
                  <a:gd name="connsiteX50" fmla="*/ 271900 w 823268"/>
                  <a:gd name="connsiteY50" fmla="*/ 626542 h 693387"/>
                  <a:gd name="connsiteX51" fmla="*/ 242994 w 823268"/>
                  <a:gd name="connsiteY51" fmla="*/ 655448 h 693387"/>
                  <a:gd name="connsiteX52" fmla="*/ 212281 w 823268"/>
                  <a:gd name="connsiteY52" fmla="*/ 655448 h 693387"/>
                  <a:gd name="connsiteX53" fmla="*/ 176148 w 823268"/>
                  <a:gd name="connsiteY53" fmla="*/ 619315 h 693387"/>
                  <a:gd name="connsiteX54" fmla="*/ 153565 w 823268"/>
                  <a:gd name="connsiteY54" fmla="*/ 619315 h 693387"/>
                  <a:gd name="connsiteX55" fmla="*/ 153565 w 823268"/>
                  <a:gd name="connsiteY55" fmla="*/ 641898 h 693387"/>
                  <a:gd name="connsiteX56" fmla="*/ 189698 w 823268"/>
                  <a:gd name="connsiteY56" fmla="*/ 678031 h 693387"/>
                  <a:gd name="connsiteX57" fmla="*/ 227637 w 823268"/>
                  <a:gd name="connsiteY57" fmla="*/ 693388 h 693387"/>
                  <a:gd name="connsiteX58" fmla="*/ 265577 w 823268"/>
                  <a:gd name="connsiteY58" fmla="*/ 678031 h 693387"/>
                  <a:gd name="connsiteX59" fmla="*/ 294483 w 823268"/>
                  <a:gd name="connsiteY59" fmla="*/ 649125 h 693387"/>
                  <a:gd name="connsiteX60" fmla="*/ 310743 w 823268"/>
                  <a:gd name="connsiteY60" fmla="*/ 611186 h 693387"/>
                  <a:gd name="connsiteX61" fmla="*/ 302613 w 823268"/>
                  <a:gd name="connsiteY61" fmla="*/ 582279 h 693387"/>
                  <a:gd name="connsiteX62" fmla="*/ 363135 w 823268"/>
                  <a:gd name="connsiteY62" fmla="*/ 521757 h 693387"/>
                  <a:gd name="connsiteX63" fmla="*/ 363135 w 823268"/>
                  <a:gd name="connsiteY63" fmla="*/ 521757 h 693387"/>
                  <a:gd name="connsiteX64" fmla="*/ 408301 w 823268"/>
                  <a:gd name="connsiteY64" fmla="*/ 517240 h 693387"/>
                  <a:gd name="connsiteX65" fmla="*/ 450758 w 823268"/>
                  <a:gd name="connsiteY65" fmla="*/ 517240 h 693387"/>
                  <a:gd name="connsiteX66" fmla="*/ 517603 w 823268"/>
                  <a:gd name="connsiteY66" fmla="*/ 584086 h 693387"/>
                  <a:gd name="connsiteX67" fmla="*/ 511280 w 823268"/>
                  <a:gd name="connsiteY67" fmla="*/ 610282 h 693387"/>
                  <a:gd name="connsiteX68" fmla="*/ 527540 w 823268"/>
                  <a:gd name="connsiteY68" fmla="*/ 648222 h 693387"/>
                  <a:gd name="connsiteX69" fmla="*/ 556446 w 823268"/>
                  <a:gd name="connsiteY69" fmla="*/ 677128 h 693387"/>
                  <a:gd name="connsiteX70" fmla="*/ 594385 w 823268"/>
                  <a:gd name="connsiteY70" fmla="*/ 693388 h 693387"/>
                  <a:gd name="connsiteX71" fmla="*/ 632325 w 823268"/>
                  <a:gd name="connsiteY71" fmla="*/ 677128 h 693387"/>
                  <a:gd name="connsiteX72" fmla="*/ 806666 w 823268"/>
                  <a:gd name="connsiteY72" fmla="*/ 502787 h 693387"/>
                  <a:gd name="connsiteX73" fmla="*/ 822926 w 823268"/>
                  <a:gd name="connsiteY73" fmla="*/ 464847 h 693387"/>
                  <a:gd name="connsiteX74" fmla="*/ 808473 w 823268"/>
                  <a:gd name="connsiteY74" fmla="*/ 427811 h 693387"/>
                  <a:gd name="connsiteX75" fmla="*/ 808473 w 823268"/>
                  <a:gd name="connsiteY75" fmla="*/ 427811 h 693387"/>
                  <a:gd name="connsiteX76" fmla="*/ 377588 w 823268"/>
                  <a:gd name="connsiteY76" fmla="*/ 36673 h 693387"/>
                  <a:gd name="connsiteX77" fmla="*/ 448048 w 823268"/>
                  <a:gd name="connsiteY77" fmla="*/ 50223 h 693387"/>
                  <a:gd name="connsiteX78" fmla="*/ 405592 w 823268"/>
                  <a:gd name="connsiteY78" fmla="*/ 92679 h 693387"/>
                  <a:gd name="connsiteX79" fmla="*/ 380299 w 823268"/>
                  <a:gd name="connsiteY79" fmla="*/ 74612 h 693387"/>
                  <a:gd name="connsiteX80" fmla="*/ 356812 w 823268"/>
                  <a:gd name="connsiteY80" fmla="*/ 37577 h 693387"/>
                  <a:gd name="connsiteX81" fmla="*/ 356812 w 823268"/>
                  <a:gd name="connsiteY81" fmla="*/ 37577 h 693387"/>
                  <a:gd name="connsiteX82" fmla="*/ 356812 w 823268"/>
                  <a:gd name="connsiteY82" fmla="*/ 37577 h 693387"/>
                  <a:gd name="connsiteX83" fmla="*/ 356812 w 823268"/>
                  <a:gd name="connsiteY83" fmla="*/ 35770 h 693387"/>
                  <a:gd name="connsiteX84" fmla="*/ 377588 w 823268"/>
                  <a:gd name="connsiteY84" fmla="*/ 36673 h 693387"/>
                  <a:gd name="connsiteX85" fmla="*/ 377588 w 823268"/>
                  <a:gd name="connsiteY85" fmla="*/ 36673 h 693387"/>
                  <a:gd name="connsiteX86" fmla="*/ 294483 w 823268"/>
                  <a:gd name="connsiteY86" fmla="*/ 49320 h 693387"/>
                  <a:gd name="connsiteX87" fmla="*/ 325196 w 823268"/>
                  <a:gd name="connsiteY87" fmla="*/ 46610 h 693387"/>
                  <a:gd name="connsiteX88" fmla="*/ 357716 w 823268"/>
                  <a:gd name="connsiteY88" fmla="*/ 97196 h 693387"/>
                  <a:gd name="connsiteX89" fmla="*/ 404688 w 823268"/>
                  <a:gd name="connsiteY89" fmla="*/ 126102 h 693387"/>
                  <a:gd name="connsiteX90" fmla="*/ 409205 w 823268"/>
                  <a:gd name="connsiteY90" fmla="*/ 139652 h 693387"/>
                  <a:gd name="connsiteX91" fmla="*/ 401978 w 823268"/>
                  <a:gd name="connsiteY91" fmla="*/ 156815 h 693387"/>
                  <a:gd name="connsiteX92" fmla="*/ 384815 w 823268"/>
                  <a:gd name="connsiteY92" fmla="*/ 164042 h 693387"/>
                  <a:gd name="connsiteX93" fmla="*/ 367652 w 823268"/>
                  <a:gd name="connsiteY93" fmla="*/ 156815 h 693387"/>
                  <a:gd name="connsiteX94" fmla="*/ 367652 w 823268"/>
                  <a:gd name="connsiteY94" fmla="*/ 156815 h 693387"/>
                  <a:gd name="connsiteX95" fmla="*/ 367652 w 823268"/>
                  <a:gd name="connsiteY95" fmla="*/ 156815 h 693387"/>
                  <a:gd name="connsiteX96" fmla="*/ 294483 w 823268"/>
                  <a:gd name="connsiteY96" fmla="*/ 83646 h 693387"/>
                  <a:gd name="connsiteX97" fmla="*/ 287256 w 823268"/>
                  <a:gd name="connsiteY97" fmla="*/ 66482 h 693387"/>
                  <a:gd name="connsiteX98" fmla="*/ 294483 w 823268"/>
                  <a:gd name="connsiteY98" fmla="*/ 49320 h 693387"/>
                  <a:gd name="connsiteX99" fmla="*/ 294483 w 823268"/>
                  <a:gd name="connsiteY99" fmla="*/ 49320 h 693387"/>
                  <a:gd name="connsiteX100" fmla="*/ 252027 w 823268"/>
                  <a:gd name="connsiteY100" fmla="*/ 120682 h 693387"/>
                  <a:gd name="connsiteX101" fmla="*/ 269190 w 823268"/>
                  <a:gd name="connsiteY101" fmla="*/ 113455 h 693387"/>
                  <a:gd name="connsiteX102" fmla="*/ 286353 w 823268"/>
                  <a:gd name="connsiteY102" fmla="*/ 120682 h 693387"/>
                  <a:gd name="connsiteX103" fmla="*/ 345069 w 823268"/>
                  <a:gd name="connsiteY103" fmla="*/ 179398 h 693387"/>
                  <a:gd name="connsiteX104" fmla="*/ 345069 w 823268"/>
                  <a:gd name="connsiteY104" fmla="*/ 212821 h 693387"/>
                  <a:gd name="connsiteX105" fmla="*/ 327906 w 823268"/>
                  <a:gd name="connsiteY105" fmla="*/ 220047 h 693387"/>
                  <a:gd name="connsiteX106" fmla="*/ 310743 w 823268"/>
                  <a:gd name="connsiteY106" fmla="*/ 212821 h 693387"/>
                  <a:gd name="connsiteX107" fmla="*/ 310743 w 823268"/>
                  <a:gd name="connsiteY107" fmla="*/ 212821 h 693387"/>
                  <a:gd name="connsiteX108" fmla="*/ 265577 w 823268"/>
                  <a:gd name="connsiteY108" fmla="*/ 167654 h 693387"/>
                  <a:gd name="connsiteX109" fmla="*/ 265577 w 823268"/>
                  <a:gd name="connsiteY109" fmla="*/ 167654 h 693387"/>
                  <a:gd name="connsiteX110" fmla="*/ 251123 w 823268"/>
                  <a:gd name="connsiteY110" fmla="*/ 153202 h 693387"/>
                  <a:gd name="connsiteX111" fmla="*/ 243897 w 823268"/>
                  <a:gd name="connsiteY111" fmla="*/ 136038 h 693387"/>
                  <a:gd name="connsiteX112" fmla="*/ 252027 w 823268"/>
                  <a:gd name="connsiteY112" fmla="*/ 120682 h 693387"/>
                  <a:gd name="connsiteX113" fmla="*/ 252027 w 823268"/>
                  <a:gd name="connsiteY113" fmla="*/ 120682 h 693387"/>
                  <a:gd name="connsiteX114" fmla="*/ 209571 w 823268"/>
                  <a:gd name="connsiteY114" fmla="*/ 191141 h 693387"/>
                  <a:gd name="connsiteX115" fmla="*/ 226734 w 823268"/>
                  <a:gd name="connsiteY115" fmla="*/ 183914 h 693387"/>
                  <a:gd name="connsiteX116" fmla="*/ 243897 w 823268"/>
                  <a:gd name="connsiteY116" fmla="*/ 191141 h 693387"/>
                  <a:gd name="connsiteX117" fmla="*/ 289063 w 823268"/>
                  <a:gd name="connsiteY117" fmla="*/ 236307 h 693387"/>
                  <a:gd name="connsiteX118" fmla="*/ 296289 w 823268"/>
                  <a:gd name="connsiteY118" fmla="*/ 253470 h 693387"/>
                  <a:gd name="connsiteX119" fmla="*/ 289063 w 823268"/>
                  <a:gd name="connsiteY119" fmla="*/ 270633 h 693387"/>
                  <a:gd name="connsiteX120" fmla="*/ 271900 w 823268"/>
                  <a:gd name="connsiteY120" fmla="*/ 277860 h 693387"/>
                  <a:gd name="connsiteX121" fmla="*/ 254737 w 823268"/>
                  <a:gd name="connsiteY121" fmla="*/ 270633 h 693387"/>
                  <a:gd name="connsiteX122" fmla="*/ 238477 w 823268"/>
                  <a:gd name="connsiteY122" fmla="*/ 254374 h 693387"/>
                  <a:gd name="connsiteX123" fmla="*/ 238477 w 823268"/>
                  <a:gd name="connsiteY123" fmla="*/ 254374 h 693387"/>
                  <a:gd name="connsiteX124" fmla="*/ 209571 w 823268"/>
                  <a:gd name="connsiteY124" fmla="*/ 226370 h 693387"/>
                  <a:gd name="connsiteX125" fmla="*/ 202344 w 823268"/>
                  <a:gd name="connsiteY125" fmla="*/ 209208 h 693387"/>
                  <a:gd name="connsiteX126" fmla="*/ 209571 w 823268"/>
                  <a:gd name="connsiteY126" fmla="*/ 191141 h 693387"/>
                  <a:gd name="connsiteX127" fmla="*/ 209571 w 823268"/>
                  <a:gd name="connsiteY127" fmla="*/ 191141 h 693387"/>
                  <a:gd name="connsiteX128" fmla="*/ 181568 w 823268"/>
                  <a:gd name="connsiteY128" fmla="*/ 276957 h 693387"/>
                  <a:gd name="connsiteX129" fmla="*/ 198731 w 823268"/>
                  <a:gd name="connsiteY129" fmla="*/ 269730 h 693387"/>
                  <a:gd name="connsiteX130" fmla="*/ 215894 w 823268"/>
                  <a:gd name="connsiteY130" fmla="*/ 276957 h 693387"/>
                  <a:gd name="connsiteX131" fmla="*/ 232154 w 823268"/>
                  <a:gd name="connsiteY131" fmla="*/ 293216 h 693387"/>
                  <a:gd name="connsiteX132" fmla="*/ 239380 w 823268"/>
                  <a:gd name="connsiteY132" fmla="*/ 310379 h 693387"/>
                  <a:gd name="connsiteX133" fmla="*/ 232154 w 823268"/>
                  <a:gd name="connsiteY133" fmla="*/ 327543 h 693387"/>
                  <a:gd name="connsiteX134" fmla="*/ 214990 w 823268"/>
                  <a:gd name="connsiteY134" fmla="*/ 334769 h 693387"/>
                  <a:gd name="connsiteX135" fmla="*/ 197828 w 823268"/>
                  <a:gd name="connsiteY135" fmla="*/ 327543 h 693387"/>
                  <a:gd name="connsiteX136" fmla="*/ 196021 w 823268"/>
                  <a:gd name="connsiteY136" fmla="*/ 325736 h 693387"/>
                  <a:gd name="connsiteX137" fmla="*/ 196021 w 823268"/>
                  <a:gd name="connsiteY137" fmla="*/ 325736 h 693387"/>
                  <a:gd name="connsiteX138" fmla="*/ 196021 w 823268"/>
                  <a:gd name="connsiteY138" fmla="*/ 325736 h 693387"/>
                  <a:gd name="connsiteX139" fmla="*/ 181568 w 823268"/>
                  <a:gd name="connsiteY139" fmla="*/ 311283 h 693387"/>
                  <a:gd name="connsiteX140" fmla="*/ 181568 w 823268"/>
                  <a:gd name="connsiteY140" fmla="*/ 276957 h 693387"/>
                  <a:gd name="connsiteX141" fmla="*/ 181568 w 823268"/>
                  <a:gd name="connsiteY141" fmla="*/ 276957 h 693387"/>
                  <a:gd name="connsiteX142" fmla="*/ 513086 w 823268"/>
                  <a:gd name="connsiteY142" fmla="*/ 461234 h 693387"/>
                  <a:gd name="connsiteX143" fmla="*/ 490503 w 823268"/>
                  <a:gd name="connsiteY143" fmla="*/ 461234 h 693387"/>
                  <a:gd name="connsiteX144" fmla="*/ 476051 w 823268"/>
                  <a:gd name="connsiteY144" fmla="*/ 475687 h 693387"/>
                  <a:gd name="connsiteX145" fmla="*/ 413721 w 823268"/>
                  <a:gd name="connsiteY145" fmla="*/ 485624 h 693387"/>
                  <a:gd name="connsiteX146" fmla="*/ 343262 w 823268"/>
                  <a:gd name="connsiteY146" fmla="*/ 500077 h 693387"/>
                  <a:gd name="connsiteX147" fmla="*/ 283643 w 823268"/>
                  <a:gd name="connsiteY147" fmla="*/ 559696 h 693387"/>
                  <a:gd name="connsiteX148" fmla="*/ 133691 w 823268"/>
                  <a:gd name="connsiteY148" fmla="*/ 409745 h 693387"/>
                  <a:gd name="connsiteX149" fmla="*/ 186988 w 823268"/>
                  <a:gd name="connsiteY149" fmla="*/ 356449 h 693387"/>
                  <a:gd name="connsiteX150" fmla="*/ 216797 w 823268"/>
                  <a:gd name="connsiteY150" fmla="*/ 364578 h 693387"/>
                  <a:gd name="connsiteX151" fmla="*/ 256544 w 823268"/>
                  <a:gd name="connsiteY151" fmla="*/ 348319 h 693387"/>
                  <a:gd name="connsiteX152" fmla="*/ 272803 w 823268"/>
                  <a:gd name="connsiteY152" fmla="*/ 308573 h 693387"/>
                  <a:gd name="connsiteX153" fmla="*/ 272803 w 823268"/>
                  <a:gd name="connsiteY153" fmla="*/ 308573 h 693387"/>
                  <a:gd name="connsiteX154" fmla="*/ 272803 w 823268"/>
                  <a:gd name="connsiteY154" fmla="*/ 308573 h 693387"/>
                  <a:gd name="connsiteX155" fmla="*/ 312550 w 823268"/>
                  <a:gd name="connsiteY155" fmla="*/ 292313 h 693387"/>
                  <a:gd name="connsiteX156" fmla="*/ 328809 w 823268"/>
                  <a:gd name="connsiteY156" fmla="*/ 252567 h 693387"/>
                  <a:gd name="connsiteX157" fmla="*/ 328809 w 823268"/>
                  <a:gd name="connsiteY157" fmla="*/ 252567 h 693387"/>
                  <a:gd name="connsiteX158" fmla="*/ 328809 w 823268"/>
                  <a:gd name="connsiteY158" fmla="*/ 252567 h 693387"/>
                  <a:gd name="connsiteX159" fmla="*/ 368555 w 823268"/>
                  <a:gd name="connsiteY159" fmla="*/ 236307 h 693387"/>
                  <a:gd name="connsiteX160" fmla="*/ 384815 w 823268"/>
                  <a:gd name="connsiteY160" fmla="*/ 195658 h 693387"/>
                  <a:gd name="connsiteX161" fmla="*/ 384815 w 823268"/>
                  <a:gd name="connsiteY161" fmla="*/ 195658 h 693387"/>
                  <a:gd name="connsiteX162" fmla="*/ 424561 w 823268"/>
                  <a:gd name="connsiteY162" fmla="*/ 179398 h 693387"/>
                  <a:gd name="connsiteX163" fmla="*/ 440821 w 823268"/>
                  <a:gd name="connsiteY163" fmla="*/ 139652 h 693387"/>
                  <a:gd name="connsiteX164" fmla="*/ 432691 w 823268"/>
                  <a:gd name="connsiteY164" fmla="*/ 109842 h 693387"/>
                  <a:gd name="connsiteX165" fmla="*/ 478760 w 823268"/>
                  <a:gd name="connsiteY165" fmla="*/ 63773 h 693387"/>
                  <a:gd name="connsiteX166" fmla="*/ 491407 w 823268"/>
                  <a:gd name="connsiteY166" fmla="*/ 57449 h 693387"/>
                  <a:gd name="connsiteX167" fmla="*/ 493214 w 823268"/>
                  <a:gd name="connsiteY167" fmla="*/ 57449 h 693387"/>
                  <a:gd name="connsiteX168" fmla="*/ 513086 w 823268"/>
                  <a:gd name="connsiteY168" fmla="*/ 63773 h 693387"/>
                  <a:gd name="connsiteX169" fmla="*/ 513086 w 823268"/>
                  <a:gd name="connsiteY169" fmla="*/ 97196 h 693387"/>
                  <a:gd name="connsiteX170" fmla="*/ 498634 w 823268"/>
                  <a:gd name="connsiteY170" fmla="*/ 111648 h 693387"/>
                  <a:gd name="connsiteX171" fmla="*/ 498634 w 823268"/>
                  <a:gd name="connsiteY171" fmla="*/ 111648 h 693387"/>
                  <a:gd name="connsiteX172" fmla="*/ 482374 w 823268"/>
                  <a:gd name="connsiteY172" fmla="*/ 127909 h 693387"/>
                  <a:gd name="connsiteX173" fmla="*/ 482374 w 823268"/>
                  <a:gd name="connsiteY173" fmla="*/ 150492 h 693387"/>
                  <a:gd name="connsiteX174" fmla="*/ 504957 w 823268"/>
                  <a:gd name="connsiteY174" fmla="*/ 150492 h 693387"/>
                  <a:gd name="connsiteX175" fmla="*/ 519410 w 823268"/>
                  <a:gd name="connsiteY175" fmla="*/ 136038 h 693387"/>
                  <a:gd name="connsiteX176" fmla="*/ 519410 w 823268"/>
                  <a:gd name="connsiteY176" fmla="*/ 136038 h 693387"/>
                  <a:gd name="connsiteX177" fmla="*/ 521217 w 823268"/>
                  <a:gd name="connsiteY177" fmla="*/ 134231 h 693387"/>
                  <a:gd name="connsiteX178" fmla="*/ 554640 w 823268"/>
                  <a:gd name="connsiteY178" fmla="*/ 134231 h 693387"/>
                  <a:gd name="connsiteX179" fmla="*/ 561866 w 823268"/>
                  <a:gd name="connsiteY179" fmla="*/ 151395 h 693387"/>
                  <a:gd name="connsiteX180" fmla="*/ 554640 w 823268"/>
                  <a:gd name="connsiteY180" fmla="*/ 168558 h 693387"/>
                  <a:gd name="connsiteX181" fmla="*/ 540186 w 823268"/>
                  <a:gd name="connsiteY181" fmla="*/ 183011 h 693387"/>
                  <a:gd name="connsiteX182" fmla="*/ 540186 w 823268"/>
                  <a:gd name="connsiteY182" fmla="*/ 183011 h 693387"/>
                  <a:gd name="connsiteX183" fmla="*/ 523926 w 823268"/>
                  <a:gd name="connsiteY183" fmla="*/ 199271 h 693387"/>
                  <a:gd name="connsiteX184" fmla="*/ 523926 w 823268"/>
                  <a:gd name="connsiteY184" fmla="*/ 221854 h 693387"/>
                  <a:gd name="connsiteX185" fmla="*/ 546510 w 823268"/>
                  <a:gd name="connsiteY185" fmla="*/ 221854 h 693387"/>
                  <a:gd name="connsiteX186" fmla="*/ 562769 w 823268"/>
                  <a:gd name="connsiteY186" fmla="*/ 205594 h 693387"/>
                  <a:gd name="connsiteX187" fmla="*/ 579933 w 823268"/>
                  <a:gd name="connsiteY187" fmla="*/ 198368 h 693387"/>
                  <a:gd name="connsiteX188" fmla="*/ 597096 w 823268"/>
                  <a:gd name="connsiteY188" fmla="*/ 205594 h 693387"/>
                  <a:gd name="connsiteX189" fmla="*/ 604322 w 823268"/>
                  <a:gd name="connsiteY189" fmla="*/ 222757 h 693387"/>
                  <a:gd name="connsiteX190" fmla="*/ 597096 w 823268"/>
                  <a:gd name="connsiteY190" fmla="*/ 239920 h 693387"/>
                  <a:gd name="connsiteX191" fmla="*/ 569093 w 823268"/>
                  <a:gd name="connsiteY191" fmla="*/ 267924 h 693387"/>
                  <a:gd name="connsiteX192" fmla="*/ 569093 w 823268"/>
                  <a:gd name="connsiteY192" fmla="*/ 290507 h 693387"/>
                  <a:gd name="connsiteX193" fmla="*/ 580836 w 823268"/>
                  <a:gd name="connsiteY193" fmla="*/ 295023 h 693387"/>
                  <a:gd name="connsiteX194" fmla="*/ 592579 w 823268"/>
                  <a:gd name="connsiteY194" fmla="*/ 290507 h 693387"/>
                  <a:gd name="connsiteX195" fmla="*/ 606129 w 823268"/>
                  <a:gd name="connsiteY195" fmla="*/ 276957 h 693387"/>
                  <a:gd name="connsiteX196" fmla="*/ 606129 w 823268"/>
                  <a:gd name="connsiteY196" fmla="*/ 276957 h 693387"/>
                  <a:gd name="connsiteX197" fmla="*/ 623292 w 823268"/>
                  <a:gd name="connsiteY197" fmla="*/ 269730 h 693387"/>
                  <a:gd name="connsiteX198" fmla="*/ 640455 w 823268"/>
                  <a:gd name="connsiteY198" fmla="*/ 276957 h 693387"/>
                  <a:gd name="connsiteX199" fmla="*/ 640455 w 823268"/>
                  <a:gd name="connsiteY199" fmla="*/ 310379 h 693387"/>
                  <a:gd name="connsiteX200" fmla="*/ 626002 w 823268"/>
                  <a:gd name="connsiteY200" fmla="*/ 324833 h 693387"/>
                  <a:gd name="connsiteX201" fmla="*/ 626002 w 823268"/>
                  <a:gd name="connsiteY201" fmla="*/ 324833 h 693387"/>
                  <a:gd name="connsiteX202" fmla="*/ 626002 w 823268"/>
                  <a:gd name="connsiteY202" fmla="*/ 324833 h 693387"/>
                  <a:gd name="connsiteX203" fmla="*/ 603419 w 823268"/>
                  <a:gd name="connsiteY203" fmla="*/ 347416 h 693387"/>
                  <a:gd name="connsiteX204" fmla="*/ 603419 w 823268"/>
                  <a:gd name="connsiteY204" fmla="*/ 369999 h 693387"/>
                  <a:gd name="connsiteX205" fmla="*/ 615162 w 823268"/>
                  <a:gd name="connsiteY205" fmla="*/ 374515 h 693387"/>
                  <a:gd name="connsiteX206" fmla="*/ 626905 w 823268"/>
                  <a:gd name="connsiteY206" fmla="*/ 369999 h 693387"/>
                  <a:gd name="connsiteX207" fmla="*/ 637745 w 823268"/>
                  <a:gd name="connsiteY207" fmla="*/ 359159 h 693387"/>
                  <a:gd name="connsiteX208" fmla="*/ 690138 w 823268"/>
                  <a:gd name="connsiteY208" fmla="*/ 411551 h 693387"/>
                  <a:gd name="connsiteX209" fmla="*/ 540186 w 823268"/>
                  <a:gd name="connsiteY209" fmla="*/ 561503 h 693387"/>
                  <a:gd name="connsiteX210" fmla="*/ 486890 w 823268"/>
                  <a:gd name="connsiteY210" fmla="*/ 508207 h 693387"/>
                  <a:gd name="connsiteX211" fmla="*/ 497730 w 823268"/>
                  <a:gd name="connsiteY211" fmla="*/ 499174 h 693387"/>
                  <a:gd name="connsiteX212" fmla="*/ 512183 w 823268"/>
                  <a:gd name="connsiteY212" fmla="*/ 484721 h 693387"/>
                  <a:gd name="connsiteX213" fmla="*/ 513086 w 823268"/>
                  <a:gd name="connsiteY213" fmla="*/ 461234 h 693387"/>
                  <a:gd name="connsiteX214" fmla="*/ 513086 w 823268"/>
                  <a:gd name="connsiteY214" fmla="*/ 461234 h 693387"/>
                  <a:gd name="connsiteX215" fmla="*/ 785890 w 823268"/>
                  <a:gd name="connsiteY215" fmla="*/ 482010 h 693387"/>
                  <a:gd name="connsiteX216" fmla="*/ 611549 w 823268"/>
                  <a:gd name="connsiteY216" fmla="*/ 656352 h 693387"/>
                  <a:gd name="connsiteX217" fmla="*/ 596192 w 823268"/>
                  <a:gd name="connsiteY217" fmla="*/ 662675 h 693387"/>
                  <a:gd name="connsiteX218" fmla="*/ 580836 w 823268"/>
                  <a:gd name="connsiteY218" fmla="*/ 656352 h 693387"/>
                  <a:gd name="connsiteX219" fmla="*/ 551930 w 823268"/>
                  <a:gd name="connsiteY219" fmla="*/ 627445 h 693387"/>
                  <a:gd name="connsiteX220" fmla="*/ 545606 w 823268"/>
                  <a:gd name="connsiteY220" fmla="*/ 612089 h 693387"/>
                  <a:gd name="connsiteX221" fmla="*/ 551930 w 823268"/>
                  <a:gd name="connsiteY221" fmla="*/ 596732 h 693387"/>
                  <a:gd name="connsiteX222" fmla="*/ 726271 w 823268"/>
                  <a:gd name="connsiteY222" fmla="*/ 422391 h 693387"/>
                  <a:gd name="connsiteX223" fmla="*/ 741627 w 823268"/>
                  <a:gd name="connsiteY223" fmla="*/ 416068 h 693387"/>
                  <a:gd name="connsiteX224" fmla="*/ 756983 w 823268"/>
                  <a:gd name="connsiteY224" fmla="*/ 422391 h 693387"/>
                  <a:gd name="connsiteX225" fmla="*/ 785890 w 823268"/>
                  <a:gd name="connsiteY225" fmla="*/ 451298 h 693387"/>
                  <a:gd name="connsiteX226" fmla="*/ 792213 w 823268"/>
                  <a:gd name="connsiteY226" fmla="*/ 466654 h 693387"/>
                  <a:gd name="connsiteX227" fmla="*/ 785890 w 823268"/>
                  <a:gd name="connsiteY227" fmla="*/ 482010 h 693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Lst>
                <a:rect l="l" t="t" r="r" b="b"/>
                <a:pathLst>
                  <a:path w="823268" h="693387">
                    <a:moveTo>
                      <a:pt x="808473" y="427811"/>
                    </a:moveTo>
                    <a:lnTo>
                      <a:pt x="779566" y="398905"/>
                    </a:lnTo>
                    <a:cubicBezTo>
                      <a:pt x="769630" y="388968"/>
                      <a:pt x="756080" y="382645"/>
                      <a:pt x="741627" y="382645"/>
                    </a:cubicBezTo>
                    <a:cubicBezTo>
                      <a:pt x="732594" y="382645"/>
                      <a:pt x="723561" y="385355"/>
                      <a:pt x="715431" y="388968"/>
                    </a:cubicBezTo>
                    <a:lnTo>
                      <a:pt x="661231" y="334769"/>
                    </a:lnTo>
                    <a:lnTo>
                      <a:pt x="663941" y="332059"/>
                    </a:lnTo>
                    <a:cubicBezTo>
                      <a:pt x="685621" y="310379"/>
                      <a:pt x="685621" y="274246"/>
                      <a:pt x="663941" y="252567"/>
                    </a:cubicBezTo>
                    <a:cubicBezTo>
                      <a:pt x="655812" y="244437"/>
                      <a:pt x="645875" y="239920"/>
                      <a:pt x="635939" y="237210"/>
                    </a:cubicBezTo>
                    <a:cubicBezTo>
                      <a:pt x="637745" y="231791"/>
                      <a:pt x="637745" y="227274"/>
                      <a:pt x="637745" y="220951"/>
                    </a:cubicBezTo>
                    <a:cubicBezTo>
                      <a:pt x="637745" y="205594"/>
                      <a:pt x="632325" y="192044"/>
                      <a:pt x="621485" y="181204"/>
                    </a:cubicBezTo>
                    <a:cubicBezTo>
                      <a:pt x="613356" y="173075"/>
                      <a:pt x="603419" y="168558"/>
                      <a:pt x="593482" y="165848"/>
                    </a:cubicBezTo>
                    <a:cubicBezTo>
                      <a:pt x="595289" y="160428"/>
                      <a:pt x="595289" y="155911"/>
                      <a:pt x="595289" y="149588"/>
                    </a:cubicBezTo>
                    <a:cubicBezTo>
                      <a:pt x="595289" y="134231"/>
                      <a:pt x="589869" y="120682"/>
                      <a:pt x="579029" y="109842"/>
                    </a:cubicBezTo>
                    <a:cubicBezTo>
                      <a:pt x="570899" y="101712"/>
                      <a:pt x="560963" y="96292"/>
                      <a:pt x="551026" y="94486"/>
                    </a:cubicBezTo>
                    <a:cubicBezTo>
                      <a:pt x="556446" y="75516"/>
                      <a:pt x="551930" y="53836"/>
                      <a:pt x="536573" y="38480"/>
                    </a:cubicBezTo>
                    <a:cubicBezTo>
                      <a:pt x="523926" y="25833"/>
                      <a:pt x="506764" y="20413"/>
                      <a:pt x="490503" y="22220"/>
                    </a:cubicBezTo>
                    <a:lnTo>
                      <a:pt x="383009" y="2347"/>
                    </a:lnTo>
                    <a:cubicBezTo>
                      <a:pt x="366749" y="-363"/>
                      <a:pt x="345972" y="-3073"/>
                      <a:pt x="333326" y="8670"/>
                    </a:cubicBezTo>
                    <a:cubicBezTo>
                      <a:pt x="332422" y="9573"/>
                      <a:pt x="331519" y="10477"/>
                      <a:pt x="330616" y="11380"/>
                    </a:cubicBezTo>
                    <a:cubicBezTo>
                      <a:pt x="310743" y="4154"/>
                      <a:pt x="287256" y="8670"/>
                      <a:pt x="270996" y="24027"/>
                    </a:cubicBezTo>
                    <a:cubicBezTo>
                      <a:pt x="260156" y="34866"/>
                      <a:pt x="254737" y="48416"/>
                      <a:pt x="254737" y="63773"/>
                    </a:cubicBezTo>
                    <a:cubicBezTo>
                      <a:pt x="254737" y="69193"/>
                      <a:pt x="255640" y="74612"/>
                      <a:pt x="256544" y="80032"/>
                    </a:cubicBezTo>
                    <a:cubicBezTo>
                      <a:pt x="245704" y="81839"/>
                      <a:pt x="235767" y="87259"/>
                      <a:pt x="228540" y="95389"/>
                    </a:cubicBezTo>
                    <a:cubicBezTo>
                      <a:pt x="217701" y="106229"/>
                      <a:pt x="212281" y="119779"/>
                      <a:pt x="212281" y="135135"/>
                    </a:cubicBezTo>
                    <a:cubicBezTo>
                      <a:pt x="212281" y="140555"/>
                      <a:pt x="213184" y="145975"/>
                      <a:pt x="214087" y="151395"/>
                    </a:cubicBezTo>
                    <a:cubicBezTo>
                      <a:pt x="203247" y="153202"/>
                      <a:pt x="193311" y="158621"/>
                      <a:pt x="186085" y="166751"/>
                    </a:cubicBezTo>
                    <a:cubicBezTo>
                      <a:pt x="175245" y="177591"/>
                      <a:pt x="169824" y="191141"/>
                      <a:pt x="169824" y="206497"/>
                    </a:cubicBezTo>
                    <a:cubicBezTo>
                      <a:pt x="169824" y="218241"/>
                      <a:pt x="173438" y="229080"/>
                      <a:pt x="179761" y="238113"/>
                    </a:cubicBezTo>
                    <a:cubicBezTo>
                      <a:pt x="171631" y="240824"/>
                      <a:pt x="164405" y="245340"/>
                      <a:pt x="158081" y="251663"/>
                    </a:cubicBezTo>
                    <a:cubicBezTo>
                      <a:pt x="136402" y="273343"/>
                      <a:pt x="136402" y="309476"/>
                      <a:pt x="158081" y="331156"/>
                    </a:cubicBezTo>
                    <a:lnTo>
                      <a:pt x="160791" y="333866"/>
                    </a:lnTo>
                    <a:lnTo>
                      <a:pt x="106592" y="388065"/>
                    </a:lnTo>
                    <a:cubicBezTo>
                      <a:pt x="86719" y="379032"/>
                      <a:pt x="61426" y="381742"/>
                      <a:pt x="45166" y="398905"/>
                    </a:cubicBezTo>
                    <a:lnTo>
                      <a:pt x="16260" y="427811"/>
                    </a:lnTo>
                    <a:cubicBezTo>
                      <a:pt x="6323" y="437748"/>
                      <a:pt x="0" y="451298"/>
                      <a:pt x="0" y="465751"/>
                    </a:cubicBezTo>
                    <a:cubicBezTo>
                      <a:pt x="0" y="480204"/>
                      <a:pt x="5420" y="493754"/>
                      <a:pt x="16260" y="503690"/>
                    </a:cubicBezTo>
                    <a:lnTo>
                      <a:pt x="52393" y="539823"/>
                    </a:lnTo>
                    <a:cubicBezTo>
                      <a:pt x="58716" y="546146"/>
                      <a:pt x="68653" y="546146"/>
                      <a:pt x="74976" y="539823"/>
                    </a:cubicBezTo>
                    <a:cubicBezTo>
                      <a:pt x="81299" y="533500"/>
                      <a:pt x="81299" y="523563"/>
                      <a:pt x="74976" y="517240"/>
                    </a:cubicBezTo>
                    <a:lnTo>
                      <a:pt x="38843" y="481107"/>
                    </a:lnTo>
                    <a:cubicBezTo>
                      <a:pt x="34326" y="476591"/>
                      <a:pt x="32520" y="471171"/>
                      <a:pt x="32520" y="465751"/>
                    </a:cubicBezTo>
                    <a:cubicBezTo>
                      <a:pt x="32520" y="460331"/>
                      <a:pt x="34326" y="454911"/>
                      <a:pt x="38843" y="450394"/>
                    </a:cubicBezTo>
                    <a:lnTo>
                      <a:pt x="67749" y="421488"/>
                    </a:lnTo>
                    <a:cubicBezTo>
                      <a:pt x="74976" y="414261"/>
                      <a:pt x="85816" y="413358"/>
                      <a:pt x="93946" y="417875"/>
                    </a:cubicBezTo>
                    <a:cubicBezTo>
                      <a:pt x="94849" y="418778"/>
                      <a:pt x="94849" y="419681"/>
                      <a:pt x="95752" y="420585"/>
                    </a:cubicBezTo>
                    <a:cubicBezTo>
                      <a:pt x="97559" y="422391"/>
                      <a:pt x="98462" y="423294"/>
                      <a:pt x="100269" y="424198"/>
                    </a:cubicBezTo>
                    <a:lnTo>
                      <a:pt x="264673" y="588603"/>
                    </a:lnTo>
                    <a:cubicBezTo>
                      <a:pt x="265577" y="590409"/>
                      <a:pt x="266480" y="592216"/>
                      <a:pt x="268287" y="593119"/>
                    </a:cubicBezTo>
                    <a:cubicBezTo>
                      <a:pt x="270093" y="594925"/>
                      <a:pt x="270996" y="595829"/>
                      <a:pt x="272803" y="596732"/>
                    </a:cubicBezTo>
                    <a:cubicBezTo>
                      <a:pt x="276417" y="600346"/>
                      <a:pt x="278223" y="605765"/>
                      <a:pt x="278223" y="611186"/>
                    </a:cubicBezTo>
                    <a:cubicBezTo>
                      <a:pt x="278223" y="616605"/>
                      <a:pt x="276417" y="622025"/>
                      <a:pt x="271900" y="626542"/>
                    </a:cubicBezTo>
                    <a:lnTo>
                      <a:pt x="242994" y="655448"/>
                    </a:lnTo>
                    <a:cubicBezTo>
                      <a:pt x="234864" y="663578"/>
                      <a:pt x="220411" y="663578"/>
                      <a:pt x="212281" y="655448"/>
                    </a:cubicBezTo>
                    <a:lnTo>
                      <a:pt x="176148" y="619315"/>
                    </a:lnTo>
                    <a:cubicBezTo>
                      <a:pt x="169824" y="612992"/>
                      <a:pt x="159888" y="612992"/>
                      <a:pt x="153565" y="619315"/>
                    </a:cubicBezTo>
                    <a:cubicBezTo>
                      <a:pt x="147241" y="625639"/>
                      <a:pt x="147241" y="635575"/>
                      <a:pt x="153565" y="641898"/>
                    </a:cubicBezTo>
                    <a:lnTo>
                      <a:pt x="189698" y="678031"/>
                    </a:lnTo>
                    <a:cubicBezTo>
                      <a:pt x="200537" y="688871"/>
                      <a:pt x="214087" y="693388"/>
                      <a:pt x="227637" y="693388"/>
                    </a:cubicBezTo>
                    <a:cubicBezTo>
                      <a:pt x="241187" y="693388"/>
                      <a:pt x="255640" y="687968"/>
                      <a:pt x="265577" y="678031"/>
                    </a:cubicBezTo>
                    <a:lnTo>
                      <a:pt x="294483" y="649125"/>
                    </a:lnTo>
                    <a:cubicBezTo>
                      <a:pt x="304419" y="639188"/>
                      <a:pt x="310743" y="625639"/>
                      <a:pt x="310743" y="611186"/>
                    </a:cubicBezTo>
                    <a:cubicBezTo>
                      <a:pt x="310743" y="601249"/>
                      <a:pt x="308033" y="591313"/>
                      <a:pt x="302613" y="582279"/>
                    </a:cubicBezTo>
                    <a:lnTo>
                      <a:pt x="363135" y="521757"/>
                    </a:lnTo>
                    <a:cubicBezTo>
                      <a:pt x="363135" y="521757"/>
                      <a:pt x="363135" y="521757"/>
                      <a:pt x="363135" y="521757"/>
                    </a:cubicBezTo>
                    <a:cubicBezTo>
                      <a:pt x="370362" y="514530"/>
                      <a:pt x="389332" y="516337"/>
                      <a:pt x="408301" y="517240"/>
                    </a:cubicBezTo>
                    <a:cubicBezTo>
                      <a:pt x="421851" y="518143"/>
                      <a:pt x="436304" y="519047"/>
                      <a:pt x="450758" y="517240"/>
                    </a:cubicBezTo>
                    <a:lnTo>
                      <a:pt x="517603" y="584086"/>
                    </a:lnTo>
                    <a:cubicBezTo>
                      <a:pt x="513086" y="592216"/>
                      <a:pt x="511280" y="601249"/>
                      <a:pt x="511280" y="610282"/>
                    </a:cubicBezTo>
                    <a:cubicBezTo>
                      <a:pt x="511280" y="624736"/>
                      <a:pt x="516700" y="638285"/>
                      <a:pt x="527540" y="648222"/>
                    </a:cubicBezTo>
                    <a:lnTo>
                      <a:pt x="556446" y="677128"/>
                    </a:lnTo>
                    <a:cubicBezTo>
                      <a:pt x="566383" y="687064"/>
                      <a:pt x="579933" y="693388"/>
                      <a:pt x="594385" y="693388"/>
                    </a:cubicBezTo>
                    <a:cubicBezTo>
                      <a:pt x="608839" y="693388"/>
                      <a:pt x="622389" y="687968"/>
                      <a:pt x="632325" y="677128"/>
                    </a:cubicBezTo>
                    <a:lnTo>
                      <a:pt x="806666" y="502787"/>
                    </a:lnTo>
                    <a:cubicBezTo>
                      <a:pt x="816603" y="492850"/>
                      <a:pt x="822926" y="479300"/>
                      <a:pt x="822926" y="464847"/>
                    </a:cubicBezTo>
                    <a:cubicBezTo>
                      <a:pt x="824732" y="451298"/>
                      <a:pt x="819313" y="437748"/>
                      <a:pt x="808473" y="427811"/>
                    </a:cubicBezTo>
                    <a:lnTo>
                      <a:pt x="808473" y="427811"/>
                    </a:lnTo>
                    <a:close/>
                    <a:moveTo>
                      <a:pt x="377588" y="36673"/>
                    </a:moveTo>
                    <a:lnTo>
                      <a:pt x="448048" y="50223"/>
                    </a:lnTo>
                    <a:lnTo>
                      <a:pt x="405592" y="92679"/>
                    </a:lnTo>
                    <a:cubicBezTo>
                      <a:pt x="399268" y="89969"/>
                      <a:pt x="390235" y="83646"/>
                      <a:pt x="380299" y="74612"/>
                    </a:cubicBezTo>
                    <a:cubicBezTo>
                      <a:pt x="366749" y="61966"/>
                      <a:pt x="356812" y="46610"/>
                      <a:pt x="356812" y="37577"/>
                    </a:cubicBezTo>
                    <a:cubicBezTo>
                      <a:pt x="356812" y="37577"/>
                      <a:pt x="356812" y="37577"/>
                      <a:pt x="356812" y="37577"/>
                    </a:cubicBezTo>
                    <a:cubicBezTo>
                      <a:pt x="356812" y="37577"/>
                      <a:pt x="356812" y="37577"/>
                      <a:pt x="356812" y="37577"/>
                    </a:cubicBezTo>
                    <a:cubicBezTo>
                      <a:pt x="356812" y="36673"/>
                      <a:pt x="356812" y="36673"/>
                      <a:pt x="356812" y="35770"/>
                    </a:cubicBezTo>
                    <a:cubicBezTo>
                      <a:pt x="358619" y="34866"/>
                      <a:pt x="364038" y="33963"/>
                      <a:pt x="377588" y="36673"/>
                    </a:cubicBezTo>
                    <a:lnTo>
                      <a:pt x="377588" y="36673"/>
                    </a:lnTo>
                    <a:close/>
                    <a:moveTo>
                      <a:pt x="294483" y="49320"/>
                    </a:moveTo>
                    <a:cubicBezTo>
                      <a:pt x="302613" y="41189"/>
                      <a:pt x="315259" y="40286"/>
                      <a:pt x="325196" y="46610"/>
                    </a:cubicBezTo>
                    <a:cubicBezTo>
                      <a:pt x="330616" y="68289"/>
                      <a:pt x="349586" y="89065"/>
                      <a:pt x="357716" y="97196"/>
                    </a:cubicBezTo>
                    <a:cubicBezTo>
                      <a:pt x="364038" y="103519"/>
                      <a:pt x="383912" y="121585"/>
                      <a:pt x="404688" y="126102"/>
                    </a:cubicBezTo>
                    <a:cubicBezTo>
                      <a:pt x="407398" y="129715"/>
                      <a:pt x="409205" y="135135"/>
                      <a:pt x="409205" y="139652"/>
                    </a:cubicBezTo>
                    <a:cubicBezTo>
                      <a:pt x="409205" y="145975"/>
                      <a:pt x="406495" y="152298"/>
                      <a:pt x="401978" y="156815"/>
                    </a:cubicBezTo>
                    <a:cubicBezTo>
                      <a:pt x="397461" y="161331"/>
                      <a:pt x="391138" y="164042"/>
                      <a:pt x="384815" y="164042"/>
                    </a:cubicBezTo>
                    <a:cubicBezTo>
                      <a:pt x="378492" y="164042"/>
                      <a:pt x="372169" y="161331"/>
                      <a:pt x="367652" y="156815"/>
                    </a:cubicBezTo>
                    <a:lnTo>
                      <a:pt x="367652" y="156815"/>
                    </a:lnTo>
                    <a:lnTo>
                      <a:pt x="367652" y="156815"/>
                    </a:lnTo>
                    <a:lnTo>
                      <a:pt x="294483" y="83646"/>
                    </a:lnTo>
                    <a:cubicBezTo>
                      <a:pt x="289967" y="79129"/>
                      <a:pt x="287256" y="72806"/>
                      <a:pt x="287256" y="66482"/>
                    </a:cubicBezTo>
                    <a:cubicBezTo>
                      <a:pt x="288160" y="60160"/>
                      <a:pt x="290870" y="53836"/>
                      <a:pt x="294483" y="49320"/>
                    </a:cubicBezTo>
                    <a:lnTo>
                      <a:pt x="294483" y="49320"/>
                    </a:lnTo>
                    <a:close/>
                    <a:moveTo>
                      <a:pt x="252027" y="120682"/>
                    </a:moveTo>
                    <a:cubicBezTo>
                      <a:pt x="256544" y="116165"/>
                      <a:pt x="262867" y="113455"/>
                      <a:pt x="269190" y="113455"/>
                    </a:cubicBezTo>
                    <a:cubicBezTo>
                      <a:pt x="275513" y="113455"/>
                      <a:pt x="281836" y="116165"/>
                      <a:pt x="286353" y="120682"/>
                    </a:cubicBezTo>
                    <a:lnTo>
                      <a:pt x="345069" y="179398"/>
                    </a:lnTo>
                    <a:cubicBezTo>
                      <a:pt x="354102" y="188431"/>
                      <a:pt x="354102" y="203787"/>
                      <a:pt x="345069" y="212821"/>
                    </a:cubicBezTo>
                    <a:cubicBezTo>
                      <a:pt x="340552" y="217337"/>
                      <a:pt x="334229" y="220047"/>
                      <a:pt x="327906" y="220047"/>
                    </a:cubicBezTo>
                    <a:cubicBezTo>
                      <a:pt x="321583" y="220047"/>
                      <a:pt x="315259" y="217337"/>
                      <a:pt x="310743" y="212821"/>
                    </a:cubicBezTo>
                    <a:lnTo>
                      <a:pt x="310743" y="212821"/>
                    </a:lnTo>
                    <a:lnTo>
                      <a:pt x="265577" y="167654"/>
                    </a:lnTo>
                    <a:cubicBezTo>
                      <a:pt x="265577" y="167654"/>
                      <a:pt x="265577" y="167654"/>
                      <a:pt x="265577" y="167654"/>
                    </a:cubicBezTo>
                    <a:lnTo>
                      <a:pt x="251123" y="153202"/>
                    </a:lnTo>
                    <a:cubicBezTo>
                      <a:pt x="246607" y="148685"/>
                      <a:pt x="243897" y="142362"/>
                      <a:pt x="243897" y="136038"/>
                    </a:cubicBezTo>
                    <a:cubicBezTo>
                      <a:pt x="245704" y="130619"/>
                      <a:pt x="247510" y="125198"/>
                      <a:pt x="252027" y="120682"/>
                    </a:cubicBezTo>
                    <a:lnTo>
                      <a:pt x="252027" y="120682"/>
                    </a:lnTo>
                    <a:close/>
                    <a:moveTo>
                      <a:pt x="209571" y="191141"/>
                    </a:moveTo>
                    <a:cubicBezTo>
                      <a:pt x="214087" y="186625"/>
                      <a:pt x="220411" y="183914"/>
                      <a:pt x="226734" y="183914"/>
                    </a:cubicBezTo>
                    <a:cubicBezTo>
                      <a:pt x="233057" y="183914"/>
                      <a:pt x="239380" y="186625"/>
                      <a:pt x="243897" y="191141"/>
                    </a:cubicBezTo>
                    <a:lnTo>
                      <a:pt x="289063" y="236307"/>
                    </a:lnTo>
                    <a:cubicBezTo>
                      <a:pt x="293579" y="240824"/>
                      <a:pt x="296289" y="247147"/>
                      <a:pt x="296289" y="253470"/>
                    </a:cubicBezTo>
                    <a:cubicBezTo>
                      <a:pt x="296289" y="259793"/>
                      <a:pt x="293579" y="266117"/>
                      <a:pt x="289063" y="270633"/>
                    </a:cubicBezTo>
                    <a:cubicBezTo>
                      <a:pt x="284546" y="275150"/>
                      <a:pt x="278223" y="277860"/>
                      <a:pt x="271900" y="277860"/>
                    </a:cubicBezTo>
                    <a:cubicBezTo>
                      <a:pt x="265577" y="277860"/>
                      <a:pt x="259253" y="275150"/>
                      <a:pt x="254737" y="270633"/>
                    </a:cubicBezTo>
                    <a:lnTo>
                      <a:pt x="238477" y="254374"/>
                    </a:lnTo>
                    <a:cubicBezTo>
                      <a:pt x="238477" y="254374"/>
                      <a:pt x="238477" y="254374"/>
                      <a:pt x="238477" y="254374"/>
                    </a:cubicBezTo>
                    <a:lnTo>
                      <a:pt x="209571" y="226370"/>
                    </a:lnTo>
                    <a:cubicBezTo>
                      <a:pt x="205054" y="221854"/>
                      <a:pt x="202344" y="215530"/>
                      <a:pt x="202344" y="209208"/>
                    </a:cubicBezTo>
                    <a:cubicBezTo>
                      <a:pt x="203247" y="201981"/>
                      <a:pt x="205054" y="195658"/>
                      <a:pt x="209571" y="191141"/>
                    </a:cubicBezTo>
                    <a:lnTo>
                      <a:pt x="209571" y="191141"/>
                    </a:lnTo>
                    <a:close/>
                    <a:moveTo>
                      <a:pt x="181568" y="276957"/>
                    </a:moveTo>
                    <a:cubicBezTo>
                      <a:pt x="186085" y="272440"/>
                      <a:pt x="192407" y="269730"/>
                      <a:pt x="198731" y="269730"/>
                    </a:cubicBezTo>
                    <a:cubicBezTo>
                      <a:pt x="205054" y="269730"/>
                      <a:pt x="211377" y="272440"/>
                      <a:pt x="215894" y="276957"/>
                    </a:cubicBezTo>
                    <a:lnTo>
                      <a:pt x="232154" y="293216"/>
                    </a:lnTo>
                    <a:cubicBezTo>
                      <a:pt x="236670" y="297733"/>
                      <a:pt x="239380" y="304056"/>
                      <a:pt x="239380" y="310379"/>
                    </a:cubicBezTo>
                    <a:cubicBezTo>
                      <a:pt x="239380" y="316703"/>
                      <a:pt x="236670" y="323026"/>
                      <a:pt x="232154" y="327543"/>
                    </a:cubicBezTo>
                    <a:cubicBezTo>
                      <a:pt x="227637" y="332059"/>
                      <a:pt x="221314" y="334769"/>
                      <a:pt x="214990" y="334769"/>
                    </a:cubicBezTo>
                    <a:cubicBezTo>
                      <a:pt x="208668" y="334769"/>
                      <a:pt x="202344" y="332059"/>
                      <a:pt x="197828" y="327543"/>
                    </a:cubicBezTo>
                    <a:lnTo>
                      <a:pt x="196021" y="325736"/>
                    </a:lnTo>
                    <a:cubicBezTo>
                      <a:pt x="196021" y="325736"/>
                      <a:pt x="196021" y="325736"/>
                      <a:pt x="196021" y="325736"/>
                    </a:cubicBezTo>
                    <a:cubicBezTo>
                      <a:pt x="196021" y="325736"/>
                      <a:pt x="196021" y="325736"/>
                      <a:pt x="196021" y="325736"/>
                    </a:cubicBezTo>
                    <a:lnTo>
                      <a:pt x="181568" y="311283"/>
                    </a:lnTo>
                    <a:cubicBezTo>
                      <a:pt x="172535" y="301346"/>
                      <a:pt x="172535" y="285990"/>
                      <a:pt x="181568" y="276957"/>
                    </a:cubicBezTo>
                    <a:lnTo>
                      <a:pt x="181568" y="276957"/>
                    </a:lnTo>
                    <a:close/>
                    <a:moveTo>
                      <a:pt x="513086" y="461234"/>
                    </a:moveTo>
                    <a:cubicBezTo>
                      <a:pt x="506764" y="454911"/>
                      <a:pt x="496827" y="454911"/>
                      <a:pt x="490503" y="461234"/>
                    </a:cubicBezTo>
                    <a:lnTo>
                      <a:pt x="476051" y="475687"/>
                    </a:lnTo>
                    <a:cubicBezTo>
                      <a:pt x="462501" y="489237"/>
                      <a:pt x="437208" y="487431"/>
                      <a:pt x="413721" y="485624"/>
                    </a:cubicBezTo>
                    <a:cubicBezTo>
                      <a:pt x="387525" y="483817"/>
                      <a:pt x="360425" y="482010"/>
                      <a:pt x="343262" y="500077"/>
                    </a:cubicBezTo>
                    <a:lnTo>
                      <a:pt x="283643" y="559696"/>
                    </a:lnTo>
                    <a:lnTo>
                      <a:pt x="133691" y="409745"/>
                    </a:lnTo>
                    <a:lnTo>
                      <a:pt x="186988" y="356449"/>
                    </a:lnTo>
                    <a:cubicBezTo>
                      <a:pt x="196021" y="361869"/>
                      <a:pt x="205957" y="364578"/>
                      <a:pt x="216797" y="364578"/>
                    </a:cubicBezTo>
                    <a:cubicBezTo>
                      <a:pt x="232154" y="364578"/>
                      <a:pt x="245704" y="359159"/>
                      <a:pt x="256544" y="348319"/>
                    </a:cubicBezTo>
                    <a:cubicBezTo>
                      <a:pt x="267383" y="337479"/>
                      <a:pt x="272803" y="323929"/>
                      <a:pt x="272803" y="308573"/>
                    </a:cubicBezTo>
                    <a:cubicBezTo>
                      <a:pt x="272803" y="308573"/>
                      <a:pt x="272803" y="308573"/>
                      <a:pt x="272803" y="308573"/>
                    </a:cubicBezTo>
                    <a:cubicBezTo>
                      <a:pt x="272803" y="308573"/>
                      <a:pt x="272803" y="308573"/>
                      <a:pt x="272803" y="308573"/>
                    </a:cubicBezTo>
                    <a:cubicBezTo>
                      <a:pt x="288160" y="308573"/>
                      <a:pt x="301710" y="303153"/>
                      <a:pt x="312550" y="292313"/>
                    </a:cubicBezTo>
                    <a:cubicBezTo>
                      <a:pt x="323389" y="281473"/>
                      <a:pt x="328809" y="267924"/>
                      <a:pt x="328809" y="252567"/>
                    </a:cubicBezTo>
                    <a:cubicBezTo>
                      <a:pt x="328809" y="252567"/>
                      <a:pt x="328809" y="252567"/>
                      <a:pt x="328809" y="252567"/>
                    </a:cubicBezTo>
                    <a:cubicBezTo>
                      <a:pt x="328809" y="252567"/>
                      <a:pt x="328809" y="252567"/>
                      <a:pt x="328809" y="252567"/>
                    </a:cubicBezTo>
                    <a:cubicBezTo>
                      <a:pt x="344166" y="252567"/>
                      <a:pt x="357716" y="247147"/>
                      <a:pt x="368555" y="236307"/>
                    </a:cubicBezTo>
                    <a:cubicBezTo>
                      <a:pt x="379395" y="225467"/>
                      <a:pt x="384815" y="211014"/>
                      <a:pt x="384815" y="195658"/>
                    </a:cubicBezTo>
                    <a:cubicBezTo>
                      <a:pt x="384815" y="195658"/>
                      <a:pt x="384815" y="195658"/>
                      <a:pt x="384815" y="195658"/>
                    </a:cubicBezTo>
                    <a:cubicBezTo>
                      <a:pt x="400171" y="195658"/>
                      <a:pt x="413721" y="190238"/>
                      <a:pt x="424561" y="179398"/>
                    </a:cubicBezTo>
                    <a:cubicBezTo>
                      <a:pt x="435401" y="168558"/>
                      <a:pt x="440821" y="155008"/>
                      <a:pt x="440821" y="139652"/>
                    </a:cubicBezTo>
                    <a:cubicBezTo>
                      <a:pt x="440821" y="128812"/>
                      <a:pt x="438111" y="118875"/>
                      <a:pt x="432691" y="109842"/>
                    </a:cubicBezTo>
                    <a:lnTo>
                      <a:pt x="478760" y="63773"/>
                    </a:lnTo>
                    <a:cubicBezTo>
                      <a:pt x="482374" y="60160"/>
                      <a:pt x="486890" y="58353"/>
                      <a:pt x="491407" y="57449"/>
                    </a:cubicBezTo>
                    <a:cubicBezTo>
                      <a:pt x="492310" y="57449"/>
                      <a:pt x="492310" y="57449"/>
                      <a:pt x="493214" y="57449"/>
                    </a:cubicBezTo>
                    <a:cubicBezTo>
                      <a:pt x="500440" y="56546"/>
                      <a:pt x="507667" y="58353"/>
                      <a:pt x="513086" y="63773"/>
                    </a:cubicBezTo>
                    <a:cubicBezTo>
                      <a:pt x="522120" y="72806"/>
                      <a:pt x="522120" y="88162"/>
                      <a:pt x="513086" y="97196"/>
                    </a:cubicBezTo>
                    <a:lnTo>
                      <a:pt x="498634" y="111648"/>
                    </a:lnTo>
                    <a:cubicBezTo>
                      <a:pt x="498634" y="111648"/>
                      <a:pt x="498634" y="111648"/>
                      <a:pt x="498634" y="111648"/>
                    </a:cubicBezTo>
                    <a:lnTo>
                      <a:pt x="482374" y="127909"/>
                    </a:lnTo>
                    <a:cubicBezTo>
                      <a:pt x="476051" y="134231"/>
                      <a:pt x="476051" y="144168"/>
                      <a:pt x="482374" y="150492"/>
                    </a:cubicBezTo>
                    <a:cubicBezTo>
                      <a:pt x="488697" y="156815"/>
                      <a:pt x="498634" y="156815"/>
                      <a:pt x="504957" y="150492"/>
                    </a:cubicBezTo>
                    <a:lnTo>
                      <a:pt x="519410" y="136038"/>
                    </a:lnTo>
                    <a:cubicBezTo>
                      <a:pt x="519410" y="136038"/>
                      <a:pt x="519410" y="136038"/>
                      <a:pt x="519410" y="136038"/>
                    </a:cubicBezTo>
                    <a:lnTo>
                      <a:pt x="521217" y="134231"/>
                    </a:lnTo>
                    <a:cubicBezTo>
                      <a:pt x="530250" y="125198"/>
                      <a:pt x="545606" y="125198"/>
                      <a:pt x="554640" y="134231"/>
                    </a:cubicBezTo>
                    <a:cubicBezTo>
                      <a:pt x="559156" y="138748"/>
                      <a:pt x="561866" y="145071"/>
                      <a:pt x="561866" y="151395"/>
                    </a:cubicBezTo>
                    <a:cubicBezTo>
                      <a:pt x="561866" y="157718"/>
                      <a:pt x="559156" y="164042"/>
                      <a:pt x="554640" y="168558"/>
                    </a:cubicBezTo>
                    <a:lnTo>
                      <a:pt x="540186" y="183011"/>
                    </a:lnTo>
                    <a:cubicBezTo>
                      <a:pt x="540186" y="183011"/>
                      <a:pt x="540186" y="183011"/>
                      <a:pt x="540186" y="183011"/>
                    </a:cubicBezTo>
                    <a:lnTo>
                      <a:pt x="523926" y="199271"/>
                    </a:lnTo>
                    <a:cubicBezTo>
                      <a:pt x="517603" y="205594"/>
                      <a:pt x="517603" y="215530"/>
                      <a:pt x="523926" y="221854"/>
                    </a:cubicBezTo>
                    <a:cubicBezTo>
                      <a:pt x="530250" y="228177"/>
                      <a:pt x="540186" y="228177"/>
                      <a:pt x="546510" y="221854"/>
                    </a:cubicBezTo>
                    <a:lnTo>
                      <a:pt x="562769" y="205594"/>
                    </a:lnTo>
                    <a:cubicBezTo>
                      <a:pt x="567286" y="201078"/>
                      <a:pt x="573609" y="198368"/>
                      <a:pt x="579933" y="198368"/>
                    </a:cubicBezTo>
                    <a:cubicBezTo>
                      <a:pt x="586256" y="198368"/>
                      <a:pt x="592579" y="201078"/>
                      <a:pt x="597096" y="205594"/>
                    </a:cubicBezTo>
                    <a:cubicBezTo>
                      <a:pt x="601612" y="210111"/>
                      <a:pt x="604322" y="216434"/>
                      <a:pt x="604322" y="222757"/>
                    </a:cubicBezTo>
                    <a:cubicBezTo>
                      <a:pt x="604322" y="229080"/>
                      <a:pt x="601612" y="235404"/>
                      <a:pt x="597096" y="239920"/>
                    </a:cubicBezTo>
                    <a:lnTo>
                      <a:pt x="569093" y="267924"/>
                    </a:lnTo>
                    <a:cubicBezTo>
                      <a:pt x="562769" y="274246"/>
                      <a:pt x="562769" y="284183"/>
                      <a:pt x="569093" y="290507"/>
                    </a:cubicBezTo>
                    <a:cubicBezTo>
                      <a:pt x="572706" y="294120"/>
                      <a:pt x="576319" y="295023"/>
                      <a:pt x="580836" y="295023"/>
                    </a:cubicBezTo>
                    <a:cubicBezTo>
                      <a:pt x="585352" y="295023"/>
                      <a:pt x="588966" y="293216"/>
                      <a:pt x="592579" y="290507"/>
                    </a:cubicBezTo>
                    <a:lnTo>
                      <a:pt x="606129" y="276957"/>
                    </a:lnTo>
                    <a:cubicBezTo>
                      <a:pt x="606129" y="276957"/>
                      <a:pt x="606129" y="276957"/>
                      <a:pt x="606129" y="276957"/>
                    </a:cubicBezTo>
                    <a:cubicBezTo>
                      <a:pt x="610646" y="272440"/>
                      <a:pt x="616968" y="269730"/>
                      <a:pt x="623292" y="269730"/>
                    </a:cubicBezTo>
                    <a:cubicBezTo>
                      <a:pt x="629615" y="269730"/>
                      <a:pt x="635939" y="272440"/>
                      <a:pt x="640455" y="276957"/>
                    </a:cubicBezTo>
                    <a:cubicBezTo>
                      <a:pt x="649488" y="285990"/>
                      <a:pt x="649488" y="301346"/>
                      <a:pt x="640455" y="310379"/>
                    </a:cubicBezTo>
                    <a:lnTo>
                      <a:pt x="626002" y="324833"/>
                    </a:lnTo>
                    <a:cubicBezTo>
                      <a:pt x="626002" y="324833"/>
                      <a:pt x="626002" y="324833"/>
                      <a:pt x="626002" y="324833"/>
                    </a:cubicBezTo>
                    <a:cubicBezTo>
                      <a:pt x="626002" y="324833"/>
                      <a:pt x="626002" y="324833"/>
                      <a:pt x="626002" y="324833"/>
                    </a:cubicBezTo>
                    <a:lnTo>
                      <a:pt x="603419" y="347416"/>
                    </a:lnTo>
                    <a:cubicBezTo>
                      <a:pt x="597096" y="353739"/>
                      <a:pt x="597096" y="363675"/>
                      <a:pt x="603419" y="369999"/>
                    </a:cubicBezTo>
                    <a:cubicBezTo>
                      <a:pt x="607032" y="373612"/>
                      <a:pt x="610646" y="374515"/>
                      <a:pt x="615162" y="374515"/>
                    </a:cubicBezTo>
                    <a:cubicBezTo>
                      <a:pt x="619679" y="374515"/>
                      <a:pt x="623292" y="372709"/>
                      <a:pt x="626905" y="369999"/>
                    </a:cubicBezTo>
                    <a:lnTo>
                      <a:pt x="637745" y="359159"/>
                    </a:lnTo>
                    <a:lnTo>
                      <a:pt x="690138" y="411551"/>
                    </a:lnTo>
                    <a:lnTo>
                      <a:pt x="540186" y="561503"/>
                    </a:lnTo>
                    <a:lnTo>
                      <a:pt x="486890" y="508207"/>
                    </a:lnTo>
                    <a:cubicBezTo>
                      <a:pt x="490503" y="505497"/>
                      <a:pt x="494117" y="502787"/>
                      <a:pt x="497730" y="499174"/>
                    </a:cubicBezTo>
                    <a:lnTo>
                      <a:pt x="512183" y="484721"/>
                    </a:lnTo>
                    <a:cubicBezTo>
                      <a:pt x="519410" y="478397"/>
                      <a:pt x="519410" y="467557"/>
                      <a:pt x="513086" y="461234"/>
                    </a:cubicBezTo>
                    <a:lnTo>
                      <a:pt x="513086" y="461234"/>
                    </a:lnTo>
                    <a:close/>
                    <a:moveTo>
                      <a:pt x="785890" y="482010"/>
                    </a:moveTo>
                    <a:lnTo>
                      <a:pt x="611549" y="656352"/>
                    </a:lnTo>
                    <a:cubicBezTo>
                      <a:pt x="607032" y="660868"/>
                      <a:pt x="601612" y="662675"/>
                      <a:pt x="596192" y="662675"/>
                    </a:cubicBezTo>
                    <a:cubicBezTo>
                      <a:pt x="590772" y="662675"/>
                      <a:pt x="585352" y="660868"/>
                      <a:pt x="580836" y="656352"/>
                    </a:cubicBezTo>
                    <a:lnTo>
                      <a:pt x="551930" y="627445"/>
                    </a:lnTo>
                    <a:cubicBezTo>
                      <a:pt x="547413" y="623832"/>
                      <a:pt x="545606" y="617508"/>
                      <a:pt x="545606" y="612089"/>
                    </a:cubicBezTo>
                    <a:cubicBezTo>
                      <a:pt x="545606" y="606669"/>
                      <a:pt x="547413" y="601249"/>
                      <a:pt x="551930" y="596732"/>
                    </a:cubicBezTo>
                    <a:lnTo>
                      <a:pt x="726271" y="422391"/>
                    </a:lnTo>
                    <a:cubicBezTo>
                      <a:pt x="730787" y="417875"/>
                      <a:pt x="736207" y="416068"/>
                      <a:pt x="741627" y="416068"/>
                    </a:cubicBezTo>
                    <a:cubicBezTo>
                      <a:pt x="747047" y="416068"/>
                      <a:pt x="752467" y="417875"/>
                      <a:pt x="756983" y="422391"/>
                    </a:cubicBezTo>
                    <a:lnTo>
                      <a:pt x="785890" y="451298"/>
                    </a:lnTo>
                    <a:cubicBezTo>
                      <a:pt x="790406" y="455814"/>
                      <a:pt x="792213" y="461234"/>
                      <a:pt x="792213" y="466654"/>
                    </a:cubicBezTo>
                    <a:cubicBezTo>
                      <a:pt x="792213" y="472074"/>
                      <a:pt x="789503" y="477494"/>
                      <a:pt x="785890" y="482010"/>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1484D70D-884E-6600-6629-D8F663952CC3}"/>
                  </a:ext>
                </a:extLst>
              </p:cNvPr>
              <p:cNvSpPr/>
              <p:nvPr/>
            </p:nvSpPr>
            <p:spPr>
              <a:xfrm>
                <a:off x="7343189" y="2388003"/>
                <a:ext cx="91687" cy="90558"/>
              </a:xfrm>
              <a:custGeom>
                <a:avLst/>
                <a:gdLst>
                  <a:gd name="connsiteX0" fmla="*/ 63458 w 91687"/>
                  <a:gd name="connsiteY0" fmla="*/ 86041 h 90558"/>
                  <a:gd name="connsiteX1" fmla="*/ 75201 w 91687"/>
                  <a:gd name="connsiteY1" fmla="*/ 90558 h 90558"/>
                  <a:gd name="connsiteX2" fmla="*/ 86945 w 91687"/>
                  <a:gd name="connsiteY2" fmla="*/ 86041 h 90558"/>
                  <a:gd name="connsiteX3" fmla="*/ 86945 w 91687"/>
                  <a:gd name="connsiteY3" fmla="*/ 63458 h 90558"/>
                  <a:gd name="connsiteX4" fmla="*/ 27326 w 91687"/>
                  <a:gd name="connsiteY4" fmla="*/ 4743 h 90558"/>
                  <a:gd name="connsiteX5" fmla="*/ 4743 w 91687"/>
                  <a:gd name="connsiteY5" fmla="*/ 4743 h 90558"/>
                  <a:gd name="connsiteX6" fmla="*/ 4743 w 91687"/>
                  <a:gd name="connsiteY6" fmla="*/ 27326 h 90558"/>
                  <a:gd name="connsiteX7" fmla="*/ 63458 w 91687"/>
                  <a:gd name="connsiteY7" fmla="*/ 86041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63458" y="86041"/>
                    </a:moveTo>
                    <a:cubicBezTo>
                      <a:pt x="67071" y="89654"/>
                      <a:pt x="70685" y="90558"/>
                      <a:pt x="75201" y="90558"/>
                    </a:cubicBezTo>
                    <a:cubicBezTo>
                      <a:pt x="79718" y="90558"/>
                      <a:pt x="83331" y="88751"/>
                      <a:pt x="86945" y="86041"/>
                    </a:cubicBezTo>
                    <a:cubicBezTo>
                      <a:pt x="93268" y="79718"/>
                      <a:pt x="93268" y="69781"/>
                      <a:pt x="86945" y="63458"/>
                    </a:cubicBezTo>
                    <a:lnTo>
                      <a:pt x="27326" y="4743"/>
                    </a:lnTo>
                    <a:cubicBezTo>
                      <a:pt x="21002" y="-1581"/>
                      <a:pt x="11065" y="-1581"/>
                      <a:pt x="4743" y="4743"/>
                    </a:cubicBezTo>
                    <a:cubicBezTo>
                      <a:pt x="-1581" y="11065"/>
                      <a:pt x="-1581" y="21002"/>
                      <a:pt x="4743" y="27326"/>
                    </a:cubicBezTo>
                    <a:lnTo>
                      <a:pt x="63458" y="86041"/>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7" name="Freeform 26">
                <a:extLst>
                  <a:ext uri="{FF2B5EF4-FFF2-40B4-BE49-F238E27FC236}">
                    <a16:creationId xmlns:a16="http://schemas.microsoft.com/office/drawing/2014/main" id="{DF9D651A-AB24-7C30-3FCD-3BA040A12400}"/>
                  </a:ext>
                </a:extLst>
              </p:cNvPr>
              <p:cNvSpPr/>
              <p:nvPr/>
            </p:nvSpPr>
            <p:spPr>
              <a:xfrm>
                <a:off x="7812012" y="2388003"/>
                <a:ext cx="91687" cy="90558"/>
              </a:xfrm>
              <a:custGeom>
                <a:avLst/>
                <a:gdLst>
                  <a:gd name="connsiteX0" fmla="*/ 15582 w 91687"/>
                  <a:gd name="connsiteY0" fmla="*/ 90558 h 90558"/>
                  <a:gd name="connsiteX1" fmla="*/ 27326 w 91687"/>
                  <a:gd name="connsiteY1" fmla="*/ 86041 h 90558"/>
                  <a:gd name="connsiteX2" fmla="*/ 86945 w 91687"/>
                  <a:gd name="connsiteY2" fmla="*/ 27326 h 90558"/>
                  <a:gd name="connsiteX3" fmla="*/ 86945 w 91687"/>
                  <a:gd name="connsiteY3" fmla="*/ 4743 h 90558"/>
                  <a:gd name="connsiteX4" fmla="*/ 64362 w 91687"/>
                  <a:gd name="connsiteY4" fmla="*/ 4743 h 90558"/>
                  <a:gd name="connsiteX5" fmla="*/ 4743 w 91687"/>
                  <a:gd name="connsiteY5" fmla="*/ 63458 h 90558"/>
                  <a:gd name="connsiteX6" fmla="*/ 4743 w 91687"/>
                  <a:gd name="connsiteY6" fmla="*/ 86041 h 90558"/>
                  <a:gd name="connsiteX7" fmla="*/ 15582 w 91687"/>
                  <a:gd name="connsiteY7" fmla="*/ 90558 h 90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687" h="90558">
                    <a:moveTo>
                      <a:pt x="15582" y="90558"/>
                    </a:moveTo>
                    <a:cubicBezTo>
                      <a:pt x="20099" y="90558"/>
                      <a:pt x="23713" y="88751"/>
                      <a:pt x="27326" y="86041"/>
                    </a:cubicBezTo>
                    <a:lnTo>
                      <a:pt x="86945" y="27326"/>
                    </a:lnTo>
                    <a:cubicBezTo>
                      <a:pt x="93268" y="21002"/>
                      <a:pt x="93268" y="11065"/>
                      <a:pt x="86945" y="4743"/>
                    </a:cubicBezTo>
                    <a:cubicBezTo>
                      <a:pt x="80622" y="-1581"/>
                      <a:pt x="70685" y="-1581"/>
                      <a:pt x="64362" y="4743"/>
                    </a:cubicBezTo>
                    <a:lnTo>
                      <a:pt x="4743" y="63458"/>
                    </a:lnTo>
                    <a:cubicBezTo>
                      <a:pt x="-1581" y="69781"/>
                      <a:pt x="-1581" y="79718"/>
                      <a:pt x="4743" y="86041"/>
                    </a:cubicBezTo>
                    <a:cubicBezTo>
                      <a:pt x="6549" y="88751"/>
                      <a:pt x="11066" y="90558"/>
                      <a:pt x="15582" y="90558"/>
                    </a:cubicBez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28" name="Freeform 27">
                <a:extLst>
                  <a:ext uri="{FF2B5EF4-FFF2-40B4-BE49-F238E27FC236}">
                    <a16:creationId xmlns:a16="http://schemas.microsoft.com/office/drawing/2014/main" id="{1391B41C-5451-F5CF-8FDC-684470757921}"/>
                  </a:ext>
                </a:extLst>
              </p:cNvPr>
              <p:cNvSpPr/>
              <p:nvPr/>
            </p:nvSpPr>
            <p:spPr>
              <a:xfrm>
                <a:off x="7748339" y="2918715"/>
                <a:ext cx="32046" cy="32283"/>
              </a:xfrm>
              <a:custGeom>
                <a:avLst/>
                <a:gdLst>
                  <a:gd name="connsiteX0" fmla="*/ 16023 w 32046"/>
                  <a:gd name="connsiteY0" fmla="*/ 32283 h 32283"/>
                  <a:gd name="connsiteX1" fmla="*/ 23250 w 32046"/>
                  <a:gd name="connsiteY1" fmla="*/ 30477 h 32283"/>
                  <a:gd name="connsiteX2" fmla="*/ 30476 w 32046"/>
                  <a:gd name="connsiteY2" fmla="*/ 8797 h 32283"/>
                  <a:gd name="connsiteX3" fmla="*/ 8797 w 32046"/>
                  <a:gd name="connsiteY3" fmla="*/ 1570 h 32283"/>
                  <a:gd name="connsiteX4" fmla="*/ 8797 w 32046"/>
                  <a:gd name="connsiteY4" fmla="*/ 1570 h 32283"/>
                  <a:gd name="connsiteX5" fmla="*/ 1570 w 32046"/>
                  <a:gd name="connsiteY5" fmla="*/ 23250 h 32283"/>
                  <a:gd name="connsiteX6" fmla="*/ 16023 w 32046"/>
                  <a:gd name="connsiteY6" fmla="*/ 32283 h 32283"/>
                  <a:gd name="connsiteX7" fmla="*/ 16023 w 32046"/>
                  <a:gd name="connsiteY7" fmla="*/ 32283 h 32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046" h="32283">
                    <a:moveTo>
                      <a:pt x="16023" y="32283"/>
                    </a:moveTo>
                    <a:cubicBezTo>
                      <a:pt x="18733" y="32283"/>
                      <a:pt x="21443" y="31380"/>
                      <a:pt x="23250" y="30477"/>
                    </a:cubicBezTo>
                    <a:cubicBezTo>
                      <a:pt x="31380" y="26863"/>
                      <a:pt x="34090" y="16927"/>
                      <a:pt x="30476" y="8797"/>
                    </a:cubicBezTo>
                    <a:cubicBezTo>
                      <a:pt x="26863" y="667"/>
                      <a:pt x="16926" y="-2043"/>
                      <a:pt x="8797" y="1570"/>
                    </a:cubicBezTo>
                    <a:lnTo>
                      <a:pt x="8797" y="1570"/>
                    </a:lnTo>
                    <a:cubicBezTo>
                      <a:pt x="667" y="5184"/>
                      <a:pt x="-2043" y="15120"/>
                      <a:pt x="1570" y="23250"/>
                    </a:cubicBezTo>
                    <a:cubicBezTo>
                      <a:pt x="4280" y="29573"/>
                      <a:pt x="9700" y="32283"/>
                      <a:pt x="16023" y="32283"/>
                    </a:cubicBezTo>
                    <a:lnTo>
                      <a:pt x="16023" y="32283"/>
                    </a:lnTo>
                    <a:close/>
                  </a:path>
                </a:pathLst>
              </a:custGeom>
              <a:grpFill/>
              <a:ln w="9028" cap="flat">
                <a:no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grpSp>
      <p:grpSp>
        <p:nvGrpSpPr>
          <p:cNvPr id="29" name="Graphic 3">
            <a:extLst>
              <a:ext uri="{FF2B5EF4-FFF2-40B4-BE49-F238E27FC236}">
                <a16:creationId xmlns:a16="http://schemas.microsoft.com/office/drawing/2014/main" id="{742172D0-D632-F2A8-9FFE-0CF621D772A6}"/>
              </a:ext>
            </a:extLst>
          </p:cNvPr>
          <p:cNvGrpSpPr/>
          <p:nvPr/>
        </p:nvGrpSpPr>
        <p:grpSpPr>
          <a:xfrm>
            <a:off x="3838432" y="1165653"/>
            <a:ext cx="568976" cy="613194"/>
            <a:chOff x="8697387" y="3737866"/>
            <a:chExt cx="1058709" cy="1140988"/>
          </a:xfrm>
          <a:solidFill>
            <a:srgbClr val="4763AE"/>
          </a:solidFill>
        </p:grpSpPr>
        <p:sp>
          <p:nvSpPr>
            <p:cNvPr id="30" name="Freeform 29">
              <a:extLst>
                <a:ext uri="{FF2B5EF4-FFF2-40B4-BE49-F238E27FC236}">
                  <a16:creationId xmlns:a16="http://schemas.microsoft.com/office/drawing/2014/main" id="{DE48A999-C81F-FDDF-0882-59B539B4D5F0}"/>
                </a:ext>
              </a:extLst>
            </p:cNvPr>
            <p:cNvSpPr/>
            <p:nvPr/>
          </p:nvSpPr>
          <p:spPr>
            <a:xfrm>
              <a:off x="8697387" y="3737866"/>
              <a:ext cx="1058709" cy="1140988"/>
            </a:xfrm>
            <a:custGeom>
              <a:avLst/>
              <a:gdLst>
                <a:gd name="connsiteX0" fmla="*/ 1058709 w 1058709"/>
                <a:gd name="connsiteY0" fmla="*/ 447070 h 1140988"/>
                <a:gd name="connsiteX1" fmla="*/ 1044995 w 1058709"/>
                <a:gd name="connsiteY1" fmla="*/ 386729 h 1140988"/>
                <a:gd name="connsiteX2" fmla="*/ 1003854 w 1058709"/>
                <a:gd name="connsiteY2" fmla="*/ 342845 h 1140988"/>
                <a:gd name="connsiteX3" fmla="*/ 1017568 w 1058709"/>
                <a:gd name="connsiteY3" fmla="*/ 260562 h 1140988"/>
                <a:gd name="connsiteX4" fmla="*/ 962712 w 1058709"/>
                <a:gd name="connsiteY4" fmla="*/ 95997 h 1140988"/>
                <a:gd name="connsiteX5" fmla="*/ 891399 w 1058709"/>
                <a:gd name="connsiteY5" fmla="*/ 0 h 1140988"/>
                <a:gd name="connsiteX6" fmla="*/ 820088 w 1058709"/>
                <a:gd name="connsiteY6" fmla="*/ 95997 h 1140988"/>
                <a:gd name="connsiteX7" fmla="*/ 765233 w 1058709"/>
                <a:gd name="connsiteY7" fmla="*/ 260562 h 1140988"/>
                <a:gd name="connsiteX8" fmla="*/ 765233 w 1058709"/>
                <a:gd name="connsiteY8" fmla="*/ 266048 h 1140988"/>
                <a:gd name="connsiteX9" fmla="*/ 691178 w 1058709"/>
                <a:gd name="connsiteY9" fmla="*/ 266048 h 1140988"/>
                <a:gd name="connsiteX10" fmla="*/ 526612 w 1058709"/>
                <a:gd name="connsiteY10" fmla="*/ 315418 h 1140988"/>
                <a:gd name="connsiteX11" fmla="*/ 392217 w 1058709"/>
                <a:gd name="connsiteY11" fmla="*/ 266048 h 1140988"/>
                <a:gd name="connsiteX12" fmla="*/ 400445 w 1058709"/>
                <a:gd name="connsiteY12" fmla="*/ 211193 h 1140988"/>
                <a:gd name="connsiteX13" fmla="*/ 200223 w 1058709"/>
                <a:gd name="connsiteY13" fmla="*/ 10971 h 1140988"/>
                <a:gd name="connsiteX14" fmla="*/ 0 w 1058709"/>
                <a:gd name="connsiteY14" fmla="*/ 211193 h 1140988"/>
                <a:gd name="connsiteX15" fmla="*/ 65827 w 1058709"/>
                <a:gd name="connsiteY15" fmla="*/ 362045 h 1140988"/>
                <a:gd name="connsiteX16" fmla="*/ 109711 w 1058709"/>
                <a:gd name="connsiteY16" fmla="*/ 430614 h 1140988"/>
                <a:gd name="connsiteX17" fmla="*/ 109711 w 1058709"/>
                <a:gd name="connsiteY17" fmla="*/ 430614 h 1140988"/>
                <a:gd name="connsiteX18" fmla="*/ 0 w 1058709"/>
                <a:gd name="connsiteY18" fmla="*/ 608893 h 1140988"/>
                <a:gd name="connsiteX19" fmla="*/ 200223 w 1058709"/>
                <a:gd name="connsiteY19" fmla="*/ 809115 h 1140988"/>
                <a:gd name="connsiteX20" fmla="*/ 400445 w 1058709"/>
                <a:gd name="connsiteY20" fmla="*/ 608893 h 1140988"/>
                <a:gd name="connsiteX21" fmla="*/ 290734 w 1058709"/>
                <a:gd name="connsiteY21" fmla="*/ 430614 h 1140988"/>
                <a:gd name="connsiteX22" fmla="*/ 290734 w 1058709"/>
                <a:gd name="connsiteY22" fmla="*/ 430614 h 1140988"/>
                <a:gd name="connsiteX23" fmla="*/ 334618 w 1058709"/>
                <a:gd name="connsiteY23" fmla="*/ 362045 h 1140988"/>
                <a:gd name="connsiteX24" fmla="*/ 378503 w 1058709"/>
                <a:gd name="connsiteY24" fmla="*/ 301704 h 1140988"/>
                <a:gd name="connsiteX25" fmla="*/ 510156 w 1058709"/>
                <a:gd name="connsiteY25" fmla="*/ 348331 h 1140988"/>
                <a:gd name="connsiteX26" fmla="*/ 510156 w 1058709"/>
                <a:gd name="connsiteY26" fmla="*/ 811857 h 1140988"/>
                <a:gd name="connsiteX27" fmla="*/ 386731 w 1058709"/>
                <a:gd name="connsiteY27" fmla="*/ 811857 h 1140988"/>
                <a:gd name="connsiteX28" fmla="*/ 337362 w 1058709"/>
                <a:gd name="connsiteY28" fmla="*/ 847513 h 1140988"/>
                <a:gd name="connsiteX29" fmla="*/ 910599 w 1058709"/>
                <a:gd name="connsiteY29" fmla="*/ 847513 h 1140988"/>
                <a:gd name="connsiteX30" fmla="*/ 910599 w 1058709"/>
                <a:gd name="connsiteY30" fmla="*/ 617122 h 1140988"/>
                <a:gd name="connsiteX31" fmla="*/ 946255 w 1058709"/>
                <a:gd name="connsiteY31" fmla="*/ 567752 h 1140988"/>
                <a:gd name="connsiteX32" fmla="*/ 946255 w 1058709"/>
                <a:gd name="connsiteY32" fmla="*/ 885912 h 1140988"/>
                <a:gd name="connsiteX33" fmla="*/ 581467 w 1058709"/>
                <a:gd name="connsiteY33" fmla="*/ 885912 h 1140988"/>
                <a:gd name="connsiteX34" fmla="*/ 581467 w 1058709"/>
                <a:gd name="connsiteY34" fmla="*/ 905112 h 1140988"/>
                <a:gd name="connsiteX35" fmla="*/ 526612 w 1058709"/>
                <a:gd name="connsiteY35" fmla="*/ 959967 h 1140988"/>
                <a:gd name="connsiteX36" fmla="*/ 471756 w 1058709"/>
                <a:gd name="connsiteY36" fmla="*/ 905112 h 1140988"/>
                <a:gd name="connsiteX37" fmla="*/ 471756 w 1058709"/>
                <a:gd name="connsiteY37" fmla="*/ 885912 h 1140988"/>
                <a:gd name="connsiteX38" fmla="*/ 271535 w 1058709"/>
                <a:gd name="connsiteY38" fmla="*/ 885912 h 1140988"/>
                <a:gd name="connsiteX39" fmla="*/ 271535 w 1058709"/>
                <a:gd name="connsiteY39" fmla="*/ 874941 h 1140988"/>
                <a:gd name="connsiteX40" fmla="*/ 235879 w 1058709"/>
                <a:gd name="connsiteY40" fmla="*/ 883169 h 1140988"/>
                <a:gd name="connsiteX41" fmla="*/ 235879 w 1058709"/>
                <a:gd name="connsiteY41" fmla="*/ 1066934 h 1140988"/>
                <a:gd name="connsiteX42" fmla="*/ 200223 w 1058709"/>
                <a:gd name="connsiteY42" fmla="*/ 1102590 h 1140988"/>
                <a:gd name="connsiteX43" fmla="*/ 164566 w 1058709"/>
                <a:gd name="connsiteY43" fmla="*/ 1066934 h 1140988"/>
                <a:gd name="connsiteX44" fmla="*/ 164566 w 1058709"/>
                <a:gd name="connsiteY44" fmla="*/ 883169 h 1140988"/>
                <a:gd name="connsiteX45" fmla="*/ 128910 w 1058709"/>
                <a:gd name="connsiteY45" fmla="*/ 874941 h 1140988"/>
                <a:gd name="connsiteX46" fmla="*/ 128910 w 1058709"/>
                <a:gd name="connsiteY46" fmla="*/ 1066934 h 1140988"/>
                <a:gd name="connsiteX47" fmla="*/ 202965 w 1058709"/>
                <a:gd name="connsiteY47" fmla="*/ 1140989 h 1140988"/>
                <a:gd name="connsiteX48" fmla="*/ 277021 w 1058709"/>
                <a:gd name="connsiteY48" fmla="*/ 1066934 h 1140988"/>
                <a:gd name="connsiteX49" fmla="*/ 277021 w 1058709"/>
                <a:gd name="connsiteY49" fmla="*/ 921568 h 1140988"/>
                <a:gd name="connsiteX50" fmla="*/ 441587 w 1058709"/>
                <a:gd name="connsiteY50" fmla="*/ 921568 h 1140988"/>
                <a:gd name="connsiteX51" fmla="*/ 529355 w 1058709"/>
                <a:gd name="connsiteY51" fmla="*/ 995622 h 1140988"/>
                <a:gd name="connsiteX52" fmla="*/ 617123 w 1058709"/>
                <a:gd name="connsiteY52" fmla="*/ 921568 h 1140988"/>
                <a:gd name="connsiteX53" fmla="*/ 946255 w 1058709"/>
                <a:gd name="connsiteY53" fmla="*/ 921568 h 1140988"/>
                <a:gd name="connsiteX54" fmla="*/ 981912 w 1058709"/>
                <a:gd name="connsiteY54" fmla="*/ 885912 h 1140988"/>
                <a:gd name="connsiteX55" fmla="*/ 981912 w 1058709"/>
                <a:gd name="connsiteY55" fmla="*/ 490954 h 1140988"/>
                <a:gd name="connsiteX56" fmla="*/ 968198 w 1058709"/>
                <a:gd name="connsiteY56" fmla="*/ 444327 h 1140988"/>
                <a:gd name="connsiteX57" fmla="*/ 1058709 w 1058709"/>
                <a:gd name="connsiteY57" fmla="*/ 444327 h 1140988"/>
                <a:gd name="connsiteX58" fmla="*/ 145368 w 1058709"/>
                <a:gd name="connsiteY58" fmla="*/ 227649 h 1140988"/>
                <a:gd name="connsiteX59" fmla="*/ 126168 w 1058709"/>
                <a:gd name="connsiteY59" fmla="*/ 227649 h 1140988"/>
                <a:gd name="connsiteX60" fmla="*/ 106969 w 1058709"/>
                <a:gd name="connsiteY60" fmla="*/ 208450 h 1140988"/>
                <a:gd name="connsiteX61" fmla="*/ 126168 w 1058709"/>
                <a:gd name="connsiteY61" fmla="*/ 189250 h 1140988"/>
                <a:gd name="connsiteX62" fmla="*/ 145368 w 1058709"/>
                <a:gd name="connsiteY62" fmla="*/ 208450 h 1140988"/>
                <a:gd name="connsiteX63" fmla="*/ 145368 w 1058709"/>
                <a:gd name="connsiteY63" fmla="*/ 227649 h 1140988"/>
                <a:gd name="connsiteX64" fmla="*/ 216679 w 1058709"/>
                <a:gd name="connsiteY64" fmla="*/ 408671 h 1140988"/>
                <a:gd name="connsiteX65" fmla="*/ 181024 w 1058709"/>
                <a:gd name="connsiteY65" fmla="*/ 408671 h 1140988"/>
                <a:gd name="connsiteX66" fmla="*/ 181024 w 1058709"/>
                <a:gd name="connsiteY66" fmla="*/ 263305 h 1140988"/>
                <a:gd name="connsiteX67" fmla="*/ 216679 w 1058709"/>
                <a:gd name="connsiteY67" fmla="*/ 263305 h 1140988"/>
                <a:gd name="connsiteX68" fmla="*/ 216679 w 1058709"/>
                <a:gd name="connsiteY68" fmla="*/ 408671 h 1140988"/>
                <a:gd name="connsiteX69" fmla="*/ 255079 w 1058709"/>
                <a:gd name="connsiteY69" fmla="*/ 447070 h 1140988"/>
                <a:gd name="connsiteX70" fmla="*/ 255079 w 1058709"/>
                <a:gd name="connsiteY70" fmla="*/ 482726 h 1140988"/>
                <a:gd name="connsiteX71" fmla="*/ 145368 w 1058709"/>
                <a:gd name="connsiteY71" fmla="*/ 482726 h 1140988"/>
                <a:gd name="connsiteX72" fmla="*/ 145368 w 1058709"/>
                <a:gd name="connsiteY72" fmla="*/ 447070 h 1140988"/>
                <a:gd name="connsiteX73" fmla="*/ 255079 w 1058709"/>
                <a:gd name="connsiteY73" fmla="*/ 447070 h 1140988"/>
                <a:gd name="connsiteX74" fmla="*/ 249593 w 1058709"/>
                <a:gd name="connsiteY74" fmla="*/ 518382 h 1140988"/>
                <a:gd name="connsiteX75" fmla="*/ 197480 w 1058709"/>
                <a:gd name="connsiteY75" fmla="*/ 554038 h 1140988"/>
                <a:gd name="connsiteX76" fmla="*/ 145368 w 1058709"/>
                <a:gd name="connsiteY76" fmla="*/ 518382 h 1140988"/>
                <a:gd name="connsiteX77" fmla="*/ 249593 w 1058709"/>
                <a:gd name="connsiteY77" fmla="*/ 518382 h 1140988"/>
                <a:gd name="connsiteX78" fmla="*/ 362046 w 1058709"/>
                <a:gd name="connsiteY78" fmla="*/ 608893 h 1140988"/>
                <a:gd name="connsiteX79" fmla="*/ 197480 w 1058709"/>
                <a:gd name="connsiteY79" fmla="*/ 773459 h 1140988"/>
                <a:gd name="connsiteX80" fmla="*/ 32914 w 1058709"/>
                <a:gd name="connsiteY80" fmla="*/ 608893 h 1140988"/>
                <a:gd name="connsiteX81" fmla="*/ 106969 w 1058709"/>
                <a:gd name="connsiteY81" fmla="*/ 471755 h 1140988"/>
                <a:gd name="connsiteX82" fmla="*/ 106969 w 1058709"/>
                <a:gd name="connsiteY82" fmla="*/ 499183 h 1140988"/>
                <a:gd name="connsiteX83" fmla="*/ 197480 w 1058709"/>
                <a:gd name="connsiteY83" fmla="*/ 589694 h 1140988"/>
                <a:gd name="connsiteX84" fmla="*/ 287991 w 1058709"/>
                <a:gd name="connsiteY84" fmla="*/ 499183 h 1140988"/>
                <a:gd name="connsiteX85" fmla="*/ 287991 w 1058709"/>
                <a:gd name="connsiteY85" fmla="*/ 471755 h 1140988"/>
                <a:gd name="connsiteX86" fmla="*/ 362046 w 1058709"/>
                <a:gd name="connsiteY86" fmla="*/ 608893 h 1140988"/>
                <a:gd name="connsiteX87" fmla="*/ 362046 w 1058709"/>
                <a:gd name="connsiteY87" fmla="*/ 608893 h 1140988"/>
                <a:gd name="connsiteX88" fmla="*/ 304448 w 1058709"/>
                <a:gd name="connsiteY88" fmla="*/ 337359 h 1140988"/>
                <a:gd name="connsiteX89" fmla="*/ 257821 w 1058709"/>
                <a:gd name="connsiteY89" fmla="*/ 408671 h 1140988"/>
                <a:gd name="connsiteX90" fmla="*/ 252335 w 1058709"/>
                <a:gd name="connsiteY90" fmla="*/ 408671 h 1140988"/>
                <a:gd name="connsiteX91" fmla="*/ 252335 w 1058709"/>
                <a:gd name="connsiteY91" fmla="*/ 263305 h 1140988"/>
                <a:gd name="connsiteX92" fmla="*/ 271535 w 1058709"/>
                <a:gd name="connsiteY92" fmla="*/ 263305 h 1140988"/>
                <a:gd name="connsiteX93" fmla="*/ 326390 w 1058709"/>
                <a:gd name="connsiteY93" fmla="*/ 208450 h 1140988"/>
                <a:gd name="connsiteX94" fmla="*/ 271535 w 1058709"/>
                <a:gd name="connsiteY94" fmla="*/ 153594 h 1140988"/>
                <a:gd name="connsiteX95" fmla="*/ 216679 w 1058709"/>
                <a:gd name="connsiteY95" fmla="*/ 208450 h 1140988"/>
                <a:gd name="connsiteX96" fmla="*/ 216679 w 1058709"/>
                <a:gd name="connsiteY96" fmla="*/ 227649 h 1140988"/>
                <a:gd name="connsiteX97" fmla="*/ 181024 w 1058709"/>
                <a:gd name="connsiteY97" fmla="*/ 227649 h 1140988"/>
                <a:gd name="connsiteX98" fmla="*/ 181024 w 1058709"/>
                <a:gd name="connsiteY98" fmla="*/ 208450 h 1140988"/>
                <a:gd name="connsiteX99" fmla="*/ 126168 w 1058709"/>
                <a:gd name="connsiteY99" fmla="*/ 153594 h 1140988"/>
                <a:gd name="connsiteX100" fmla="*/ 71313 w 1058709"/>
                <a:gd name="connsiteY100" fmla="*/ 208450 h 1140988"/>
                <a:gd name="connsiteX101" fmla="*/ 126168 w 1058709"/>
                <a:gd name="connsiteY101" fmla="*/ 263305 h 1140988"/>
                <a:gd name="connsiteX102" fmla="*/ 145368 w 1058709"/>
                <a:gd name="connsiteY102" fmla="*/ 263305 h 1140988"/>
                <a:gd name="connsiteX103" fmla="*/ 145368 w 1058709"/>
                <a:gd name="connsiteY103" fmla="*/ 408671 h 1140988"/>
                <a:gd name="connsiteX104" fmla="*/ 139882 w 1058709"/>
                <a:gd name="connsiteY104" fmla="*/ 408671 h 1140988"/>
                <a:gd name="connsiteX105" fmla="*/ 93255 w 1058709"/>
                <a:gd name="connsiteY105" fmla="*/ 337359 h 1140988"/>
                <a:gd name="connsiteX106" fmla="*/ 35657 w 1058709"/>
                <a:gd name="connsiteY106" fmla="*/ 208450 h 1140988"/>
                <a:gd name="connsiteX107" fmla="*/ 200223 w 1058709"/>
                <a:gd name="connsiteY107" fmla="*/ 43884 h 1140988"/>
                <a:gd name="connsiteX108" fmla="*/ 364789 w 1058709"/>
                <a:gd name="connsiteY108" fmla="*/ 208450 h 1140988"/>
                <a:gd name="connsiteX109" fmla="*/ 304448 w 1058709"/>
                <a:gd name="connsiteY109" fmla="*/ 337359 h 1140988"/>
                <a:gd name="connsiteX110" fmla="*/ 304448 w 1058709"/>
                <a:gd name="connsiteY110" fmla="*/ 337359 h 1140988"/>
                <a:gd name="connsiteX111" fmla="*/ 255079 w 1058709"/>
                <a:gd name="connsiteY111" fmla="*/ 227649 h 1140988"/>
                <a:gd name="connsiteX112" fmla="*/ 255079 w 1058709"/>
                <a:gd name="connsiteY112" fmla="*/ 208450 h 1140988"/>
                <a:gd name="connsiteX113" fmla="*/ 274277 w 1058709"/>
                <a:gd name="connsiteY113" fmla="*/ 189250 h 1140988"/>
                <a:gd name="connsiteX114" fmla="*/ 293476 w 1058709"/>
                <a:gd name="connsiteY114" fmla="*/ 208450 h 1140988"/>
                <a:gd name="connsiteX115" fmla="*/ 274277 w 1058709"/>
                <a:gd name="connsiteY115" fmla="*/ 227649 h 1140988"/>
                <a:gd name="connsiteX116" fmla="*/ 255079 w 1058709"/>
                <a:gd name="connsiteY116" fmla="*/ 227649 h 1140988"/>
                <a:gd name="connsiteX117" fmla="*/ 872201 w 1058709"/>
                <a:gd name="connsiteY117" fmla="*/ 373015 h 1140988"/>
                <a:gd name="connsiteX118" fmla="*/ 872201 w 1058709"/>
                <a:gd name="connsiteY118" fmla="*/ 408671 h 1140988"/>
                <a:gd name="connsiteX119" fmla="*/ 847516 w 1058709"/>
                <a:gd name="connsiteY119" fmla="*/ 408671 h 1140988"/>
                <a:gd name="connsiteX120" fmla="*/ 825574 w 1058709"/>
                <a:gd name="connsiteY120" fmla="*/ 364787 h 1140988"/>
                <a:gd name="connsiteX121" fmla="*/ 800888 w 1058709"/>
                <a:gd name="connsiteY121" fmla="*/ 257819 h 1140988"/>
                <a:gd name="connsiteX122" fmla="*/ 811860 w 1058709"/>
                <a:gd name="connsiteY122" fmla="*/ 191993 h 1140988"/>
                <a:gd name="connsiteX123" fmla="*/ 973682 w 1058709"/>
                <a:gd name="connsiteY123" fmla="*/ 191993 h 1140988"/>
                <a:gd name="connsiteX124" fmla="*/ 984654 w 1058709"/>
                <a:gd name="connsiteY124" fmla="*/ 257819 h 1140988"/>
                <a:gd name="connsiteX125" fmla="*/ 959969 w 1058709"/>
                <a:gd name="connsiteY125" fmla="*/ 364787 h 1140988"/>
                <a:gd name="connsiteX126" fmla="*/ 938027 w 1058709"/>
                <a:gd name="connsiteY126" fmla="*/ 408671 h 1140988"/>
                <a:gd name="connsiteX127" fmla="*/ 913343 w 1058709"/>
                <a:gd name="connsiteY127" fmla="*/ 408671 h 1140988"/>
                <a:gd name="connsiteX128" fmla="*/ 913343 w 1058709"/>
                <a:gd name="connsiteY128" fmla="*/ 373015 h 1140988"/>
                <a:gd name="connsiteX129" fmla="*/ 872201 w 1058709"/>
                <a:gd name="connsiteY129" fmla="*/ 373015 h 1140988"/>
                <a:gd name="connsiteX130" fmla="*/ 789918 w 1058709"/>
                <a:gd name="connsiteY130" fmla="*/ 375758 h 1140988"/>
                <a:gd name="connsiteX131" fmla="*/ 792660 w 1058709"/>
                <a:gd name="connsiteY131" fmla="*/ 381244 h 1140988"/>
                <a:gd name="connsiteX132" fmla="*/ 806374 w 1058709"/>
                <a:gd name="connsiteY132" fmla="*/ 411414 h 1140988"/>
                <a:gd name="connsiteX133" fmla="*/ 767975 w 1058709"/>
                <a:gd name="connsiteY133" fmla="*/ 411414 h 1140988"/>
                <a:gd name="connsiteX134" fmla="*/ 770719 w 1058709"/>
                <a:gd name="connsiteY134" fmla="*/ 397701 h 1140988"/>
                <a:gd name="connsiteX135" fmla="*/ 789918 w 1058709"/>
                <a:gd name="connsiteY135" fmla="*/ 375758 h 1140988"/>
                <a:gd name="connsiteX136" fmla="*/ 789918 w 1058709"/>
                <a:gd name="connsiteY136" fmla="*/ 375758 h 1140988"/>
                <a:gd name="connsiteX137" fmla="*/ 1009340 w 1058709"/>
                <a:gd name="connsiteY137" fmla="*/ 394958 h 1140988"/>
                <a:gd name="connsiteX138" fmla="*/ 1012082 w 1058709"/>
                <a:gd name="connsiteY138" fmla="*/ 408671 h 1140988"/>
                <a:gd name="connsiteX139" fmla="*/ 973682 w 1058709"/>
                <a:gd name="connsiteY139" fmla="*/ 408671 h 1140988"/>
                <a:gd name="connsiteX140" fmla="*/ 987396 w 1058709"/>
                <a:gd name="connsiteY140" fmla="*/ 378501 h 1140988"/>
                <a:gd name="connsiteX141" fmla="*/ 990140 w 1058709"/>
                <a:gd name="connsiteY141" fmla="*/ 373015 h 1140988"/>
                <a:gd name="connsiteX142" fmla="*/ 1009340 w 1058709"/>
                <a:gd name="connsiteY142" fmla="*/ 394958 h 1140988"/>
                <a:gd name="connsiteX143" fmla="*/ 1009340 w 1058709"/>
                <a:gd name="connsiteY143" fmla="*/ 394958 h 1140988"/>
                <a:gd name="connsiteX144" fmla="*/ 891399 w 1058709"/>
                <a:gd name="connsiteY144" fmla="*/ 57598 h 1140988"/>
                <a:gd name="connsiteX145" fmla="*/ 935285 w 1058709"/>
                <a:gd name="connsiteY145" fmla="*/ 115196 h 1140988"/>
                <a:gd name="connsiteX146" fmla="*/ 959969 w 1058709"/>
                <a:gd name="connsiteY146" fmla="*/ 153594 h 1140988"/>
                <a:gd name="connsiteX147" fmla="*/ 825574 w 1058709"/>
                <a:gd name="connsiteY147" fmla="*/ 153594 h 1140988"/>
                <a:gd name="connsiteX148" fmla="*/ 850258 w 1058709"/>
                <a:gd name="connsiteY148" fmla="*/ 115196 h 1140988"/>
                <a:gd name="connsiteX149" fmla="*/ 891399 w 1058709"/>
                <a:gd name="connsiteY149" fmla="*/ 57598 h 1140988"/>
                <a:gd name="connsiteX150" fmla="*/ 872201 w 1058709"/>
                <a:gd name="connsiteY150" fmla="*/ 809115 h 1140988"/>
                <a:gd name="connsiteX151" fmla="*/ 545811 w 1058709"/>
                <a:gd name="connsiteY151" fmla="*/ 809115 h 1140988"/>
                <a:gd name="connsiteX152" fmla="*/ 545811 w 1058709"/>
                <a:gd name="connsiteY152" fmla="*/ 345588 h 1140988"/>
                <a:gd name="connsiteX153" fmla="*/ 691178 w 1058709"/>
                <a:gd name="connsiteY153" fmla="*/ 298961 h 1140988"/>
                <a:gd name="connsiteX154" fmla="*/ 767975 w 1058709"/>
                <a:gd name="connsiteY154" fmla="*/ 298961 h 1140988"/>
                <a:gd name="connsiteX155" fmla="*/ 778947 w 1058709"/>
                <a:gd name="connsiteY155" fmla="*/ 340102 h 1140988"/>
                <a:gd name="connsiteX156" fmla="*/ 737805 w 1058709"/>
                <a:gd name="connsiteY156" fmla="*/ 383987 h 1140988"/>
                <a:gd name="connsiteX157" fmla="*/ 724091 w 1058709"/>
                <a:gd name="connsiteY157" fmla="*/ 444327 h 1140988"/>
                <a:gd name="connsiteX158" fmla="*/ 814602 w 1058709"/>
                <a:gd name="connsiteY158" fmla="*/ 444327 h 1140988"/>
                <a:gd name="connsiteX159" fmla="*/ 800888 w 1058709"/>
                <a:gd name="connsiteY159" fmla="*/ 490954 h 1140988"/>
                <a:gd name="connsiteX160" fmla="*/ 822830 w 1058709"/>
                <a:gd name="connsiteY160" fmla="*/ 548552 h 1140988"/>
                <a:gd name="connsiteX161" fmla="*/ 872201 w 1058709"/>
                <a:gd name="connsiteY161" fmla="*/ 614379 h 1140988"/>
                <a:gd name="connsiteX162" fmla="*/ 872201 w 1058709"/>
                <a:gd name="connsiteY162" fmla="*/ 809115 h 1140988"/>
                <a:gd name="connsiteX163" fmla="*/ 929799 w 1058709"/>
                <a:gd name="connsiteY163" fmla="*/ 458041 h 1140988"/>
                <a:gd name="connsiteX164" fmla="*/ 943513 w 1058709"/>
                <a:gd name="connsiteY164" fmla="*/ 493697 h 1140988"/>
                <a:gd name="connsiteX165" fmla="*/ 929799 w 1058709"/>
                <a:gd name="connsiteY165" fmla="*/ 526610 h 1140988"/>
                <a:gd name="connsiteX166" fmla="*/ 888657 w 1058709"/>
                <a:gd name="connsiteY166" fmla="*/ 575980 h 1140988"/>
                <a:gd name="connsiteX167" fmla="*/ 847516 w 1058709"/>
                <a:gd name="connsiteY167" fmla="*/ 526610 h 1140988"/>
                <a:gd name="connsiteX168" fmla="*/ 833802 w 1058709"/>
                <a:gd name="connsiteY168" fmla="*/ 493697 h 1140988"/>
                <a:gd name="connsiteX169" fmla="*/ 847516 w 1058709"/>
                <a:gd name="connsiteY169" fmla="*/ 458041 h 1140988"/>
                <a:gd name="connsiteX170" fmla="*/ 858488 w 1058709"/>
                <a:gd name="connsiteY170" fmla="*/ 447070 h 1140988"/>
                <a:gd name="connsiteX171" fmla="*/ 869458 w 1058709"/>
                <a:gd name="connsiteY171" fmla="*/ 447070 h 1140988"/>
                <a:gd name="connsiteX172" fmla="*/ 869458 w 1058709"/>
                <a:gd name="connsiteY172" fmla="*/ 482726 h 1140988"/>
                <a:gd name="connsiteX173" fmla="*/ 905113 w 1058709"/>
                <a:gd name="connsiteY173" fmla="*/ 482726 h 1140988"/>
                <a:gd name="connsiteX174" fmla="*/ 905113 w 1058709"/>
                <a:gd name="connsiteY174" fmla="*/ 447070 h 1140988"/>
                <a:gd name="connsiteX175" fmla="*/ 916085 w 1058709"/>
                <a:gd name="connsiteY175" fmla="*/ 447070 h 1140988"/>
                <a:gd name="connsiteX176" fmla="*/ 929799 w 1058709"/>
                <a:gd name="connsiteY176" fmla="*/ 458041 h 1140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Lst>
              <a:rect l="l" t="t" r="r" b="b"/>
              <a:pathLst>
                <a:path w="1058709" h="1140988">
                  <a:moveTo>
                    <a:pt x="1058709" y="447070"/>
                  </a:moveTo>
                  <a:lnTo>
                    <a:pt x="1044995" y="386729"/>
                  </a:lnTo>
                  <a:cubicBezTo>
                    <a:pt x="1039510" y="364787"/>
                    <a:pt x="1025796" y="348331"/>
                    <a:pt x="1003854" y="342845"/>
                  </a:cubicBezTo>
                  <a:cubicBezTo>
                    <a:pt x="1012082" y="315418"/>
                    <a:pt x="1017568" y="287990"/>
                    <a:pt x="1017568" y="260562"/>
                  </a:cubicBezTo>
                  <a:cubicBezTo>
                    <a:pt x="1017568" y="202964"/>
                    <a:pt x="998368" y="142624"/>
                    <a:pt x="962712" y="95997"/>
                  </a:cubicBezTo>
                  <a:lnTo>
                    <a:pt x="891399" y="0"/>
                  </a:lnTo>
                  <a:lnTo>
                    <a:pt x="820088" y="95997"/>
                  </a:lnTo>
                  <a:cubicBezTo>
                    <a:pt x="784432" y="142624"/>
                    <a:pt x="765233" y="200221"/>
                    <a:pt x="765233" y="260562"/>
                  </a:cubicBezTo>
                  <a:cubicBezTo>
                    <a:pt x="765233" y="263305"/>
                    <a:pt x="765233" y="263305"/>
                    <a:pt x="765233" y="266048"/>
                  </a:cubicBezTo>
                  <a:lnTo>
                    <a:pt x="691178" y="266048"/>
                  </a:lnTo>
                  <a:cubicBezTo>
                    <a:pt x="633580" y="266048"/>
                    <a:pt x="575981" y="282504"/>
                    <a:pt x="526612" y="315418"/>
                  </a:cubicBezTo>
                  <a:cubicBezTo>
                    <a:pt x="485470" y="287990"/>
                    <a:pt x="438843" y="271533"/>
                    <a:pt x="392217" y="266048"/>
                  </a:cubicBezTo>
                  <a:cubicBezTo>
                    <a:pt x="397701" y="249591"/>
                    <a:pt x="400445" y="230392"/>
                    <a:pt x="400445" y="211193"/>
                  </a:cubicBezTo>
                  <a:cubicBezTo>
                    <a:pt x="400445" y="101482"/>
                    <a:pt x="309934" y="10971"/>
                    <a:pt x="200223" y="10971"/>
                  </a:cubicBezTo>
                  <a:cubicBezTo>
                    <a:pt x="90513" y="10971"/>
                    <a:pt x="0" y="101482"/>
                    <a:pt x="0" y="211193"/>
                  </a:cubicBezTo>
                  <a:cubicBezTo>
                    <a:pt x="0" y="282504"/>
                    <a:pt x="35657" y="326389"/>
                    <a:pt x="65827" y="362045"/>
                  </a:cubicBezTo>
                  <a:cubicBezTo>
                    <a:pt x="85027" y="386729"/>
                    <a:pt x="101483" y="405928"/>
                    <a:pt x="109711" y="430614"/>
                  </a:cubicBezTo>
                  <a:lnTo>
                    <a:pt x="109711" y="430614"/>
                  </a:lnTo>
                  <a:cubicBezTo>
                    <a:pt x="43885" y="463527"/>
                    <a:pt x="0" y="532096"/>
                    <a:pt x="0" y="608893"/>
                  </a:cubicBezTo>
                  <a:cubicBezTo>
                    <a:pt x="0" y="718604"/>
                    <a:pt x="90513" y="809115"/>
                    <a:pt x="200223" y="809115"/>
                  </a:cubicBezTo>
                  <a:cubicBezTo>
                    <a:pt x="309934" y="809115"/>
                    <a:pt x="400445" y="718604"/>
                    <a:pt x="400445" y="608893"/>
                  </a:cubicBezTo>
                  <a:cubicBezTo>
                    <a:pt x="400445" y="532096"/>
                    <a:pt x="359304" y="463527"/>
                    <a:pt x="290734" y="430614"/>
                  </a:cubicBezTo>
                  <a:lnTo>
                    <a:pt x="290734" y="430614"/>
                  </a:lnTo>
                  <a:cubicBezTo>
                    <a:pt x="296220" y="405928"/>
                    <a:pt x="315418" y="383987"/>
                    <a:pt x="334618" y="362045"/>
                  </a:cubicBezTo>
                  <a:cubicBezTo>
                    <a:pt x="348332" y="342845"/>
                    <a:pt x="364789" y="323646"/>
                    <a:pt x="378503" y="301704"/>
                  </a:cubicBezTo>
                  <a:cubicBezTo>
                    <a:pt x="425129" y="304446"/>
                    <a:pt x="471756" y="320903"/>
                    <a:pt x="510156" y="348331"/>
                  </a:cubicBezTo>
                  <a:lnTo>
                    <a:pt x="510156" y="811857"/>
                  </a:lnTo>
                  <a:lnTo>
                    <a:pt x="386731" y="811857"/>
                  </a:lnTo>
                  <a:cubicBezTo>
                    <a:pt x="373017" y="825571"/>
                    <a:pt x="356560" y="839285"/>
                    <a:pt x="337362" y="847513"/>
                  </a:cubicBezTo>
                  <a:lnTo>
                    <a:pt x="910599" y="847513"/>
                  </a:lnTo>
                  <a:lnTo>
                    <a:pt x="910599" y="617122"/>
                  </a:lnTo>
                  <a:cubicBezTo>
                    <a:pt x="918827" y="603408"/>
                    <a:pt x="929799" y="586951"/>
                    <a:pt x="946255" y="567752"/>
                  </a:cubicBezTo>
                  <a:lnTo>
                    <a:pt x="946255" y="885912"/>
                  </a:lnTo>
                  <a:lnTo>
                    <a:pt x="581467" y="885912"/>
                  </a:lnTo>
                  <a:lnTo>
                    <a:pt x="581467" y="905112"/>
                  </a:lnTo>
                  <a:cubicBezTo>
                    <a:pt x="581467" y="935282"/>
                    <a:pt x="556783" y="959967"/>
                    <a:pt x="526612" y="959967"/>
                  </a:cubicBezTo>
                  <a:cubicBezTo>
                    <a:pt x="496442" y="959967"/>
                    <a:pt x="471756" y="935282"/>
                    <a:pt x="471756" y="905112"/>
                  </a:cubicBezTo>
                  <a:lnTo>
                    <a:pt x="471756" y="885912"/>
                  </a:lnTo>
                  <a:lnTo>
                    <a:pt x="271535" y="885912"/>
                  </a:lnTo>
                  <a:lnTo>
                    <a:pt x="271535" y="874941"/>
                  </a:lnTo>
                  <a:cubicBezTo>
                    <a:pt x="260563" y="877684"/>
                    <a:pt x="246849" y="880426"/>
                    <a:pt x="235879" y="883169"/>
                  </a:cubicBezTo>
                  <a:lnTo>
                    <a:pt x="235879" y="1066934"/>
                  </a:lnTo>
                  <a:cubicBezTo>
                    <a:pt x="235879" y="1086134"/>
                    <a:pt x="219421" y="1102590"/>
                    <a:pt x="200223" y="1102590"/>
                  </a:cubicBezTo>
                  <a:cubicBezTo>
                    <a:pt x="181024" y="1102590"/>
                    <a:pt x="164566" y="1086134"/>
                    <a:pt x="164566" y="1066934"/>
                  </a:cubicBezTo>
                  <a:lnTo>
                    <a:pt x="164566" y="883169"/>
                  </a:lnTo>
                  <a:cubicBezTo>
                    <a:pt x="150852" y="880426"/>
                    <a:pt x="139882" y="877684"/>
                    <a:pt x="128910" y="874941"/>
                  </a:cubicBezTo>
                  <a:lnTo>
                    <a:pt x="128910" y="1066934"/>
                  </a:lnTo>
                  <a:cubicBezTo>
                    <a:pt x="128910" y="1108076"/>
                    <a:pt x="161824" y="1140989"/>
                    <a:pt x="202965" y="1140989"/>
                  </a:cubicBezTo>
                  <a:cubicBezTo>
                    <a:pt x="244107" y="1140989"/>
                    <a:pt x="277021" y="1108076"/>
                    <a:pt x="277021" y="1066934"/>
                  </a:cubicBezTo>
                  <a:lnTo>
                    <a:pt x="277021" y="921568"/>
                  </a:lnTo>
                  <a:lnTo>
                    <a:pt x="441587" y="921568"/>
                  </a:lnTo>
                  <a:cubicBezTo>
                    <a:pt x="449815" y="962709"/>
                    <a:pt x="485470" y="995622"/>
                    <a:pt x="529355" y="995622"/>
                  </a:cubicBezTo>
                  <a:cubicBezTo>
                    <a:pt x="573239" y="995622"/>
                    <a:pt x="608895" y="965452"/>
                    <a:pt x="617123" y="921568"/>
                  </a:cubicBezTo>
                  <a:lnTo>
                    <a:pt x="946255" y="921568"/>
                  </a:lnTo>
                  <a:cubicBezTo>
                    <a:pt x="965454" y="921568"/>
                    <a:pt x="981912" y="905112"/>
                    <a:pt x="981912" y="885912"/>
                  </a:cubicBezTo>
                  <a:lnTo>
                    <a:pt x="981912" y="490954"/>
                  </a:lnTo>
                  <a:cubicBezTo>
                    <a:pt x="981912" y="474498"/>
                    <a:pt x="976426" y="458041"/>
                    <a:pt x="968198" y="444327"/>
                  </a:cubicBezTo>
                  <a:lnTo>
                    <a:pt x="1058709" y="444327"/>
                  </a:lnTo>
                  <a:close/>
                  <a:moveTo>
                    <a:pt x="145368" y="227649"/>
                  </a:moveTo>
                  <a:lnTo>
                    <a:pt x="126168" y="227649"/>
                  </a:lnTo>
                  <a:cubicBezTo>
                    <a:pt x="115197" y="227649"/>
                    <a:pt x="106969" y="219421"/>
                    <a:pt x="106969" y="208450"/>
                  </a:cubicBezTo>
                  <a:cubicBezTo>
                    <a:pt x="106969" y="197479"/>
                    <a:pt x="115197" y="189250"/>
                    <a:pt x="126168" y="189250"/>
                  </a:cubicBezTo>
                  <a:cubicBezTo>
                    <a:pt x="137138" y="189250"/>
                    <a:pt x="145368" y="197479"/>
                    <a:pt x="145368" y="208450"/>
                  </a:cubicBezTo>
                  <a:lnTo>
                    <a:pt x="145368" y="227649"/>
                  </a:lnTo>
                  <a:close/>
                  <a:moveTo>
                    <a:pt x="216679" y="408671"/>
                  </a:moveTo>
                  <a:lnTo>
                    <a:pt x="181024" y="408671"/>
                  </a:lnTo>
                  <a:lnTo>
                    <a:pt x="181024" y="263305"/>
                  </a:lnTo>
                  <a:lnTo>
                    <a:pt x="216679" y="263305"/>
                  </a:lnTo>
                  <a:lnTo>
                    <a:pt x="216679" y="408671"/>
                  </a:lnTo>
                  <a:close/>
                  <a:moveTo>
                    <a:pt x="255079" y="447070"/>
                  </a:moveTo>
                  <a:lnTo>
                    <a:pt x="255079" y="482726"/>
                  </a:lnTo>
                  <a:lnTo>
                    <a:pt x="145368" y="482726"/>
                  </a:lnTo>
                  <a:lnTo>
                    <a:pt x="145368" y="447070"/>
                  </a:lnTo>
                  <a:lnTo>
                    <a:pt x="255079" y="447070"/>
                  </a:lnTo>
                  <a:close/>
                  <a:moveTo>
                    <a:pt x="249593" y="518382"/>
                  </a:moveTo>
                  <a:cubicBezTo>
                    <a:pt x="241365" y="540324"/>
                    <a:pt x="222165" y="554038"/>
                    <a:pt x="197480" y="554038"/>
                  </a:cubicBezTo>
                  <a:cubicBezTo>
                    <a:pt x="172796" y="554038"/>
                    <a:pt x="153596" y="537581"/>
                    <a:pt x="145368" y="518382"/>
                  </a:cubicBezTo>
                  <a:lnTo>
                    <a:pt x="249593" y="518382"/>
                  </a:lnTo>
                  <a:close/>
                  <a:moveTo>
                    <a:pt x="362046" y="608893"/>
                  </a:moveTo>
                  <a:cubicBezTo>
                    <a:pt x="362046" y="699404"/>
                    <a:pt x="287991" y="773459"/>
                    <a:pt x="197480" y="773459"/>
                  </a:cubicBezTo>
                  <a:cubicBezTo>
                    <a:pt x="106969" y="773459"/>
                    <a:pt x="32914" y="699404"/>
                    <a:pt x="32914" y="608893"/>
                  </a:cubicBezTo>
                  <a:cubicBezTo>
                    <a:pt x="32914" y="554038"/>
                    <a:pt x="60341" y="501925"/>
                    <a:pt x="106969" y="471755"/>
                  </a:cubicBezTo>
                  <a:lnTo>
                    <a:pt x="106969" y="499183"/>
                  </a:lnTo>
                  <a:cubicBezTo>
                    <a:pt x="106969" y="548552"/>
                    <a:pt x="148110" y="589694"/>
                    <a:pt x="197480" y="589694"/>
                  </a:cubicBezTo>
                  <a:cubicBezTo>
                    <a:pt x="246849" y="589694"/>
                    <a:pt x="287991" y="548552"/>
                    <a:pt x="287991" y="499183"/>
                  </a:cubicBezTo>
                  <a:lnTo>
                    <a:pt x="287991" y="471755"/>
                  </a:lnTo>
                  <a:cubicBezTo>
                    <a:pt x="334618" y="504668"/>
                    <a:pt x="362046" y="554038"/>
                    <a:pt x="362046" y="608893"/>
                  </a:cubicBezTo>
                  <a:lnTo>
                    <a:pt x="362046" y="608893"/>
                  </a:lnTo>
                  <a:close/>
                  <a:moveTo>
                    <a:pt x="304448" y="337359"/>
                  </a:moveTo>
                  <a:cubicBezTo>
                    <a:pt x="285248" y="359302"/>
                    <a:pt x="268793" y="381244"/>
                    <a:pt x="257821" y="408671"/>
                  </a:cubicBezTo>
                  <a:lnTo>
                    <a:pt x="252335" y="408671"/>
                  </a:lnTo>
                  <a:lnTo>
                    <a:pt x="252335" y="263305"/>
                  </a:lnTo>
                  <a:lnTo>
                    <a:pt x="271535" y="263305"/>
                  </a:lnTo>
                  <a:cubicBezTo>
                    <a:pt x="301704" y="263305"/>
                    <a:pt x="326390" y="238620"/>
                    <a:pt x="326390" y="208450"/>
                  </a:cubicBezTo>
                  <a:cubicBezTo>
                    <a:pt x="326390" y="178280"/>
                    <a:pt x="301704" y="153594"/>
                    <a:pt x="271535" y="153594"/>
                  </a:cubicBezTo>
                  <a:cubicBezTo>
                    <a:pt x="241365" y="153594"/>
                    <a:pt x="216679" y="178280"/>
                    <a:pt x="216679" y="208450"/>
                  </a:cubicBezTo>
                  <a:lnTo>
                    <a:pt x="216679" y="227649"/>
                  </a:lnTo>
                  <a:lnTo>
                    <a:pt x="181024" y="227649"/>
                  </a:lnTo>
                  <a:lnTo>
                    <a:pt x="181024" y="208450"/>
                  </a:lnTo>
                  <a:cubicBezTo>
                    <a:pt x="181024" y="178280"/>
                    <a:pt x="156338" y="153594"/>
                    <a:pt x="126168" y="153594"/>
                  </a:cubicBezTo>
                  <a:cubicBezTo>
                    <a:pt x="95997" y="153594"/>
                    <a:pt x="71313" y="178280"/>
                    <a:pt x="71313" y="208450"/>
                  </a:cubicBezTo>
                  <a:cubicBezTo>
                    <a:pt x="71313" y="238620"/>
                    <a:pt x="95997" y="263305"/>
                    <a:pt x="126168" y="263305"/>
                  </a:cubicBezTo>
                  <a:lnTo>
                    <a:pt x="145368" y="263305"/>
                  </a:lnTo>
                  <a:lnTo>
                    <a:pt x="145368" y="408671"/>
                  </a:lnTo>
                  <a:lnTo>
                    <a:pt x="139882" y="408671"/>
                  </a:lnTo>
                  <a:cubicBezTo>
                    <a:pt x="128910" y="381244"/>
                    <a:pt x="112454" y="359302"/>
                    <a:pt x="93255" y="337359"/>
                  </a:cubicBezTo>
                  <a:cubicBezTo>
                    <a:pt x="65827" y="301704"/>
                    <a:pt x="35657" y="266048"/>
                    <a:pt x="35657" y="208450"/>
                  </a:cubicBezTo>
                  <a:cubicBezTo>
                    <a:pt x="35657" y="117938"/>
                    <a:pt x="109711" y="43884"/>
                    <a:pt x="200223" y="43884"/>
                  </a:cubicBezTo>
                  <a:cubicBezTo>
                    <a:pt x="290734" y="43884"/>
                    <a:pt x="364789" y="117938"/>
                    <a:pt x="364789" y="208450"/>
                  </a:cubicBezTo>
                  <a:cubicBezTo>
                    <a:pt x="362046" y="268790"/>
                    <a:pt x="334618" y="304446"/>
                    <a:pt x="304448" y="337359"/>
                  </a:cubicBezTo>
                  <a:lnTo>
                    <a:pt x="304448" y="337359"/>
                  </a:lnTo>
                  <a:close/>
                  <a:moveTo>
                    <a:pt x="255079" y="227649"/>
                  </a:moveTo>
                  <a:lnTo>
                    <a:pt x="255079" y="208450"/>
                  </a:lnTo>
                  <a:cubicBezTo>
                    <a:pt x="255079" y="197479"/>
                    <a:pt x="263307" y="189250"/>
                    <a:pt x="274277" y="189250"/>
                  </a:cubicBezTo>
                  <a:cubicBezTo>
                    <a:pt x="285248" y="189250"/>
                    <a:pt x="293476" y="197479"/>
                    <a:pt x="293476" y="208450"/>
                  </a:cubicBezTo>
                  <a:cubicBezTo>
                    <a:pt x="293476" y="219421"/>
                    <a:pt x="285248" y="227649"/>
                    <a:pt x="274277" y="227649"/>
                  </a:cubicBezTo>
                  <a:lnTo>
                    <a:pt x="255079" y="227649"/>
                  </a:lnTo>
                  <a:close/>
                  <a:moveTo>
                    <a:pt x="872201" y="373015"/>
                  </a:moveTo>
                  <a:lnTo>
                    <a:pt x="872201" y="408671"/>
                  </a:lnTo>
                  <a:lnTo>
                    <a:pt x="847516" y="408671"/>
                  </a:lnTo>
                  <a:lnTo>
                    <a:pt x="825574" y="364787"/>
                  </a:lnTo>
                  <a:cubicBezTo>
                    <a:pt x="809116" y="331874"/>
                    <a:pt x="800888" y="296218"/>
                    <a:pt x="800888" y="257819"/>
                  </a:cubicBezTo>
                  <a:cubicBezTo>
                    <a:pt x="800888" y="235877"/>
                    <a:pt x="803632" y="211193"/>
                    <a:pt x="811860" y="191993"/>
                  </a:cubicBezTo>
                  <a:lnTo>
                    <a:pt x="973682" y="191993"/>
                  </a:lnTo>
                  <a:cubicBezTo>
                    <a:pt x="979168" y="213935"/>
                    <a:pt x="984654" y="235877"/>
                    <a:pt x="984654" y="257819"/>
                  </a:cubicBezTo>
                  <a:cubicBezTo>
                    <a:pt x="984654" y="293475"/>
                    <a:pt x="976426" y="331874"/>
                    <a:pt x="959969" y="364787"/>
                  </a:cubicBezTo>
                  <a:lnTo>
                    <a:pt x="938027" y="408671"/>
                  </a:lnTo>
                  <a:lnTo>
                    <a:pt x="913343" y="408671"/>
                  </a:lnTo>
                  <a:lnTo>
                    <a:pt x="913343" y="373015"/>
                  </a:lnTo>
                  <a:lnTo>
                    <a:pt x="872201" y="373015"/>
                  </a:lnTo>
                  <a:close/>
                  <a:moveTo>
                    <a:pt x="789918" y="375758"/>
                  </a:moveTo>
                  <a:cubicBezTo>
                    <a:pt x="789918" y="378501"/>
                    <a:pt x="792660" y="378501"/>
                    <a:pt x="792660" y="381244"/>
                  </a:cubicBezTo>
                  <a:lnTo>
                    <a:pt x="806374" y="411414"/>
                  </a:lnTo>
                  <a:lnTo>
                    <a:pt x="767975" y="411414"/>
                  </a:lnTo>
                  <a:lnTo>
                    <a:pt x="770719" y="397701"/>
                  </a:lnTo>
                  <a:cubicBezTo>
                    <a:pt x="773461" y="383987"/>
                    <a:pt x="781689" y="378501"/>
                    <a:pt x="789918" y="375758"/>
                  </a:cubicBezTo>
                  <a:lnTo>
                    <a:pt x="789918" y="375758"/>
                  </a:lnTo>
                  <a:close/>
                  <a:moveTo>
                    <a:pt x="1009340" y="394958"/>
                  </a:moveTo>
                  <a:lnTo>
                    <a:pt x="1012082" y="408671"/>
                  </a:lnTo>
                  <a:lnTo>
                    <a:pt x="973682" y="408671"/>
                  </a:lnTo>
                  <a:lnTo>
                    <a:pt x="987396" y="378501"/>
                  </a:lnTo>
                  <a:cubicBezTo>
                    <a:pt x="987396" y="375758"/>
                    <a:pt x="990140" y="375758"/>
                    <a:pt x="990140" y="373015"/>
                  </a:cubicBezTo>
                  <a:cubicBezTo>
                    <a:pt x="1001110" y="378501"/>
                    <a:pt x="1006596" y="383987"/>
                    <a:pt x="1009340" y="394958"/>
                  </a:cubicBezTo>
                  <a:lnTo>
                    <a:pt x="1009340" y="394958"/>
                  </a:lnTo>
                  <a:close/>
                  <a:moveTo>
                    <a:pt x="891399" y="57598"/>
                  </a:moveTo>
                  <a:lnTo>
                    <a:pt x="935285" y="115196"/>
                  </a:lnTo>
                  <a:cubicBezTo>
                    <a:pt x="943513" y="126167"/>
                    <a:pt x="951741" y="139881"/>
                    <a:pt x="959969" y="153594"/>
                  </a:cubicBezTo>
                  <a:lnTo>
                    <a:pt x="825574" y="153594"/>
                  </a:lnTo>
                  <a:cubicBezTo>
                    <a:pt x="831060" y="139881"/>
                    <a:pt x="839288" y="126167"/>
                    <a:pt x="850258" y="115196"/>
                  </a:cubicBezTo>
                  <a:lnTo>
                    <a:pt x="891399" y="57598"/>
                  </a:lnTo>
                  <a:close/>
                  <a:moveTo>
                    <a:pt x="872201" y="809115"/>
                  </a:moveTo>
                  <a:lnTo>
                    <a:pt x="545811" y="809115"/>
                  </a:lnTo>
                  <a:lnTo>
                    <a:pt x="545811" y="345588"/>
                  </a:lnTo>
                  <a:cubicBezTo>
                    <a:pt x="586953" y="315418"/>
                    <a:pt x="639066" y="298961"/>
                    <a:pt x="691178" y="298961"/>
                  </a:cubicBezTo>
                  <a:lnTo>
                    <a:pt x="767975" y="298961"/>
                  </a:lnTo>
                  <a:cubicBezTo>
                    <a:pt x="770719" y="312675"/>
                    <a:pt x="773461" y="326389"/>
                    <a:pt x="778947" y="340102"/>
                  </a:cubicBezTo>
                  <a:cubicBezTo>
                    <a:pt x="759747" y="348331"/>
                    <a:pt x="743291" y="364787"/>
                    <a:pt x="737805" y="383987"/>
                  </a:cubicBezTo>
                  <a:lnTo>
                    <a:pt x="724091" y="444327"/>
                  </a:lnTo>
                  <a:lnTo>
                    <a:pt x="814602" y="444327"/>
                  </a:lnTo>
                  <a:cubicBezTo>
                    <a:pt x="806374" y="458041"/>
                    <a:pt x="800888" y="474498"/>
                    <a:pt x="800888" y="490954"/>
                  </a:cubicBezTo>
                  <a:cubicBezTo>
                    <a:pt x="800888" y="512896"/>
                    <a:pt x="809116" y="532096"/>
                    <a:pt x="822830" y="548552"/>
                  </a:cubicBezTo>
                  <a:cubicBezTo>
                    <a:pt x="847516" y="575980"/>
                    <a:pt x="863972" y="597922"/>
                    <a:pt x="872201" y="614379"/>
                  </a:cubicBezTo>
                  <a:lnTo>
                    <a:pt x="872201" y="809115"/>
                  </a:lnTo>
                  <a:close/>
                  <a:moveTo>
                    <a:pt x="929799" y="458041"/>
                  </a:moveTo>
                  <a:cubicBezTo>
                    <a:pt x="938027" y="466270"/>
                    <a:pt x="943513" y="479983"/>
                    <a:pt x="943513" y="493697"/>
                  </a:cubicBezTo>
                  <a:cubicBezTo>
                    <a:pt x="943513" y="504668"/>
                    <a:pt x="938027" y="518382"/>
                    <a:pt x="929799" y="526610"/>
                  </a:cubicBezTo>
                  <a:cubicBezTo>
                    <a:pt x="916085" y="540324"/>
                    <a:pt x="899629" y="559523"/>
                    <a:pt x="888657" y="575980"/>
                  </a:cubicBezTo>
                  <a:cubicBezTo>
                    <a:pt x="874943" y="559523"/>
                    <a:pt x="861230" y="540324"/>
                    <a:pt x="847516" y="526610"/>
                  </a:cubicBezTo>
                  <a:cubicBezTo>
                    <a:pt x="839288" y="518382"/>
                    <a:pt x="833802" y="504668"/>
                    <a:pt x="833802" y="493697"/>
                  </a:cubicBezTo>
                  <a:cubicBezTo>
                    <a:pt x="833802" y="479983"/>
                    <a:pt x="839288" y="469012"/>
                    <a:pt x="847516" y="458041"/>
                  </a:cubicBezTo>
                  <a:lnTo>
                    <a:pt x="858488" y="447070"/>
                  </a:lnTo>
                  <a:lnTo>
                    <a:pt x="869458" y="447070"/>
                  </a:lnTo>
                  <a:lnTo>
                    <a:pt x="869458" y="482726"/>
                  </a:lnTo>
                  <a:lnTo>
                    <a:pt x="905113" y="482726"/>
                  </a:lnTo>
                  <a:lnTo>
                    <a:pt x="905113" y="447070"/>
                  </a:lnTo>
                  <a:lnTo>
                    <a:pt x="916085" y="447070"/>
                  </a:lnTo>
                  <a:lnTo>
                    <a:pt x="929799" y="458041"/>
                  </a:lnTo>
                  <a:close/>
                </a:path>
              </a:pathLst>
            </a:custGeom>
            <a:grpFill/>
            <a:ln w="27426" cap="flat">
              <a:noFill/>
              <a:prstDash val="solid"/>
              <a:miter/>
            </a:ln>
          </p:spPr>
          <p:txBody>
            <a:bodyPr rtlCol="0" anchor="ctr"/>
            <a:lstStyle/>
            <a:p>
              <a:endParaRPr lang="de-DE"/>
            </a:p>
          </p:txBody>
        </p:sp>
        <p:sp>
          <p:nvSpPr>
            <p:cNvPr id="31" name="Freeform 30">
              <a:extLst>
                <a:ext uri="{FF2B5EF4-FFF2-40B4-BE49-F238E27FC236}">
                  <a16:creationId xmlns:a16="http://schemas.microsoft.com/office/drawing/2014/main" id="{42B39FF1-38FF-1F46-639C-9255AEA836AB}"/>
                </a:ext>
              </a:extLst>
            </p:cNvPr>
            <p:cNvSpPr/>
            <p:nvPr/>
          </p:nvSpPr>
          <p:spPr>
            <a:xfrm>
              <a:off x="8878411" y="4365959"/>
              <a:ext cx="35655" cy="35655"/>
            </a:xfrm>
            <a:custGeom>
              <a:avLst/>
              <a:gdLst>
                <a:gd name="connsiteX0" fmla="*/ 0 w 35655"/>
                <a:gd name="connsiteY0" fmla="*/ 0 h 35655"/>
                <a:gd name="connsiteX1" fmla="*/ 35656 w 35655"/>
                <a:gd name="connsiteY1" fmla="*/ 0 h 35655"/>
                <a:gd name="connsiteX2" fmla="*/ 35656 w 35655"/>
                <a:gd name="connsiteY2" fmla="*/ 35656 h 35655"/>
                <a:gd name="connsiteX3" fmla="*/ 0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0" y="0"/>
                  </a:moveTo>
                  <a:lnTo>
                    <a:pt x="35656" y="0"/>
                  </a:lnTo>
                  <a:lnTo>
                    <a:pt x="35656" y="35656"/>
                  </a:lnTo>
                  <a:lnTo>
                    <a:pt x="0" y="35656"/>
                  </a:lnTo>
                  <a:close/>
                </a:path>
              </a:pathLst>
            </a:custGeom>
            <a:grpFill/>
            <a:ln w="27426" cap="flat">
              <a:noFill/>
              <a:prstDash val="solid"/>
              <a:miter/>
            </a:ln>
          </p:spPr>
          <p:txBody>
            <a:bodyPr rtlCol="0" anchor="ctr"/>
            <a:lstStyle/>
            <a:p>
              <a:endParaRPr lang="de-DE"/>
            </a:p>
          </p:txBody>
        </p:sp>
        <p:sp>
          <p:nvSpPr>
            <p:cNvPr id="32" name="Freeform 31">
              <a:extLst>
                <a:ext uri="{FF2B5EF4-FFF2-40B4-BE49-F238E27FC236}">
                  <a16:creationId xmlns:a16="http://schemas.microsoft.com/office/drawing/2014/main" id="{DEFD8F4B-25E0-685A-73F6-28FFFF9A6633}"/>
                </a:ext>
              </a:extLst>
            </p:cNvPr>
            <p:cNvSpPr/>
            <p:nvPr/>
          </p:nvSpPr>
          <p:spPr>
            <a:xfrm>
              <a:off x="8952465" y="4365959"/>
              <a:ext cx="35655" cy="35655"/>
            </a:xfrm>
            <a:custGeom>
              <a:avLst/>
              <a:gdLst>
                <a:gd name="connsiteX0" fmla="*/ 1 w 35655"/>
                <a:gd name="connsiteY0" fmla="*/ 0 h 35655"/>
                <a:gd name="connsiteX1" fmla="*/ 35656 w 35655"/>
                <a:gd name="connsiteY1" fmla="*/ 0 h 35655"/>
                <a:gd name="connsiteX2" fmla="*/ 35656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6" y="0"/>
                  </a:lnTo>
                  <a:lnTo>
                    <a:pt x="35656" y="35656"/>
                  </a:lnTo>
                  <a:lnTo>
                    <a:pt x="1" y="35656"/>
                  </a:lnTo>
                  <a:close/>
                </a:path>
              </a:pathLst>
            </a:custGeom>
            <a:grpFill/>
            <a:ln w="27426" cap="flat">
              <a:noFill/>
              <a:prstDash val="solid"/>
              <a:miter/>
            </a:ln>
          </p:spPr>
          <p:txBody>
            <a:bodyPr rtlCol="0" anchor="ctr"/>
            <a:lstStyle/>
            <a:p>
              <a:endParaRPr lang="de-DE"/>
            </a:p>
          </p:txBody>
        </p:sp>
        <p:sp>
          <p:nvSpPr>
            <p:cNvPr id="33" name="Freeform 32">
              <a:extLst>
                <a:ext uri="{FF2B5EF4-FFF2-40B4-BE49-F238E27FC236}">
                  <a16:creationId xmlns:a16="http://schemas.microsoft.com/office/drawing/2014/main" id="{E00AC424-B3D9-CFA7-F7ED-36B4DCFECFDA}"/>
                </a:ext>
              </a:extLst>
            </p:cNvPr>
            <p:cNvSpPr/>
            <p:nvPr/>
          </p:nvSpPr>
          <p:spPr>
            <a:xfrm>
              <a:off x="8807099" y="4365959"/>
              <a:ext cx="35655" cy="35655"/>
            </a:xfrm>
            <a:custGeom>
              <a:avLst/>
              <a:gdLst>
                <a:gd name="connsiteX0" fmla="*/ -1 w 35655"/>
                <a:gd name="connsiteY0" fmla="*/ 0 h 35655"/>
                <a:gd name="connsiteX1" fmla="*/ 35655 w 35655"/>
                <a:gd name="connsiteY1" fmla="*/ 0 h 35655"/>
                <a:gd name="connsiteX2" fmla="*/ 35655 w 35655"/>
                <a:gd name="connsiteY2" fmla="*/ 35656 h 35655"/>
                <a:gd name="connsiteX3" fmla="*/ -1 w 35655"/>
                <a:gd name="connsiteY3" fmla="*/ 35656 h 35655"/>
              </a:gdLst>
              <a:ahLst/>
              <a:cxnLst>
                <a:cxn ang="0">
                  <a:pos x="connsiteX0" y="connsiteY0"/>
                </a:cxn>
                <a:cxn ang="0">
                  <a:pos x="connsiteX1" y="connsiteY1"/>
                </a:cxn>
                <a:cxn ang="0">
                  <a:pos x="connsiteX2" y="connsiteY2"/>
                </a:cxn>
                <a:cxn ang="0">
                  <a:pos x="connsiteX3" y="connsiteY3"/>
                </a:cxn>
              </a:cxnLst>
              <a:rect l="l" t="t" r="r" b="b"/>
              <a:pathLst>
                <a:path w="35655" h="35655">
                  <a:moveTo>
                    <a:pt x="-1" y="0"/>
                  </a:moveTo>
                  <a:lnTo>
                    <a:pt x="35655" y="0"/>
                  </a:lnTo>
                  <a:lnTo>
                    <a:pt x="35655" y="35656"/>
                  </a:lnTo>
                  <a:lnTo>
                    <a:pt x="-1" y="35656"/>
                  </a:lnTo>
                  <a:close/>
                </a:path>
              </a:pathLst>
            </a:custGeom>
            <a:grpFill/>
            <a:ln w="27426" cap="flat">
              <a:noFill/>
              <a:prstDash val="solid"/>
              <a:miter/>
            </a:ln>
          </p:spPr>
          <p:txBody>
            <a:bodyPr rtlCol="0" anchor="ctr"/>
            <a:lstStyle/>
            <a:p>
              <a:endParaRPr lang="de-DE"/>
            </a:p>
          </p:txBody>
        </p:sp>
        <p:sp>
          <p:nvSpPr>
            <p:cNvPr id="34" name="Freeform 33">
              <a:extLst>
                <a:ext uri="{FF2B5EF4-FFF2-40B4-BE49-F238E27FC236}">
                  <a16:creationId xmlns:a16="http://schemas.microsoft.com/office/drawing/2014/main" id="{49F86A13-FFDC-8F65-B3C1-0F7292824D98}"/>
                </a:ext>
              </a:extLst>
            </p:cNvPr>
            <p:cNvSpPr/>
            <p:nvPr/>
          </p:nvSpPr>
          <p:spPr>
            <a:xfrm>
              <a:off x="9278855" y="4475669"/>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5" name="Freeform 34">
              <a:extLst>
                <a:ext uri="{FF2B5EF4-FFF2-40B4-BE49-F238E27FC236}">
                  <a16:creationId xmlns:a16="http://schemas.microsoft.com/office/drawing/2014/main" id="{56CF60DC-ED7F-54C3-E043-DC0415988C89}"/>
                </a:ext>
              </a:extLst>
            </p:cNvPr>
            <p:cNvSpPr/>
            <p:nvPr/>
          </p:nvSpPr>
          <p:spPr>
            <a:xfrm>
              <a:off x="9278855" y="4401615"/>
              <a:ext cx="255077" cy="35655"/>
            </a:xfrm>
            <a:custGeom>
              <a:avLst/>
              <a:gdLst>
                <a:gd name="connsiteX0" fmla="*/ 0 w 255077"/>
                <a:gd name="connsiteY0" fmla="*/ 0 h 35655"/>
                <a:gd name="connsiteX1" fmla="*/ 255077 w 255077"/>
                <a:gd name="connsiteY1" fmla="*/ 0 h 35655"/>
                <a:gd name="connsiteX2" fmla="*/ 255077 w 255077"/>
                <a:gd name="connsiteY2" fmla="*/ 35656 h 35655"/>
                <a:gd name="connsiteX3" fmla="*/ 0 w 255077"/>
                <a:gd name="connsiteY3" fmla="*/ 35656 h 35655"/>
              </a:gdLst>
              <a:ahLst/>
              <a:cxnLst>
                <a:cxn ang="0">
                  <a:pos x="connsiteX0" y="connsiteY0"/>
                </a:cxn>
                <a:cxn ang="0">
                  <a:pos x="connsiteX1" y="connsiteY1"/>
                </a:cxn>
                <a:cxn ang="0">
                  <a:pos x="connsiteX2" y="connsiteY2"/>
                </a:cxn>
                <a:cxn ang="0">
                  <a:pos x="connsiteX3" y="connsiteY3"/>
                </a:cxn>
              </a:cxnLst>
              <a:rect l="l" t="t" r="r" b="b"/>
              <a:pathLst>
                <a:path w="255077" h="35655">
                  <a:moveTo>
                    <a:pt x="0" y="0"/>
                  </a:moveTo>
                  <a:lnTo>
                    <a:pt x="255077" y="0"/>
                  </a:lnTo>
                  <a:lnTo>
                    <a:pt x="255077" y="35656"/>
                  </a:lnTo>
                  <a:lnTo>
                    <a:pt x="0" y="35656"/>
                  </a:lnTo>
                  <a:close/>
                </a:path>
              </a:pathLst>
            </a:custGeom>
            <a:grpFill/>
            <a:ln w="27426" cap="flat">
              <a:noFill/>
              <a:prstDash val="solid"/>
              <a:miter/>
            </a:ln>
          </p:spPr>
          <p:txBody>
            <a:bodyPr rtlCol="0" anchor="ctr"/>
            <a:lstStyle/>
            <a:p>
              <a:endParaRPr lang="de-DE"/>
            </a:p>
          </p:txBody>
        </p:sp>
        <p:sp>
          <p:nvSpPr>
            <p:cNvPr id="36" name="Freeform 35">
              <a:extLst>
                <a:ext uri="{FF2B5EF4-FFF2-40B4-BE49-F238E27FC236}">
                  <a16:creationId xmlns:a16="http://schemas.microsoft.com/office/drawing/2014/main" id="{D81B6669-31F6-900A-7593-A96742CC517B}"/>
                </a:ext>
              </a:extLst>
            </p:cNvPr>
            <p:cNvSpPr/>
            <p:nvPr/>
          </p:nvSpPr>
          <p:spPr>
            <a:xfrm>
              <a:off x="9278855" y="4330303"/>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sp>
          <p:nvSpPr>
            <p:cNvPr id="37" name="Freeform 36">
              <a:extLst>
                <a:ext uri="{FF2B5EF4-FFF2-40B4-BE49-F238E27FC236}">
                  <a16:creationId xmlns:a16="http://schemas.microsoft.com/office/drawing/2014/main" id="{1AD58C65-524E-2BDD-F92D-E464377E9D0E}"/>
                </a:ext>
              </a:extLst>
            </p:cNvPr>
            <p:cNvSpPr/>
            <p:nvPr/>
          </p:nvSpPr>
          <p:spPr>
            <a:xfrm>
              <a:off x="9278855" y="4256248"/>
              <a:ext cx="181022" cy="35655"/>
            </a:xfrm>
            <a:custGeom>
              <a:avLst/>
              <a:gdLst>
                <a:gd name="connsiteX0" fmla="*/ 0 w 181022"/>
                <a:gd name="connsiteY0" fmla="*/ 0 h 35655"/>
                <a:gd name="connsiteX1" fmla="*/ 181022 w 181022"/>
                <a:gd name="connsiteY1" fmla="*/ 0 h 35655"/>
                <a:gd name="connsiteX2" fmla="*/ 181022 w 181022"/>
                <a:gd name="connsiteY2" fmla="*/ 35656 h 35655"/>
                <a:gd name="connsiteX3" fmla="*/ 0 w 181022"/>
                <a:gd name="connsiteY3" fmla="*/ 35656 h 35655"/>
              </a:gdLst>
              <a:ahLst/>
              <a:cxnLst>
                <a:cxn ang="0">
                  <a:pos x="connsiteX0" y="connsiteY0"/>
                </a:cxn>
                <a:cxn ang="0">
                  <a:pos x="connsiteX1" y="connsiteY1"/>
                </a:cxn>
                <a:cxn ang="0">
                  <a:pos x="connsiteX2" y="connsiteY2"/>
                </a:cxn>
                <a:cxn ang="0">
                  <a:pos x="connsiteX3" y="connsiteY3"/>
                </a:cxn>
              </a:cxnLst>
              <a:rect l="l" t="t" r="r" b="b"/>
              <a:pathLst>
                <a:path w="181022" h="35655">
                  <a:moveTo>
                    <a:pt x="0" y="0"/>
                  </a:moveTo>
                  <a:lnTo>
                    <a:pt x="181022" y="0"/>
                  </a:lnTo>
                  <a:lnTo>
                    <a:pt x="181022" y="35656"/>
                  </a:lnTo>
                  <a:lnTo>
                    <a:pt x="0" y="35656"/>
                  </a:lnTo>
                  <a:close/>
                </a:path>
              </a:pathLst>
            </a:custGeom>
            <a:grpFill/>
            <a:ln w="27426" cap="flat">
              <a:noFill/>
              <a:prstDash val="solid"/>
              <a:miter/>
            </a:ln>
          </p:spPr>
          <p:txBody>
            <a:bodyPr rtlCol="0" anchor="ctr"/>
            <a:lstStyle/>
            <a:p>
              <a:endParaRPr lang="de-DE"/>
            </a:p>
          </p:txBody>
        </p:sp>
      </p:grpSp>
      <p:grpSp>
        <p:nvGrpSpPr>
          <p:cNvPr id="49" name="Group 48">
            <a:extLst>
              <a:ext uri="{FF2B5EF4-FFF2-40B4-BE49-F238E27FC236}">
                <a16:creationId xmlns:a16="http://schemas.microsoft.com/office/drawing/2014/main" id="{2B2ABAB2-B297-CAB8-890F-9E7DE85CB225}"/>
              </a:ext>
            </a:extLst>
          </p:cNvPr>
          <p:cNvGrpSpPr/>
          <p:nvPr/>
        </p:nvGrpSpPr>
        <p:grpSpPr>
          <a:xfrm>
            <a:off x="4251907" y="8838079"/>
            <a:ext cx="858937" cy="625320"/>
            <a:chOff x="3400450" y="986392"/>
            <a:chExt cx="1487826" cy="1083162"/>
          </a:xfrm>
          <a:solidFill>
            <a:srgbClr val="4763AE"/>
          </a:solidFill>
        </p:grpSpPr>
        <p:sp>
          <p:nvSpPr>
            <p:cNvPr id="50" name="Freeform 49">
              <a:extLst>
                <a:ext uri="{FF2B5EF4-FFF2-40B4-BE49-F238E27FC236}">
                  <a16:creationId xmlns:a16="http://schemas.microsoft.com/office/drawing/2014/main" id="{A55F30CB-F178-6090-A4EE-91439193FECB}"/>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de-DE" sz="1440" dirty="0"/>
            </a:p>
          </p:txBody>
        </p:sp>
        <p:sp>
          <p:nvSpPr>
            <p:cNvPr id="51" name="Freeform 50">
              <a:extLst>
                <a:ext uri="{FF2B5EF4-FFF2-40B4-BE49-F238E27FC236}">
                  <a16:creationId xmlns:a16="http://schemas.microsoft.com/office/drawing/2014/main" id="{F2AB5FD3-DA56-B4FA-0EC5-41B2A2479423}"/>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de-DE" sz="1440" dirty="0"/>
            </a:p>
          </p:txBody>
        </p:sp>
      </p:grpSp>
      <p:sp>
        <p:nvSpPr>
          <p:cNvPr id="12" name="TextBox 11">
            <a:extLst>
              <a:ext uri="{FF2B5EF4-FFF2-40B4-BE49-F238E27FC236}">
                <a16:creationId xmlns:a16="http://schemas.microsoft.com/office/drawing/2014/main" id="{25A32499-993F-0401-73CD-5B9CFD7D0E96}"/>
              </a:ext>
            </a:extLst>
          </p:cNvPr>
          <p:cNvSpPr txBox="1"/>
          <p:nvPr/>
        </p:nvSpPr>
        <p:spPr>
          <a:xfrm>
            <a:off x="2340864" y="7548745"/>
            <a:ext cx="2066544" cy="324384"/>
          </a:xfrm>
          <a:prstGeom prst="rect">
            <a:avLst/>
          </a:prstGeom>
          <a:noFill/>
          <a:ln>
            <a:noFill/>
          </a:ln>
        </p:spPr>
        <p:txBody>
          <a:bodyPr wrap="square">
            <a:spAutoFit/>
          </a:bodyPr>
          <a:lstStyle/>
          <a:p>
            <a:pPr algn="ctr" hangingPunct="1">
              <a:lnSpc>
                <a:spcPts val="1620"/>
              </a:lnSpc>
            </a:pPr>
            <a:r>
              <a:rPr lang="de-DE" sz="2200" b="1" dirty="0">
                <a:solidFill>
                  <a:schemeClr val="bg1"/>
                </a:solidFill>
                <a:highlight>
                  <a:srgbClr val="D38CBC"/>
                </a:highlight>
                <a:latin typeface="Calibri" panose="020F0502020204030204" pitchFamily="34" charset="0"/>
                <a:cs typeface="Calibri" panose="020F0502020204030204" pitchFamily="34" charset="0"/>
              </a:rPr>
              <a:t> Top-Tipp</a:t>
            </a:r>
            <a:r>
              <a:rPr lang="de-DE" sz="2200" b="1" dirty="0">
                <a:solidFill>
                  <a:srgbClr val="D38CBC"/>
                </a:solidFill>
                <a:highlight>
                  <a:srgbClr val="D38CBC"/>
                </a:highlight>
                <a:latin typeface="Calibri" panose="020F0502020204030204" pitchFamily="34" charset="0"/>
                <a:cs typeface="Calibri" panose="020F0502020204030204" pitchFamily="34" charset="0"/>
              </a:rPr>
              <a:t>.</a:t>
            </a:r>
          </a:p>
        </p:txBody>
      </p:sp>
      <p:sp>
        <p:nvSpPr>
          <p:cNvPr id="53" name="Text Placeholder 75">
            <a:extLst>
              <a:ext uri="{FF2B5EF4-FFF2-40B4-BE49-F238E27FC236}">
                <a16:creationId xmlns:a16="http://schemas.microsoft.com/office/drawing/2014/main" id="{844C4369-34CC-1C39-9DD8-30AE0289BB1B}"/>
              </a:ext>
            </a:extLst>
          </p:cNvPr>
          <p:cNvSpPr txBox="1">
            <a:spLocks/>
          </p:cNvSpPr>
          <p:nvPr/>
        </p:nvSpPr>
        <p:spPr>
          <a:xfrm>
            <a:off x="280857" y="7589281"/>
            <a:ext cx="3967356" cy="1551351"/>
          </a:xfrm>
          <a:prstGeom prst="rect">
            <a:avLst/>
          </a:prstGeom>
        </p:spPr>
        <p:txBody>
          <a:bodyPr/>
          <a:lstStyle>
            <a:lvl1pPr marL="0" marR="0" indent="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1pPr>
            <a:lvl2pPr marL="0" marR="0" indent="49766"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2pPr>
            <a:lvl3pPr marL="0" marR="0" indent="99532"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3pPr>
            <a:lvl4pPr marL="0" marR="0" indent="149299"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4pPr>
            <a:lvl5pPr marL="0" marR="0" indent="199065"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ctr" hangingPunct="1">
              <a:lnSpc>
                <a:spcPts val="1600"/>
              </a:lnSpc>
              <a:spcBef>
                <a:spcPts val="0"/>
              </a:spcBef>
            </a:pPr>
            <a:endParaRPr lang="de-DE" sz="2000" i="1" dirty="0">
              <a:solidFill>
                <a:schemeClr val="bg1"/>
              </a:solidFill>
              <a:latin typeface="Calibri" panose="020F0502020204030204" pitchFamily="34" charset="0"/>
              <a:cs typeface="Calibri" panose="020F0502020204030204" pitchFamily="34" charset="0"/>
            </a:endParaRPr>
          </a:p>
          <a:p>
            <a:pPr algn="ctr" hangingPunct="1">
              <a:lnSpc>
                <a:spcPct val="100000"/>
              </a:lnSpc>
              <a:spcBef>
                <a:spcPts val="0"/>
              </a:spcBef>
            </a:pPr>
            <a:r>
              <a:rPr lang="de-DE" sz="2000" i="1" dirty="0">
                <a:solidFill>
                  <a:schemeClr val="bg1"/>
                </a:solidFill>
                <a:latin typeface="Calibri" panose="020F0502020204030204" pitchFamily="34" charset="0"/>
                <a:cs typeface="Calibri" panose="020F0502020204030204" pitchFamily="34" charset="0"/>
              </a:rPr>
              <a:t>Ich finde Finanzbildung sehr wichtig, vor allem für Frauen, die ihre Partner oft überleben. Selbstbewusst mit Geld umgehen zu lernen, kann die Lebensqualität enorm verbessern. </a:t>
            </a:r>
            <a:endParaRPr lang="de-DE" sz="2000" i="1" dirty="0">
              <a:solidFill>
                <a:schemeClr val="bg1"/>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5FEBC32-D63A-7B37-E575-F2EFD0BD0ACE}"/>
              </a:ext>
            </a:extLst>
          </p:cNvPr>
          <p:cNvPicPr>
            <a:picLocks noChangeAspect="1"/>
          </p:cNvPicPr>
          <p:nvPr/>
        </p:nvPicPr>
        <p:blipFill>
          <a:blip r:embed="rId2"/>
          <a:stretch>
            <a:fillRect/>
          </a:stretch>
        </p:blipFill>
        <p:spPr>
          <a:xfrm>
            <a:off x="5446684" y="9805448"/>
            <a:ext cx="1529269" cy="340525"/>
          </a:xfrm>
          <a:prstGeom prst="rect">
            <a:avLst/>
          </a:prstGeom>
        </p:spPr>
      </p:pic>
      <p:sp>
        <p:nvSpPr>
          <p:cNvPr id="55" name="Text Placeholder 5">
            <a:extLst>
              <a:ext uri="{FF2B5EF4-FFF2-40B4-BE49-F238E27FC236}">
                <a16:creationId xmlns:a16="http://schemas.microsoft.com/office/drawing/2014/main" id="{2D4805B1-5CF2-C773-8F09-D35078B0A128}"/>
              </a:ext>
            </a:extLst>
          </p:cNvPr>
          <p:cNvSpPr txBox="1">
            <a:spLocks/>
          </p:cNvSpPr>
          <p:nvPr/>
        </p:nvSpPr>
        <p:spPr>
          <a:xfrm>
            <a:off x="946186" y="5547611"/>
            <a:ext cx="2513916" cy="1740158"/>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gn="just">
              <a:lnSpc>
                <a:spcPct val="100000"/>
              </a:lnSpc>
            </a:pPr>
            <a:r>
              <a:rPr lang="de-DE" sz="1300" dirty="0">
                <a:solidFill>
                  <a:schemeClr val="tx1">
                    <a:lumMod val="85000"/>
                    <a:lumOff val="15000"/>
                  </a:schemeClr>
                </a:solidFill>
              </a:rPr>
              <a:t>Das meiste habe ich aus Erfahrung gelernt. Dazu kam mancher Rat aus Freundeskreis oder Familie. Über richtige Finanzbildung hätte ich mich gefreut, vor allem früher im Leben, als sie mehr hätte bewirken können.</a:t>
            </a:r>
            <a:endParaRPr lang="de-DE" sz="1300" dirty="0">
              <a:solidFill>
                <a:schemeClr val="tx1">
                  <a:lumMod val="85000"/>
                  <a:lumOff val="15000"/>
                </a:schemeClr>
              </a:solidFill>
            </a:endParaRPr>
          </a:p>
        </p:txBody>
      </p:sp>
      <p:sp>
        <p:nvSpPr>
          <p:cNvPr id="58" name="Text Placeholder 5">
            <a:extLst>
              <a:ext uri="{FF2B5EF4-FFF2-40B4-BE49-F238E27FC236}">
                <a16:creationId xmlns:a16="http://schemas.microsoft.com/office/drawing/2014/main" id="{020FDF90-FFDA-AB7C-E1C3-FBDD561D67A2}"/>
              </a:ext>
            </a:extLst>
          </p:cNvPr>
          <p:cNvSpPr txBox="1">
            <a:spLocks/>
          </p:cNvSpPr>
          <p:nvPr/>
        </p:nvSpPr>
        <p:spPr>
          <a:xfrm>
            <a:off x="4669897" y="5547612"/>
            <a:ext cx="2591999" cy="2571150"/>
          </a:xfrm>
          <a:prstGeom prst="rect">
            <a:avLst/>
          </a:prstGeom>
        </p:spPr>
        <p:txBody>
          <a:bodyPr anchor="t">
            <a:noAutofit/>
          </a:bodyPr>
          <a:lstStyle>
            <a:lvl1pPr marL="0" marR="0" indent="0" algn="l" defTabSz="583729" rtl="0" latinLnBrk="0">
              <a:lnSpc>
                <a:spcPct val="120000"/>
              </a:lnSpc>
              <a:spcBef>
                <a:spcPts val="4158"/>
              </a:spcBef>
              <a:spcAft>
                <a:spcPts val="0"/>
              </a:spcAft>
              <a:buClrTx/>
              <a:buSzTx/>
              <a:buFontTx/>
              <a:buNone/>
              <a:tabLst/>
              <a:defRPr sz="1800" b="0" i="0" u="none" strike="noStrike" cap="none" spc="0" baseline="0">
                <a:ln>
                  <a:noFill/>
                </a:ln>
                <a:solidFill>
                  <a:schemeClr val="bg1"/>
                </a:solidFill>
                <a:uFillTx/>
                <a:latin typeface="Calibri" panose="020F0502020204030204" pitchFamily="34" charset="0"/>
                <a:ea typeface="Montserrat Light"/>
                <a:cs typeface="Calibri" panose="020F0502020204030204" pitchFamily="34" charset="0"/>
                <a:sym typeface="Montserrat Light"/>
              </a:defRPr>
            </a:lvl1pPr>
            <a:lvl2pPr marL="385602"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2pPr>
            <a:lvl3pPr marL="771204"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3pPr>
            <a:lvl4pPr marL="1156806"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4pPr>
            <a:lvl5pPr marL="1542409" marR="0" indent="0" algn="l" defTabSz="583729" rtl="0" latinLnBrk="0">
              <a:lnSpc>
                <a:spcPct val="120000"/>
              </a:lnSpc>
              <a:spcBef>
                <a:spcPts val="4158"/>
              </a:spcBef>
              <a:spcAft>
                <a:spcPts val="0"/>
              </a:spcAft>
              <a:buClrTx/>
              <a:buSzTx/>
              <a:buFontTx/>
              <a:buNone/>
              <a:tabLst/>
              <a:defRPr sz="3265" b="0" i="0" u="none" strike="noStrike" cap="none" spc="0" baseline="0">
                <a:ln>
                  <a:noFill/>
                </a:ln>
                <a:solidFill>
                  <a:srgbClr val="011E3B"/>
                </a:solidFill>
                <a:uFillTx/>
                <a:latin typeface="Montserrat" pitchFamily="2" charset="77"/>
                <a:ea typeface="Montserrat Light"/>
                <a:cs typeface="Montserrat Light"/>
                <a:sym typeface="Montserrat Light"/>
              </a:defRPr>
            </a:lvl5pPr>
            <a:lvl6pPr marL="0" marR="0" indent="248831"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6pPr>
            <a:lvl7pPr marL="0" marR="0" indent="298597"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7pPr>
            <a:lvl8pPr marL="0" marR="0" indent="348364"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8pPr>
            <a:lvl9pPr marL="0" marR="0" indent="398130" algn="l" defTabSz="583729" rtl="0" latinLnBrk="0">
              <a:lnSpc>
                <a:spcPct val="120000"/>
              </a:lnSpc>
              <a:spcBef>
                <a:spcPts val="4158"/>
              </a:spcBef>
              <a:spcAft>
                <a:spcPts val="0"/>
              </a:spcAft>
              <a:buClrTx/>
              <a:buSzTx/>
              <a:buFontTx/>
              <a:buNone/>
              <a:tabLst/>
              <a:defRPr sz="1219" b="0" i="0" u="none" strike="noStrike" cap="none" spc="0" baseline="0">
                <a:ln>
                  <a:noFill/>
                </a:ln>
                <a:solidFill>
                  <a:srgbClr val="595457"/>
                </a:solidFill>
                <a:uFillTx/>
                <a:latin typeface="Montserrat Light"/>
                <a:ea typeface="Montserrat Light"/>
                <a:cs typeface="Montserrat Light"/>
                <a:sym typeface="Montserrat Light"/>
              </a:defRPr>
            </a:lvl9pPr>
          </a:lstStyle>
          <a:p>
            <a:pPr>
              <a:lnSpc>
                <a:spcPct val="100000"/>
              </a:lnSpc>
            </a:pPr>
            <a:r>
              <a:rPr lang="de-DE" sz="1350" dirty="0">
                <a:solidFill>
                  <a:schemeClr val="tx1">
                    <a:lumMod val="85000"/>
                    <a:lumOff val="15000"/>
                  </a:schemeClr>
                </a:solidFill>
              </a:rPr>
              <a:t>Hilfreich wäre Zugang zu individuellerer Beratung. Vielleicht kostenlose Beratungsgespräche bei Banken. Vielleicht würden auch klarere Erklärungen zu Kreditkonditionen und Rückzahlungsmöglichkeiten viel ausmachen, gerade für ältere Menschen. Vielleicht wären Seminare speziell für Frauen in meinem Alter schön. Wenn mir jemand Risiken und Vorteile einfach und praxisnäher erklären würde, wäre ich vielleicht sicherer.</a:t>
            </a:r>
            <a:endParaRPr lang="de-DE" sz="1350" dirty="0">
              <a:solidFill>
                <a:schemeClr val="tx1">
                  <a:lumMod val="85000"/>
                  <a:lumOff val="15000"/>
                </a:schemeClr>
              </a:solidFill>
            </a:endParaRPr>
          </a:p>
        </p:txBody>
      </p:sp>
      <p:sp>
        <p:nvSpPr>
          <p:cNvPr id="61" name="TextBox 60">
            <a:extLst>
              <a:ext uri="{FF2B5EF4-FFF2-40B4-BE49-F238E27FC236}">
                <a16:creationId xmlns:a16="http://schemas.microsoft.com/office/drawing/2014/main" id="{DD2ACE5D-48CD-DABF-AB85-CB74F676BAA5}"/>
              </a:ext>
            </a:extLst>
          </p:cNvPr>
          <p:cNvSpPr txBox="1"/>
          <p:nvPr/>
        </p:nvSpPr>
        <p:spPr>
          <a:xfrm>
            <a:off x="907542" y="786283"/>
            <a:ext cx="2649474" cy="801630"/>
          </a:xfrm>
          <a:prstGeom prst="rect">
            <a:avLst/>
          </a:prstGeom>
          <a:noFill/>
        </p:spPr>
        <p:txBody>
          <a:bodyPr wrap="square">
            <a:spAutoFit/>
          </a:bodyPr>
          <a:lstStyle/>
          <a:p>
            <a:pPr algn="l" hangingPunct="1">
              <a:lnSpc>
                <a:spcPts val="1820"/>
              </a:lnSpc>
            </a:pPr>
            <a:r>
              <a:rPr lang="de-DE" sz="2200" b="1" dirty="0">
                <a:solidFill>
                  <a:srgbClr val="F16024"/>
                </a:solidFill>
                <a:latin typeface="Calibri" panose="020F0502020204030204" pitchFamily="34" charset="0"/>
                <a:cs typeface="Calibri" panose="020F0502020204030204" pitchFamily="34" charset="0"/>
              </a:rPr>
              <a:t>Die größten finanziellen Herausforderungen</a:t>
            </a:r>
          </a:p>
        </p:txBody>
      </p:sp>
      <p:sp>
        <p:nvSpPr>
          <p:cNvPr id="62" name="TextBox 61">
            <a:extLst>
              <a:ext uri="{FF2B5EF4-FFF2-40B4-BE49-F238E27FC236}">
                <a16:creationId xmlns:a16="http://schemas.microsoft.com/office/drawing/2014/main" id="{9E65310A-DAEE-8E4D-EDC6-8EAC21E2934E}"/>
              </a:ext>
            </a:extLst>
          </p:cNvPr>
          <p:cNvSpPr txBox="1"/>
          <p:nvPr/>
        </p:nvSpPr>
        <p:spPr>
          <a:xfrm>
            <a:off x="4573447" y="698634"/>
            <a:ext cx="2503170" cy="801630"/>
          </a:xfrm>
          <a:prstGeom prst="rect">
            <a:avLst/>
          </a:prstGeom>
          <a:noFill/>
        </p:spPr>
        <p:txBody>
          <a:bodyPr wrap="square"/>
          <a:lstStyle/>
          <a:p>
            <a:pPr>
              <a:lnSpc>
                <a:spcPts val="1820"/>
              </a:lnSpc>
            </a:pPr>
            <a:r>
              <a:rPr lang="de-DE" sz="1800" b="1" dirty="0">
                <a:solidFill>
                  <a:srgbClr val="F16024"/>
                </a:solidFill>
                <a:latin typeface="Calibri" panose="020F0502020204030204" pitchFamily="34" charset="0"/>
                <a:cs typeface="Calibri" panose="020F0502020204030204" pitchFamily="34" charset="0"/>
              </a:rPr>
              <a:t>Welche Werkzeuge helfen bei den persönlichen Finanzen?</a:t>
            </a:r>
          </a:p>
        </p:txBody>
      </p:sp>
      <p:sp>
        <p:nvSpPr>
          <p:cNvPr id="63" name="TextBox 62">
            <a:extLst>
              <a:ext uri="{FF2B5EF4-FFF2-40B4-BE49-F238E27FC236}">
                <a16:creationId xmlns:a16="http://schemas.microsoft.com/office/drawing/2014/main" id="{40ED3362-4551-97AB-2A09-C127C83722DA}"/>
              </a:ext>
            </a:extLst>
          </p:cNvPr>
          <p:cNvSpPr txBox="1"/>
          <p:nvPr/>
        </p:nvSpPr>
        <p:spPr>
          <a:xfrm>
            <a:off x="904494" y="4257955"/>
            <a:ext cx="2649474" cy="801630"/>
          </a:xfrm>
          <a:prstGeom prst="rect">
            <a:avLst/>
          </a:prstGeom>
          <a:noFill/>
        </p:spPr>
        <p:txBody>
          <a:bodyPr wrap="square"/>
          <a:lstStyle/>
          <a:p>
            <a:pPr algn="l" hangingPunct="1">
              <a:lnSpc>
                <a:spcPts val="1820"/>
              </a:lnSpc>
            </a:pPr>
            <a:r>
              <a:rPr lang="de-DE" sz="1900" b="1" dirty="0">
                <a:solidFill>
                  <a:srgbClr val="F16024"/>
                </a:solidFill>
                <a:latin typeface="Calibri" panose="020F0502020204030204" pitchFamily="34" charset="0"/>
                <a:cs typeface="Calibri" panose="020F0502020204030204" pitchFamily="34" charset="0"/>
              </a:rPr>
              <a:t>Was hat geholfen, diese Herausforderungen zu meistern?</a:t>
            </a:r>
          </a:p>
        </p:txBody>
      </p:sp>
      <p:sp>
        <p:nvSpPr>
          <p:cNvPr id="64" name="TextBox 63">
            <a:extLst>
              <a:ext uri="{FF2B5EF4-FFF2-40B4-BE49-F238E27FC236}">
                <a16:creationId xmlns:a16="http://schemas.microsoft.com/office/drawing/2014/main" id="{FB3510D0-BE2B-5A87-A160-75EA26228A1E}"/>
              </a:ext>
            </a:extLst>
          </p:cNvPr>
          <p:cNvSpPr txBox="1"/>
          <p:nvPr/>
        </p:nvSpPr>
        <p:spPr>
          <a:xfrm>
            <a:off x="4644513" y="4090488"/>
            <a:ext cx="2503170" cy="801630"/>
          </a:xfrm>
          <a:prstGeom prst="rect">
            <a:avLst/>
          </a:prstGeom>
          <a:noFill/>
        </p:spPr>
        <p:txBody>
          <a:bodyPr wrap="square"/>
          <a:lstStyle/>
          <a:p>
            <a:pPr algn="l" hangingPunct="1">
              <a:lnSpc>
                <a:spcPts val="1820"/>
              </a:lnSpc>
            </a:pPr>
            <a:r>
              <a:rPr lang="de-DE" sz="2150" b="1" dirty="0">
                <a:solidFill>
                  <a:srgbClr val="F16024"/>
                </a:solidFill>
                <a:latin typeface="Calibri" panose="020F0502020204030204" pitchFamily="34" charset="0"/>
                <a:cs typeface="Calibri" panose="020F0502020204030204" pitchFamily="34" charset="0"/>
              </a:rPr>
              <a:t>Welche Unterstützung wäre hilfreich gewesen? </a:t>
            </a:r>
          </a:p>
        </p:txBody>
      </p:sp>
      <p:grpSp>
        <p:nvGrpSpPr>
          <p:cNvPr id="16" name="Graphic 3">
            <a:extLst>
              <a:ext uri="{FF2B5EF4-FFF2-40B4-BE49-F238E27FC236}">
                <a16:creationId xmlns:a16="http://schemas.microsoft.com/office/drawing/2014/main" id="{66281C72-4BE5-3DA9-F236-1B321FF56175}"/>
              </a:ext>
            </a:extLst>
          </p:cNvPr>
          <p:cNvGrpSpPr>
            <a:grpSpLocks noChangeAspect="1"/>
          </p:cNvGrpSpPr>
          <p:nvPr/>
        </p:nvGrpSpPr>
        <p:grpSpPr>
          <a:xfrm>
            <a:off x="3791073" y="4820985"/>
            <a:ext cx="627070" cy="588383"/>
            <a:chOff x="6615628" y="2116894"/>
            <a:chExt cx="1066935" cy="1001108"/>
          </a:xfrm>
          <a:solidFill>
            <a:srgbClr val="4763AE"/>
          </a:solidFill>
        </p:grpSpPr>
        <p:sp>
          <p:nvSpPr>
            <p:cNvPr id="52" name="Freeform 160">
              <a:extLst>
                <a:ext uri="{FF2B5EF4-FFF2-40B4-BE49-F238E27FC236}">
                  <a16:creationId xmlns:a16="http://schemas.microsoft.com/office/drawing/2014/main" id="{B7808C56-12AE-CB1C-4E29-F7C1D1F28F11}"/>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de-DE"/>
            </a:p>
          </p:txBody>
        </p:sp>
        <p:sp>
          <p:nvSpPr>
            <p:cNvPr id="54" name="Freeform 161">
              <a:extLst>
                <a:ext uri="{FF2B5EF4-FFF2-40B4-BE49-F238E27FC236}">
                  <a16:creationId xmlns:a16="http://schemas.microsoft.com/office/drawing/2014/main" id="{6E41CFD7-CFE1-9718-02E5-EC381479BAAC}"/>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de-DE"/>
            </a:p>
          </p:txBody>
        </p:sp>
        <p:sp>
          <p:nvSpPr>
            <p:cNvPr id="56" name="Freeform 162">
              <a:extLst>
                <a:ext uri="{FF2B5EF4-FFF2-40B4-BE49-F238E27FC236}">
                  <a16:creationId xmlns:a16="http://schemas.microsoft.com/office/drawing/2014/main" id="{8C48EEAC-1C97-D32D-E8A1-65F479F457D3}"/>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de-DE"/>
            </a:p>
          </p:txBody>
        </p:sp>
        <p:sp>
          <p:nvSpPr>
            <p:cNvPr id="57" name="Freeform 163">
              <a:extLst>
                <a:ext uri="{FF2B5EF4-FFF2-40B4-BE49-F238E27FC236}">
                  <a16:creationId xmlns:a16="http://schemas.microsoft.com/office/drawing/2014/main" id="{71A62E3D-21E3-3E13-08AC-133013B8930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de-DE"/>
            </a:p>
          </p:txBody>
        </p:sp>
        <p:sp>
          <p:nvSpPr>
            <p:cNvPr id="59" name="Freeform 164">
              <a:extLst>
                <a:ext uri="{FF2B5EF4-FFF2-40B4-BE49-F238E27FC236}">
                  <a16:creationId xmlns:a16="http://schemas.microsoft.com/office/drawing/2014/main" id="{F18E2A7F-9F8E-AD34-68EB-12DAEE834E24}"/>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de-DE"/>
            </a:p>
          </p:txBody>
        </p:sp>
        <p:sp>
          <p:nvSpPr>
            <p:cNvPr id="65" name="Freeform 165">
              <a:extLst>
                <a:ext uri="{FF2B5EF4-FFF2-40B4-BE49-F238E27FC236}">
                  <a16:creationId xmlns:a16="http://schemas.microsoft.com/office/drawing/2014/main" id="{FC466693-91C6-AE06-6C99-8DE15771E242}"/>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de-DE"/>
            </a:p>
          </p:txBody>
        </p:sp>
        <p:sp>
          <p:nvSpPr>
            <p:cNvPr id="66" name="Freeform 166">
              <a:extLst>
                <a:ext uri="{FF2B5EF4-FFF2-40B4-BE49-F238E27FC236}">
                  <a16:creationId xmlns:a16="http://schemas.microsoft.com/office/drawing/2014/main" id="{6E0F4B7D-638F-EC3C-2432-6DE0D9E290BE}"/>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de-DE"/>
            </a:p>
          </p:txBody>
        </p:sp>
        <p:sp>
          <p:nvSpPr>
            <p:cNvPr id="67" name="Freeform 167">
              <a:extLst>
                <a:ext uri="{FF2B5EF4-FFF2-40B4-BE49-F238E27FC236}">
                  <a16:creationId xmlns:a16="http://schemas.microsoft.com/office/drawing/2014/main" id="{9AF70216-B3B0-5846-BEDB-B8F83E10359F}"/>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de-DE"/>
            </a:p>
          </p:txBody>
        </p:sp>
        <p:sp>
          <p:nvSpPr>
            <p:cNvPr id="68" name="Freeform 168">
              <a:extLst>
                <a:ext uri="{FF2B5EF4-FFF2-40B4-BE49-F238E27FC236}">
                  <a16:creationId xmlns:a16="http://schemas.microsoft.com/office/drawing/2014/main" id="{38D0B25B-B8D8-6F6F-4C55-B5D5AAB618D1}"/>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de-DE"/>
            </a:p>
          </p:txBody>
        </p:sp>
        <p:sp>
          <p:nvSpPr>
            <p:cNvPr id="69" name="Freeform 169">
              <a:extLst>
                <a:ext uri="{FF2B5EF4-FFF2-40B4-BE49-F238E27FC236}">
                  <a16:creationId xmlns:a16="http://schemas.microsoft.com/office/drawing/2014/main" id="{ED15D5D9-C0F3-6045-1468-BF187DC57D53}"/>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de-DE"/>
            </a:p>
          </p:txBody>
        </p:sp>
        <p:sp>
          <p:nvSpPr>
            <p:cNvPr id="70" name="Freeform 170">
              <a:extLst>
                <a:ext uri="{FF2B5EF4-FFF2-40B4-BE49-F238E27FC236}">
                  <a16:creationId xmlns:a16="http://schemas.microsoft.com/office/drawing/2014/main" id="{7D28105F-1AA4-F6C3-1B91-0A8441276314}"/>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de-DE"/>
            </a:p>
          </p:txBody>
        </p:sp>
        <p:sp>
          <p:nvSpPr>
            <p:cNvPr id="71" name="Freeform 171">
              <a:extLst>
                <a:ext uri="{FF2B5EF4-FFF2-40B4-BE49-F238E27FC236}">
                  <a16:creationId xmlns:a16="http://schemas.microsoft.com/office/drawing/2014/main" id="{77E7602E-61ED-A268-DE41-F503C858D0DF}"/>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de-DE"/>
            </a:p>
          </p:txBody>
        </p:sp>
      </p:grpSp>
      <p:grpSp>
        <p:nvGrpSpPr>
          <p:cNvPr id="39" name="Graphic 2">
            <a:extLst>
              <a:ext uri="{FF2B5EF4-FFF2-40B4-BE49-F238E27FC236}">
                <a16:creationId xmlns:a16="http://schemas.microsoft.com/office/drawing/2014/main" id="{31143D4C-CAC6-C3A3-658C-2D70A3E1EC5B}"/>
              </a:ext>
            </a:extLst>
          </p:cNvPr>
          <p:cNvGrpSpPr/>
          <p:nvPr/>
        </p:nvGrpSpPr>
        <p:grpSpPr>
          <a:xfrm>
            <a:off x="215438" y="1263371"/>
            <a:ext cx="483732" cy="460506"/>
            <a:chOff x="10641441" y="5322216"/>
            <a:chExt cx="740723" cy="746145"/>
          </a:xfrm>
          <a:solidFill>
            <a:srgbClr val="4763AE"/>
          </a:solidFill>
        </p:grpSpPr>
        <p:sp>
          <p:nvSpPr>
            <p:cNvPr id="40" name="Freeform 394">
              <a:extLst>
                <a:ext uri="{FF2B5EF4-FFF2-40B4-BE49-F238E27FC236}">
                  <a16:creationId xmlns:a16="http://schemas.microsoft.com/office/drawing/2014/main" id="{8F686CFB-8D57-8455-0E9C-E04706C2C594}"/>
                </a:ext>
              </a:extLst>
            </p:cNvPr>
            <p:cNvSpPr/>
            <p:nvPr/>
          </p:nvSpPr>
          <p:spPr>
            <a:xfrm>
              <a:off x="10704674" y="5322217"/>
              <a:ext cx="364067" cy="407398"/>
            </a:xfrm>
            <a:custGeom>
              <a:avLst/>
              <a:gdLst>
                <a:gd name="connsiteX0" fmla="*/ 183374 w 364067"/>
                <a:gd name="connsiteY0" fmla="*/ 0 h 407398"/>
                <a:gd name="connsiteX1" fmla="*/ 0 w 364067"/>
                <a:gd name="connsiteY1" fmla="*/ 186085 h 407398"/>
                <a:gd name="connsiteX2" fmla="*/ 0 w 364067"/>
                <a:gd name="connsiteY2" fmla="*/ 321583 h 407398"/>
                <a:gd name="connsiteX3" fmla="*/ 84912 w 364067"/>
                <a:gd name="connsiteY3" fmla="*/ 407398 h 407398"/>
                <a:gd name="connsiteX4" fmla="*/ 95752 w 364067"/>
                <a:gd name="connsiteY4" fmla="*/ 407398 h 407398"/>
                <a:gd name="connsiteX5" fmla="*/ 95752 w 364067"/>
                <a:gd name="connsiteY5" fmla="*/ 382105 h 407398"/>
                <a:gd name="connsiteX6" fmla="*/ 84912 w 364067"/>
                <a:gd name="connsiteY6" fmla="*/ 382105 h 407398"/>
                <a:gd name="connsiteX7" fmla="*/ 24390 w 364067"/>
                <a:gd name="connsiteY7" fmla="*/ 320679 h 407398"/>
                <a:gd name="connsiteX8" fmla="*/ 24390 w 364067"/>
                <a:gd name="connsiteY8" fmla="*/ 185180 h 407398"/>
                <a:gd name="connsiteX9" fmla="*/ 183374 w 364067"/>
                <a:gd name="connsiteY9" fmla="*/ 24390 h 407398"/>
                <a:gd name="connsiteX10" fmla="*/ 342359 w 364067"/>
                <a:gd name="connsiteY10" fmla="*/ 185180 h 407398"/>
                <a:gd name="connsiteX11" fmla="*/ 342359 w 364067"/>
                <a:gd name="connsiteY11" fmla="*/ 320679 h 407398"/>
                <a:gd name="connsiteX12" fmla="*/ 281836 w 364067"/>
                <a:gd name="connsiteY12" fmla="*/ 382105 h 407398"/>
                <a:gd name="connsiteX13" fmla="*/ 268287 w 364067"/>
                <a:gd name="connsiteY13" fmla="*/ 382105 h 407398"/>
                <a:gd name="connsiteX14" fmla="*/ 268287 w 364067"/>
                <a:gd name="connsiteY14" fmla="*/ 407398 h 407398"/>
                <a:gd name="connsiteX15" fmla="*/ 279127 w 364067"/>
                <a:gd name="connsiteY15" fmla="*/ 407398 h 407398"/>
                <a:gd name="connsiteX16" fmla="*/ 364038 w 364067"/>
                <a:gd name="connsiteY16" fmla="*/ 321583 h 407398"/>
                <a:gd name="connsiteX17" fmla="*/ 364038 w 364067"/>
                <a:gd name="connsiteY17" fmla="*/ 186085 h 407398"/>
                <a:gd name="connsiteX18" fmla="*/ 183374 w 364067"/>
                <a:gd name="connsiteY18" fmla="*/ 0 h 407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64067" h="407398">
                  <a:moveTo>
                    <a:pt x="183374" y="0"/>
                  </a:moveTo>
                  <a:cubicBezTo>
                    <a:pt x="82202" y="0"/>
                    <a:pt x="0" y="83106"/>
                    <a:pt x="0" y="186085"/>
                  </a:cubicBezTo>
                  <a:lnTo>
                    <a:pt x="0" y="321583"/>
                  </a:lnTo>
                  <a:cubicBezTo>
                    <a:pt x="0" y="368555"/>
                    <a:pt x="37940" y="407398"/>
                    <a:pt x="84912" y="407398"/>
                  </a:cubicBezTo>
                  <a:lnTo>
                    <a:pt x="95752" y="407398"/>
                  </a:lnTo>
                  <a:lnTo>
                    <a:pt x="95752" y="382105"/>
                  </a:lnTo>
                  <a:lnTo>
                    <a:pt x="84912" y="382105"/>
                  </a:lnTo>
                  <a:cubicBezTo>
                    <a:pt x="52393" y="382105"/>
                    <a:pt x="24390" y="354102"/>
                    <a:pt x="24390" y="320679"/>
                  </a:cubicBezTo>
                  <a:lnTo>
                    <a:pt x="24390" y="185180"/>
                  </a:lnTo>
                  <a:cubicBezTo>
                    <a:pt x="24390" y="96656"/>
                    <a:pt x="95752" y="24390"/>
                    <a:pt x="183374" y="24390"/>
                  </a:cubicBezTo>
                  <a:cubicBezTo>
                    <a:pt x="270996" y="24390"/>
                    <a:pt x="342359" y="96656"/>
                    <a:pt x="342359" y="185180"/>
                  </a:cubicBezTo>
                  <a:lnTo>
                    <a:pt x="342359" y="320679"/>
                  </a:lnTo>
                  <a:cubicBezTo>
                    <a:pt x="342359" y="354102"/>
                    <a:pt x="315259" y="382105"/>
                    <a:pt x="281836" y="382105"/>
                  </a:cubicBezTo>
                  <a:lnTo>
                    <a:pt x="268287" y="382105"/>
                  </a:lnTo>
                  <a:lnTo>
                    <a:pt x="268287" y="407398"/>
                  </a:lnTo>
                  <a:lnTo>
                    <a:pt x="279127" y="407398"/>
                  </a:lnTo>
                  <a:cubicBezTo>
                    <a:pt x="325196" y="407398"/>
                    <a:pt x="364038" y="368555"/>
                    <a:pt x="364038" y="321583"/>
                  </a:cubicBezTo>
                  <a:lnTo>
                    <a:pt x="364038" y="186085"/>
                  </a:lnTo>
                  <a:cubicBezTo>
                    <a:pt x="365845" y="83106"/>
                    <a:pt x="284546" y="0"/>
                    <a:pt x="183374"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1" name="Freeform 395">
              <a:extLst>
                <a:ext uri="{FF2B5EF4-FFF2-40B4-BE49-F238E27FC236}">
                  <a16:creationId xmlns:a16="http://schemas.microsoft.com/office/drawing/2014/main" id="{DA42D263-4B51-DD87-A743-ECE2C8F7DAFB}"/>
                </a:ext>
              </a:extLst>
            </p:cNvPr>
            <p:cNvSpPr/>
            <p:nvPr/>
          </p:nvSpPr>
          <p:spPr>
            <a:xfrm>
              <a:off x="11100331" y="5322216"/>
              <a:ext cx="280954" cy="306225"/>
            </a:xfrm>
            <a:custGeom>
              <a:avLst/>
              <a:gdLst>
                <a:gd name="connsiteX0" fmla="*/ 259253 w 280954"/>
                <a:gd name="connsiteY0" fmla="*/ 185180 h 306225"/>
                <a:gd name="connsiteX1" fmla="*/ 223121 w 280954"/>
                <a:gd name="connsiteY1" fmla="*/ 221313 h 306225"/>
                <a:gd name="connsiteX2" fmla="*/ 162598 w 280954"/>
                <a:gd name="connsiteY2" fmla="*/ 221313 h 306225"/>
                <a:gd name="connsiteX3" fmla="*/ 154468 w 280954"/>
                <a:gd name="connsiteY3" fmla="*/ 224024 h 306225"/>
                <a:gd name="connsiteX4" fmla="*/ 112915 w 280954"/>
                <a:gd name="connsiteY4" fmla="*/ 265576 h 306225"/>
                <a:gd name="connsiteX5" fmla="*/ 112915 w 280954"/>
                <a:gd name="connsiteY5" fmla="*/ 232154 h 306225"/>
                <a:gd name="connsiteX6" fmla="*/ 102075 w 280954"/>
                <a:gd name="connsiteY6" fmla="*/ 221313 h 306225"/>
                <a:gd name="connsiteX7" fmla="*/ 65942 w 280954"/>
                <a:gd name="connsiteY7" fmla="*/ 221313 h 306225"/>
                <a:gd name="connsiteX8" fmla="*/ 29809 w 280954"/>
                <a:gd name="connsiteY8" fmla="*/ 185180 h 306225"/>
                <a:gd name="connsiteX9" fmla="*/ 29809 w 280954"/>
                <a:gd name="connsiteY9" fmla="*/ 60523 h 306225"/>
                <a:gd name="connsiteX10" fmla="*/ 65942 w 280954"/>
                <a:gd name="connsiteY10" fmla="*/ 24390 h 306225"/>
                <a:gd name="connsiteX11" fmla="*/ 226734 w 280954"/>
                <a:gd name="connsiteY11" fmla="*/ 24390 h 306225"/>
                <a:gd name="connsiteX12" fmla="*/ 262867 w 280954"/>
                <a:gd name="connsiteY12" fmla="*/ 60523 h 306225"/>
                <a:gd name="connsiteX13" fmla="*/ 262867 w 280954"/>
                <a:gd name="connsiteY13" fmla="*/ 185180 h 306225"/>
                <a:gd name="connsiteX14" fmla="*/ 259253 w 280954"/>
                <a:gd name="connsiteY14" fmla="*/ 185180 h 306225"/>
                <a:gd name="connsiteX15" fmla="*/ 220411 w 280954"/>
                <a:gd name="connsiteY15" fmla="*/ 0 h 306225"/>
                <a:gd name="connsiteX16" fmla="*/ 60523 w 280954"/>
                <a:gd name="connsiteY16" fmla="*/ 0 h 306225"/>
                <a:gd name="connsiteX17" fmla="*/ 0 w 280954"/>
                <a:gd name="connsiteY17" fmla="*/ 60523 h 306225"/>
                <a:gd name="connsiteX18" fmla="*/ 0 w 280954"/>
                <a:gd name="connsiteY18" fmla="*/ 185180 h 306225"/>
                <a:gd name="connsiteX19" fmla="*/ 60523 w 280954"/>
                <a:gd name="connsiteY19" fmla="*/ 245704 h 306225"/>
                <a:gd name="connsiteX20" fmla="*/ 85816 w 280954"/>
                <a:gd name="connsiteY20" fmla="*/ 245704 h 306225"/>
                <a:gd name="connsiteX21" fmla="*/ 85816 w 280954"/>
                <a:gd name="connsiteY21" fmla="*/ 295386 h 306225"/>
                <a:gd name="connsiteX22" fmla="*/ 93946 w 280954"/>
                <a:gd name="connsiteY22" fmla="*/ 306226 h 306225"/>
                <a:gd name="connsiteX23" fmla="*/ 99365 w 280954"/>
                <a:gd name="connsiteY23" fmla="*/ 306226 h 306225"/>
                <a:gd name="connsiteX24" fmla="*/ 107495 w 280954"/>
                <a:gd name="connsiteY24" fmla="*/ 303516 h 306225"/>
                <a:gd name="connsiteX25" fmla="*/ 165308 w 280954"/>
                <a:gd name="connsiteY25" fmla="*/ 245704 h 306225"/>
                <a:gd name="connsiteX26" fmla="*/ 220411 w 280954"/>
                <a:gd name="connsiteY26" fmla="*/ 245704 h 306225"/>
                <a:gd name="connsiteX27" fmla="*/ 280933 w 280954"/>
                <a:gd name="connsiteY27" fmla="*/ 185180 h 306225"/>
                <a:gd name="connsiteX28" fmla="*/ 280933 w 280954"/>
                <a:gd name="connsiteY28" fmla="*/ 60523 h 306225"/>
                <a:gd name="connsiteX29" fmla="*/ 220411 w 280954"/>
                <a:gd name="connsiteY29" fmla="*/ 0 h 306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80954" h="306225">
                  <a:moveTo>
                    <a:pt x="259253" y="185180"/>
                  </a:moveTo>
                  <a:cubicBezTo>
                    <a:pt x="259253" y="204151"/>
                    <a:pt x="242994" y="221313"/>
                    <a:pt x="223121" y="221313"/>
                  </a:cubicBezTo>
                  <a:lnTo>
                    <a:pt x="162598" y="221313"/>
                  </a:lnTo>
                  <a:cubicBezTo>
                    <a:pt x="159888" y="221313"/>
                    <a:pt x="157178" y="221313"/>
                    <a:pt x="154468" y="224024"/>
                  </a:cubicBezTo>
                  <a:lnTo>
                    <a:pt x="112915" y="265576"/>
                  </a:lnTo>
                  <a:lnTo>
                    <a:pt x="112915" y="232154"/>
                  </a:lnTo>
                  <a:cubicBezTo>
                    <a:pt x="112915" y="226734"/>
                    <a:pt x="107495" y="221313"/>
                    <a:pt x="102075" y="221313"/>
                  </a:cubicBezTo>
                  <a:lnTo>
                    <a:pt x="65942" y="221313"/>
                  </a:lnTo>
                  <a:cubicBezTo>
                    <a:pt x="46973" y="221313"/>
                    <a:pt x="29809" y="205054"/>
                    <a:pt x="29809" y="185180"/>
                  </a:cubicBezTo>
                  <a:lnTo>
                    <a:pt x="29809" y="60523"/>
                  </a:lnTo>
                  <a:cubicBezTo>
                    <a:pt x="29809" y="41553"/>
                    <a:pt x="46070" y="24390"/>
                    <a:pt x="65942" y="24390"/>
                  </a:cubicBezTo>
                  <a:lnTo>
                    <a:pt x="226734" y="24390"/>
                  </a:lnTo>
                  <a:cubicBezTo>
                    <a:pt x="245704" y="24390"/>
                    <a:pt x="262867" y="40649"/>
                    <a:pt x="262867" y="60523"/>
                  </a:cubicBezTo>
                  <a:lnTo>
                    <a:pt x="262867" y="185180"/>
                  </a:lnTo>
                  <a:lnTo>
                    <a:pt x="259253" y="185180"/>
                  </a:lnTo>
                  <a:close/>
                  <a:moveTo>
                    <a:pt x="220411" y="0"/>
                  </a:moveTo>
                  <a:lnTo>
                    <a:pt x="60523" y="0"/>
                  </a:lnTo>
                  <a:cubicBezTo>
                    <a:pt x="27100" y="0"/>
                    <a:pt x="0" y="28003"/>
                    <a:pt x="0" y="60523"/>
                  </a:cubicBezTo>
                  <a:lnTo>
                    <a:pt x="0" y="185180"/>
                  </a:lnTo>
                  <a:cubicBezTo>
                    <a:pt x="0" y="218604"/>
                    <a:pt x="28003" y="245704"/>
                    <a:pt x="60523" y="245704"/>
                  </a:cubicBezTo>
                  <a:lnTo>
                    <a:pt x="85816" y="245704"/>
                  </a:lnTo>
                  <a:lnTo>
                    <a:pt x="85816" y="295386"/>
                  </a:lnTo>
                  <a:cubicBezTo>
                    <a:pt x="85816" y="300806"/>
                    <a:pt x="88525" y="303516"/>
                    <a:pt x="93946" y="306226"/>
                  </a:cubicBezTo>
                  <a:cubicBezTo>
                    <a:pt x="96656" y="306226"/>
                    <a:pt x="96656" y="306226"/>
                    <a:pt x="99365" y="306226"/>
                  </a:cubicBezTo>
                  <a:cubicBezTo>
                    <a:pt x="102075" y="306226"/>
                    <a:pt x="104786" y="306226"/>
                    <a:pt x="107495" y="303516"/>
                  </a:cubicBezTo>
                  <a:lnTo>
                    <a:pt x="165308" y="245704"/>
                  </a:lnTo>
                  <a:lnTo>
                    <a:pt x="220411" y="245704"/>
                  </a:lnTo>
                  <a:cubicBezTo>
                    <a:pt x="253834" y="245704"/>
                    <a:pt x="280933" y="217701"/>
                    <a:pt x="280933" y="185180"/>
                  </a:cubicBezTo>
                  <a:lnTo>
                    <a:pt x="280933" y="60523"/>
                  </a:lnTo>
                  <a:cubicBezTo>
                    <a:pt x="281836" y="28003"/>
                    <a:pt x="253834" y="0"/>
                    <a:pt x="220411" y="0"/>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2" name="Freeform 396">
              <a:extLst>
                <a:ext uri="{FF2B5EF4-FFF2-40B4-BE49-F238E27FC236}">
                  <a16:creationId xmlns:a16="http://schemas.microsoft.com/office/drawing/2014/main" id="{72B44D23-5AF3-B32A-D706-FCF545147F8C}"/>
                </a:ext>
              </a:extLst>
            </p:cNvPr>
            <p:cNvSpPr/>
            <p:nvPr/>
          </p:nvSpPr>
          <p:spPr>
            <a:xfrm>
              <a:off x="11162658" y="5390870"/>
              <a:ext cx="81298" cy="18969"/>
            </a:xfrm>
            <a:custGeom>
              <a:avLst/>
              <a:gdLst>
                <a:gd name="connsiteX0" fmla="*/ 0 w 81298"/>
                <a:gd name="connsiteY0" fmla="*/ 0 h 18969"/>
                <a:gd name="connsiteX1" fmla="*/ 81299 w 81298"/>
                <a:gd name="connsiteY1" fmla="*/ 0 h 18969"/>
                <a:gd name="connsiteX2" fmla="*/ 81299 w 81298"/>
                <a:gd name="connsiteY2" fmla="*/ 18969 h 18969"/>
                <a:gd name="connsiteX3" fmla="*/ 0 w 81298"/>
                <a:gd name="connsiteY3" fmla="*/ 18969 h 18969"/>
              </a:gdLst>
              <a:ahLst/>
              <a:cxnLst>
                <a:cxn ang="0">
                  <a:pos x="connsiteX0" y="connsiteY0"/>
                </a:cxn>
                <a:cxn ang="0">
                  <a:pos x="connsiteX1" y="connsiteY1"/>
                </a:cxn>
                <a:cxn ang="0">
                  <a:pos x="connsiteX2" y="connsiteY2"/>
                </a:cxn>
                <a:cxn ang="0">
                  <a:pos x="connsiteX3" y="connsiteY3"/>
                </a:cxn>
              </a:cxnLst>
              <a:rect l="l" t="t" r="r" b="b"/>
              <a:pathLst>
                <a:path w="81298" h="18969">
                  <a:moveTo>
                    <a:pt x="0" y="0"/>
                  </a:moveTo>
                  <a:lnTo>
                    <a:pt x="81299" y="0"/>
                  </a:lnTo>
                  <a:lnTo>
                    <a:pt x="81299"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3" name="Freeform 397">
              <a:extLst>
                <a:ext uri="{FF2B5EF4-FFF2-40B4-BE49-F238E27FC236}">
                  <a16:creationId xmlns:a16="http://schemas.microsoft.com/office/drawing/2014/main" id="{1D3FD149-17C4-D4ED-002B-9CFAA880E6F1}"/>
                </a:ext>
              </a:extLst>
            </p:cNvPr>
            <p:cNvSpPr/>
            <p:nvPr/>
          </p:nvSpPr>
          <p:spPr>
            <a:xfrm>
              <a:off x="11269250" y="5390870"/>
              <a:ext cx="50586" cy="18969"/>
            </a:xfrm>
            <a:custGeom>
              <a:avLst/>
              <a:gdLst>
                <a:gd name="connsiteX0" fmla="*/ 0 w 50586"/>
                <a:gd name="connsiteY0" fmla="*/ 0 h 18969"/>
                <a:gd name="connsiteX1" fmla="*/ 50586 w 50586"/>
                <a:gd name="connsiteY1" fmla="*/ 0 h 18969"/>
                <a:gd name="connsiteX2" fmla="*/ 50586 w 50586"/>
                <a:gd name="connsiteY2" fmla="*/ 18969 h 18969"/>
                <a:gd name="connsiteX3" fmla="*/ 0 w 50586"/>
                <a:gd name="connsiteY3" fmla="*/ 18969 h 18969"/>
              </a:gdLst>
              <a:ahLst/>
              <a:cxnLst>
                <a:cxn ang="0">
                  <a:pos x="connsiteX0" y="connsiteY0"/>
                </a:cxn>
                <a:cxn ang="0">
                  <a:pos x="connsiteX1" y="connsiteY1"/>
                </a:cxn>
                <a:cxn ang="0">
                  <a:pos x="connsiteX2" y="connsiteY2"/>
                </a:cxn>
                <a:cxn ang="0">
                  <a:pos x="connsiteX3" y="connsiteY3"/>
                </a:cxn>
              </a:cxnLst>
              <a:rect l="l" t="t" r="r" b="b"/>
              <a:pathLst>
                <a:path w="50586" h="18969">
                  <a:moveTo>
                    <a:pt x="0" y="0"/>
                  </a:moveTo>
                  <a:lnTo>
                    <a:pt x="50586" y="0"/>
                  </a:lnTo>
                  <a:lnTo>
                    <a:pt x="50586" y="18969"/>
                  </a:lnTo>
                  <a:lnTo>
                    <a:pt x="0" y="18969"/>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4" name="Freeform 398">
              <a:extLst>
                <a:ext uri="{FF2B5EF4-FFF2-40B4-BE49-F238E27FC236}">
                  <a16:creationId xmlns:a16="http://schemas.microsoft.com/office/drawing/2014/main" id="{0D4A4EC4-1E63-CDC7-D8F8-DEEFF3928EA1}"/>
                </a:ext>
              </a:extLst>
            </p:cNvPr>
            <p:cNvSpPr/>
            <p:nvPr/>
          </p:nvSpPr>
          <p:spPr>
            <a:xfrm>
              <a:off x="11162658" y="5435132"/>
              <a:ext cx="157177" cy="25293"/>
            </a:xfrm>
            <a:custGeom>
              <a:avLst/>
              <a:gdLst>
                <a:gd name="connsiteX0" fmla="*/ 0 w 157177"/>
                <a:gd name="connsiteY0" fmla="*/ 0 h 25293"/>
                <a:gd name="connsiteX1" fmla="*/ 157178 w 157177"/>
                <a:gd name="connsiteY1" fmla="*/ 0 h 25293"/>
                <a:gd name="connsiteX2" fmla="*/ 157178 w 157177"/>
                <a:gd name="connsiteY2" fmla="*/ 25293 h 25293"/>
                <a:gd name="connsiteX3" fmla="*/ 0 w 157177"/>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57177" h="25293">
                  <a:moveTo>
                    <a:pt x="0" y="0"/>
                  </a:moveTo>
                  <a:lnTo>
                    <a:pt x="157178" y="0"/>
                  </a:lnTo>
                  <a:lnTo>
                    <a:pt x="157178"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5" name="Freeform 399">
              <a:extLst>
                <a:ext uri="{FF2B5EF4-FFF2-40B4-BE49-F238E27FC236}">
                  <a16:creationId xmlns:a16="http://schemas.microsoft.com/office/drawing/2014/main" id="{6AE369B6-80B5-F642-A3E5-3DFBDFE5082F}"/>
                </a:ext>
              </a:extLst>
            </p:cNvPr>
            <p:cNvSpPr/>
            <p:nvPr/>
          </p:nvSpPr>
          <p:spPr>
            <a:xfrm>
              <a:off x="11162658" y="5484815"/>
              <a:ext cx="81298" cy="25293"/>
            </a:xfrm>
            <a:custGeom>
              <a:avLst/>
              <a:gdLst>
                <a:gd name="connsiteX0" fmla="*/ 0 w 81298"/>
                <a:gd name="connsiteY0" fmla="*/ 0 h 25293"/>
                <a:gd name="connsiteX1" fmla="*/ 81299 w 81298"/>
                <a:gd name="connsiteY1" fmla="*/ 0 h 25293"/>
                <a:gd name="connsiteX2" fmla="*/ 81299 w 81298"/>
                <a:gd name="connsiteY2" fmla="*/ 25293 h 25293"/>
                <a:gd name="connsiteX3" fmla="*/ 0 w 81298"/>
                <a:gd name="connsiteY3" fmla="*/ 25293 h 25293"/>
              </a:gdLst>
              <a:ahLst/>
              <a:cxnLst>
                <a:cxn ang="0">
                  <a:pos x="connsiteX0" y="connsiteY0"/>
                </a:cxn>
                <a:cxn ang="0">
                  <a:pos x="connsiteX1" y="connsiteY1"/>
                </a:cxn>
                <a:cxn ang="0">
                  <a:pos x="connsiteX2" y="connsiteY2"/>
                </a:cxn>
                <a:cxn ang="0">
                  <a:pos x="connsiteX3" y="connsiteY3"/>
                </a:cxn>
              </a:cxnLst>
              <a:rect l="l" t="t" r="r" b="b"/>
              <a:pathLst>
                <a:path w="81298" h="25293">
                  <a:moveTo>
                    <a:pt x="0" y="0"/>
                  </a:moveTo>
                  <a:lnTo>
                    <a:pt x="81299" y="0"/>
                  </a:lnTo>
                  <a:lnTo>
                    <a:pt x="81299" y="25293"/>
                  </a:lnTo>
                  <a:lnTo>
                    <a:pt x="0" y="25293"/>
                  </a:ln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6" name="Freeform 400">
              <a:extLst>
                <a:ext uri="{FF2B5EF4-FFF2-40B4-BE49-F238E27FC236}">
                  <a16:creationId xmlns:a16="http://schemas.microsoft.com/office/drawing/2014/main" id="{6F343392-15CA-1D95-5C01-CF6A4901A2D1}"/>
                </a:ext>
              </a:extLst>
            </p:cNvPr>
            <p:cNvSpPr/>
            <p:nvPr/>
          </p:nvSpPr>
          <p:spPr>
            <a:xfrm>
              <a:off x="11024450" y="5879567"/>
              <a:ext cx="50126" cy="187890"/>
            </a:xfrm>
            <a:custGeom>
              <a:avLst/>
              <a:gdLst>
                <a:gd name="connsiteX0" fmla="*/ 30713 w 50126"/>
                <a:gd name="connsiteY0" fmla="*/ 14453 h 187890"/>
                <a:gd name="connsiteX1" fmla="*/ 22583 w 50126"/>
                <a:gd name="connsiteY1" fmla="*/ 0 h 187890"/>
                <a:gd name="connsiteX2" fmla="*/ 0 w 50126"/>
                <a:gd name="connsiteY2" fmla="*/ 14453 h 187890"/>
                <a:gd name="connsiteX3" fmla="*/ 8130 w 50126"/>
                <a:gd name="connsiteY3" fmla="*/ 28906 h 187890"/>
                <a:gd name="connsiteX4" fmla="*/ 2710 w 50126"/>
                <a:gd name="connsiteY4" fmla="*/ 143628 h 187890"/>
                <a:gd name="connsiteX5" fmla="*/ 0 w 50126"/>
                <a:gd name="connsiteY5" fmla="*/ 151757 h 187890"/>
                <a:gd name="connsiteX6" fmla="*/ 0 w 50126"/>
                <a:gd name="connsiteY6" fmla="*/ 187890 h 187890"/>
                <a:gd name="connsiteX7" fmla="*/ 25293 w 50126"/>
                <a:gd name="connsiteY7" fmla="*/ 187890 h 187890"/>
                <a:gd name="connsiteX8" fmla="*/ 25293 w 50126"/>
                <a:gd name="connsiteY8" fmla="*/ 154468 h 187890"/>
                <a:gd name="connsiteX9" fmla="*/ 30713 w 50126"/>
                <a:gd name="connsiteY9" fmla="*/ 14453 h 187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126" h="187890">
                  <a:moveTo>
                    <a:pt x="30713" y="14453"/>
                  </a:moveTo>
                  <a:lnTo>
                    <a:pt x="22583" y="0"/>
                  </a:lnTo>
                  <a:lnTo>
                    <a:pt x="0" y="14453"/>
                  </a:lnTo>
                  <a:lnTo>
                    <a:pt x="8130" y="28906"/>
                  </a:lnTo>
                  <a:cubicBezTo>
                    <a:pt x="30713" y="65039"/>
                    <a:pt x="28003" y="110205"/>
                    <a:pt x="2710" y="143628"/>
                  </a:cubicBezTo>
                  <a:cubicBezTo>
                    <a:pt x="0" y="146338"/>
                    <a:pt x="0" y="149048"/>
                    <a:pt x="0" y="151757"/>
                  </a:cubicBezTo>
                  <a:lnTo>
                    <a:pt x="0" y="187890"/>
                  </a:lnTo>
                  <a:lnTo>
                    <a:pt x="25293" y="187890"/>
                  </a:lnTo>
                  <a:lnTo>
                    <a:pt x="25293" y="154468"/>
                  </a:lnTo>
                  <a:cubicBezTo>
                    <a:pt x="56005" y="112915"/>
                    <a:pt x="58716" y="56909"/>
                    <a:pt x="30713" y="1445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sp>
          <p:nvSpPr>
            <p:cNvPr id="47" name="Freeform 401">
              <a:extLst>
                <a:ext uri="{FF2B5EF4-FFF2-40B4-BE49-F238E27FC236}">
                  <a16:creationId xmlns:a16="http://schemas.microsoft.com/office/drawing/2014/main" id="{496512B9-0DF6-572C-E1CD-6345CA3222DA}"/>
                </a:ext>
              </a:extLst>
            </p:cNvPr>
            <p:cNvSpPr/>
            <p:nvPr/>
          </p:nvSpPr>
          <p:spPr>
            <a:xfrm>
              <a:off x="10641441" y="5428649"/>
              <a:ext cx="740723" cy="639712"/>
            </a:xfrm>
            <a:custGeom>
              <a:avLst/>
              <a:gdLst>
                <a:gd name="connsiteX0" fmla="*/ 654005 w 740723"/>
                <a:gd name="connsiteY0" fmla="*/ 391299 h 639712"/>
                <a:gd name="connsiteX1" fmla="*/ 557349 w 740723"/>
                <a:gd name="connsiteY1" fmla="*/ 391299 h 639712"/>
                <a:gd name="connsiteX2" fmla="*/ 618775 w 740723"/>
                <a:gd name="connsiteY2" fmla="*/ 340712 h 639712"/>
                <a:gd name="connsiteX3" fmla="*/ 715431 w 740723"/>
                <a:gd name="connsiteY3" fmla="*/ 340712 h 639712"/>
                <a:gd name="connsiteX4" fmla="*/ 654005 w 740723"/>
                <a:gd name="connsiteY4" fmla="*/ 391299 h 639712"/>
                <a:gd name="connsiteX5" fmla="*/ 305323 w 740723"/>
                <a:gd name="connsiteY5" fmla="*/ 403041 h 639712"/>
                <a:gd name="connsiteX6" fmla="*/ 191504 w 740723"/>
                <a:gd name="connsiteY6" fmla="*/ 403041 h 639712"/>
                <a:gd name="connsiteX7" fmla="*/ 155371 w 740723"/>
                <a:gd name="connsiteY7" fmla="*/ 352455 h 639712"/>
                <a:gd name="connsiteX8" fmla="*/ 160791 w 740723"/>
                <a:gd name="connsiteY8" fmla="*/ 352455 h 639712"/>
                <a:gd name="connsiteX9" fmla="*/ 210474 w 740723"/>
                <a:gd name="connsiteY9" fmla="*/ 301870 h 639712"/>
                <a:gd name="connsiteX10" fmla="*/ 210474 w 740723"/>
                <a:gd name="connsiteY10" fmla="*/ 281996 h 639712"/>
                <a:gd name="connsiteX11" fmla="*/ 285449 w 740723"/>
                <a:gd name="connsiteY11" fmla="*/ 281996 h 639712"/>
                <a:gd name="connsiteX12" fmla="*/ 285449 w 740723"/>
                <a:gd name="connsiteY12" fmla="*/ 301870 h 639712"/>
                <a:gd name="connsiteX13" fmla="*/ 335132 w 740723"/>
                <a:gd name="connsiteY13" fmla="*/ 352455 h 639712"/>
                <a:gd name="connsiteX14" fmla="*/ 345972 w 740723"/>
                <a:gd name="connsiteY14" fmla="*/ 352455 h 639712"/>
                <a:gd name="connsiteX15" fmla="*/ 305323 w 740723"/>
                <a:gd name="connsiteY15" fmla="*/ 403041 h 639712"/>
                <a:gd name="connsiteX16" fmla="*/ 246607 w 740723"/>
                <a:gd name="connsiteY16" fmla="*/ 480727 h 639712"/>
                <a:gd name="connsiteX17" fmla="*/ 207764 w 740723"/>
                <a:gd name="connsiteY17" fmla="*/ 427431 h 639712"/>
                <a:gd name="connsiteX18" fmla="*/ 285449 w 740723"/>
                <a:gd name="connsiteY18" fmla="*/ 427431 h 639712"/>
                <a:gd name="connsiteX19" fmla="*/ 246607 w 740723"/>
                <a:gd name="connsiteY19" fmla="*/ 480727 h 639712"/>
                <a:gd name="connsiteX20" fmla="*/ 147241 w 740723"/>
                <a:gd name="connsiteY20" fmla="*/ 165468 h 639712"/>
                <a:gd name="connsiteX21" fmla="*/ 147241 w 740723"/>
                <a:gd name="connsiteY21" fmla="*/ 121205 h 639712"/>
                <a:gd name="connsiteX22" fmla="*/ 338746 w 740723"/>
                <a:gd name="connsiteY22" fmla="*/ 31776 h 639712"/>
                <a:gd name="connsiteX23" fmla="*/ 344165 w 740723"/>
                <a:gd name="connsiteY23" fmla="*/ 67909 h 639712"/>
                <a:gd name="connsiteX24" fmla="*/ 344165 w 740723"/>
                <a:gd name="connsiteY24" fmla="*/ 168178 h 639712"/>
                <a:gd name="connsiteX25" fmla="*/ 244800 w 740723"/>
                <a:gd name="connsiteY25" fmla="*/ 268446 h 639712"/>
                <a:gd name="connsiteX26" fmla="*/ 147241 w 740723"/>
                <a:gd name="connsiteY26" fmla="*/ 165468 h 639712"/>
                <a:gd name="connsiteX27" fmla="*/ 728981 w 740723"/>
                <a:gd name="connsiteY27" fmla="*/ 316323 h 639712"/>
                <a:gd name="connsiteX28" fmla="*/ 618775 w 740723"/>
                <a:gd name="connsiteY28" fmla="*/ 316323 h 639712"/>
                <a:gd name="connsiteX29" fmla="*/ 532960 w 740723"/>
                <a:gd name="connsiteY29" fmla="*/ 400332 h 639712"/>
                <a:gd name="connsiteX30" fmla="*/ 496827 w 740723"/>
                <a:gd name="connsiteY30" fmla="*/ 467177 h 639712"/>
                <a:gd name="connsiteX31" fmla="*/ 496827 w 740723"/>
                <a:gd name="connsiteY31" fmla="*/ 416591 h 639712"/>
                <a:gd name="connsiteX32" fmla="*/ 411011 w 740723"/>
                <a:gd name="connsiteY32" fmla="*/ 329872 h 639712"/>
                <a:gd name="connsiteX33" fmla="*/ 365845 w 740723"/>
                <a:gd name="connsiteY33" fmla="*/ 329872 h 639712"/>
                <a:gd name="connsiteX34" fmla="*/ 338746 w 740723"/>
                <a:gd name="connsiteY34" fmla="*/ 329872 h 639712"/>
                <a:gd name="connsiteX35" fmla="*/ 313453 w 740723"/>
                <a:gd name="connsiteY35" fmla="*/ 304579 h 639712"/>
                <a:gd name="connsiteX36" fmla="*/ 313453 w 740723"/>
                <a:gd name="connsiteY36" fmla="*/ 273867 h 639712"/>
                <a:gd name="connsiteX37" fmla="*/ 374878 w 740723"/>
                <a:gd name="connsiteY37" fmla="*/ 165468 h 639712"/>
                <a:gd name="connsiteX38" fmla="*/ 374878 w 740723"/>
                <a:gd name="connsiteY38" fmla="*/ 65199 h 639712"/>
                <a:gd name="connsiteX39" fmla="*/ 361329 w 740723"/>
                <a:gd name="connsiteY39" fmla="*/ 6483 h 639712"/>
                <a:gd name="connsiteX40" fmla="*/ 345069 w 740723"/>
                <a:gd name="connsiteY40" fmla="*/ 1063 h 639712"/>
                <a:gd name="connsiteX41" fmla="*/ 134595 w 740723"/>
                <a:gd name="connsiteY41" fmla="*/ 101332 h 639712"/>
                <a:gd name="connsiteX42" fmla="*/ 126465 w 740723"/>
                <a:gd name="connsiteY42" fmla="*/ 112172 h 639712"/>
                <a:gd name="connsiteX43" fmla="*/ 126465 w 740723"/>
                <a:gd name="connsiteY43" fmla="*/ 165468 h 639712"/>
                <a:gd name="connsiteX44" fmla="*/ 187891 w 740723"/>
                <a:gd name="connsiteY44" fmla="*/ 273867 h 639712"/>
                <a:gd name="connsiteX45" fmla="*/ 187891 w 740723"/>
                <a:gd name="connsiteY45" fmla="*/ 304579 h 639712"/>
                <a:gd name="connsiteX46" fmla="*/ 162598 w 740723"/>
                <a:gd name="connsiteY46" fmla="*/ 329872 h 639712"/>
                <a:gd name="connsiteX47" fmla="*/ 85816 w 740723"/>
                <a:gd name="connsiteY47" fmla="*/ 329872 h 639712"/>
                <a:gd name="connsiteX48" fmla="*/ 0 w 740723"/>
                <a:gd name="connsiteY48" fmla="*/ 416591 h 639712"/>
                <a:gd name="connsiteX49" fmla="*/ 0 w 740723"/>
                <a:gd name="connsiteY49" fmla="*/ 639712 h 639712"/>
                <a:gd name="connsiteX50" fmla="*/ 25293 w 740723"/>
                <a:gd name="connsiteY50" fmla="*/ 639712 h 639712"/>
                <a:gd name="connsiteX51" fmla="*/ 25293 w 740723"/>
                <a:gd name="connsiteY51" fmla="*/ 416591 h 639712"/>
                <a:gd name="connsiteX52" fmla="*/ 86719 w 740723"/>
                <a:gd name="connsiteY52" fmla="*/ 355166 h 639712"/>
                <a:gd name="connsiteX53" fmla="*/ 125562 w 740723"/>
                <a:gd name="connsiteY53" fmla="*/ 355166 h 639712"/>
                <a:gd name="connsiteX54" fmla="*/ 236670 w 740723"/>
                <a:gd name="connsiteY54" fmla="*/ 511440 h 639712"/>
                <a:gd name="connsiteX55" fmla="*/ 247510 w 740723"/>
                <a:gd name="connsiteY55" fmla="*/ 516859 h 639712"/>
                <a:gd name="connsiteX56" fmla="*/ 258350 w 740723"/>
                <a:gd name="connsiteY56" fmla="*/ 511440 h 639712"/>
                <a:gd name="connsiteX57" fmla="*/ 374878 w 740723"/>
                <a:gd name="connsiteY57" fmla="*/ 355166 h 639712"/>
                <a:gd name="connsiteX58" fmla="*/ 408301 w 740723"/>
                <a:gd name="connsiteY58" fmla="*/ 355166 h 639712"/>
                <a:gd name="connsiteX59" fmla="*/ 469727 w 740723"/>
                <a:gd name="connsiteY59" fmla="*/ 416591 h 639712"/>
                <a:gd name="connsiteX60" fmla="*/ 469727 w 740723"/>
                <a:gd name="connsiteY60" fmla="*/ 516859 h 639712"/>
                <a:gd name="connsiteX61" fmla="*/ 480567 w 740723"/>
                <a:gd name="connsiteY61" fmla="*/ 527700 h 639712"/>
                <a:gd name="connsiteX62" fmla="*/ 491407 w 740723"/>
                <a:gd name="connsiteY62" fmla="*/ 522280 h 639712"/>
                <a:gd name="connsiteX63" fmla="*/ 549219 w 740723"/>
                <a:gd name="connsiteY63" fmla="*/ 416591 h 639712"/>
                <a:gd name="connsiteX64" fmla="*/ 621485 w 740723"/>
                <a:gd name="connsiteY64" fmla="*/ 416591 h 639712"/>
                <a:gd name="connsiteX65" fmla="*/ 499537 w 740723"/>
                <a:gd name="connsiteY65" fmla="*/ 639712 h 639712"/>
                <a:gd name="connsiteX66" fmla="*/ 527540 w 740723"/>
                <a:gd name="connsiteY66" fmla="*/ 639712 h 639712"/>
                <a:gd name="connsiteX67" fmla="*/ 649488 w 740723"/>
                <a:gd name="connsiteY67" fmla="*/ 416591 h 639712"/>
                <a:gd name="connsiteX68" fmla="*/ 654908 w 740723"/>
                <a:gd name="connsiteY68" fmla="*/ 416591 h 639712"/>
                <a:gd name="connsiteX69" fmla="*/ 740724 w 740723"/>
                <a:gd name="connsiteY69" fmla="*/ 329872 h 639712"/>
                <a:gd name="connsiteX70" fmla="*/ 728981 w 740723"/>
                <a:gd name="connsiteY70" fmla="*/ 316323 h 6397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740723" h="639712">
                  <a:moveTo>
                    <a:pt x="654005" y="391299"/>
                  </a:moveTo>
                  <a:lnTo>
                    <a:pt x="557349" y="391299"/>
                  </a:lnTo>
                  <a:cubicBezTo>
                    <a:pt x="562769" y="363295"/>
                    <a:pt x="588062" y="340712"/>
                    <a:pt x="618775" y="340712"/>
                  </a:cubicBezTo>
                  <a:lnTo>
                    <a:pt x="715431" y="340712"/>
                  </a:lnTo>
                  <a:cubicBezTo>
                    <a:pt x="710010" y="369619"/>
                    <a:pt x="684718" y="391299"/>
                    <a:pt x="654005" y="391299"/>
                  </a:cubicBezTo>
                  <a:close/>
                  <a:moveTo>
                    <a:pt x="305323" y="403041"/>
                  </a:moveTo>
                  <a:lnTo>
                    <a:pt x="191504" y="403041"/>
                  </a:lnTo>
                  <a:lnTo>
                    <a:pt x="155371" y="352455"/>
                  </a:lnTo>
                  <a:lnTo>
                    <a:pt x="160791" y="352455"/>
                  </a:lnTo>
                  <a:cubicBezTo>
                    <a:pt x="188794" y="352455"/>
                    <a:pt x="210474" y="329872"/>
                    <a:pt x="210474" y="301870"/>
                  </a:cubicBezTo>
                  <a:lnTo>
                    <a:pt x="210474" y="281996"/>
                  </a:lnTo>
                  <a:cubicBezTo>
                    <a:pt x="235767" y="290126"/>
                    <a:pt x="260156" y="290126"/>
                    <a:pt x="285449" y="281996"/>
                  </a:cubicBezTo>
                  <a:lnTo>
                    <a:pt x="285449" y="301870"/>
                  </a:lnTo>
                  <a:cubicBezTo>
                    <a:pt x="285449" y="329872"/>
                    <a:pt x="308032" y="352455"/>
                    <a:pt x="335132" y="352455"/>
                  </a:cubicBezTo>
                  <a:lnTo>
                    <a:pt x="345972" y="352455"/>
                  </a:lnTo>
                  <a:lnTo>
                    <a:pt x="305323" y="403041"/>
                  </a:lnTo>
                  <a:close/>
                  <a:moveTo>
                    <a:pt x="246607" y="480727"/>
                  </a:moveTo>
                  <a:lnTo>
                    <a:pt x="207764" y="427431"/>
                  </a:lnTo>
                  <a:lnTo>
                    <a:pt x="285449" y="427431"/>
                  </a:lnTo>
                  <a:lnTo>
                    <a:pt x="246607" y="480727"/>
                  </a:lnTo>
                  <a:close/>
                  <a:moveTo>
                    <a:pt x="147241" y="165468"/>
                  </a:moveTo>
                  <a:lnTo>
                    <a:pt x="147241" y="121205"/>
                  </a:lnTo>
                  <a:lnTo>
                    <a:pt x="338746" y="31776"/>
                  </a:lnTo>
                  <a:cubicBezTo>
                    <a:pt x="344165" y="42616"/>
                    <a:pt x="344165" y="57069"/>
                    <a:pt x="344165" y="67909"/>
                  </a:cubicBezTo>
                  <a:lnTo>
                    <a:pt x="344165" y="168178"/>
                  </a:lnTo>
                  <a:cubicBezTo>
                    <a:pt x="344165" y="224184"/>
                    <a:pt x="299903" y="268446"/>
                    <a:pt x="244800" y="268446"/>
                  </a:cubicBezTo>
                  <a:cubicBezTo>
                    <a:pt x="189698" y="268446"/>
                    <a:pt x="147241" y="221474"/>
                    <a:pt x="147241" y="165468"/>
                  </a:cubicBezTo>
                  <a:close/>
                  <a:moveTo>
                    <a:pt x="728981" y="316323"/>
                  </a:moveTo>
                  <a:lnTo>
                    <a:pt x="618775" y="316323"/>
                  </a:lnTo>
                  <a:cubicBezTo>
                    <a:pt x="571802" y="316323"/>
                    <a:pt x="535670" y="352455"/>
                    <a:pt x="532960" y="400332"/>
                  </a:cubicBezTo>
                  <a:lnTo>
                    <a:pt x="496827" y="467177"/>
                  </a:lnTo>
                  <a:lnTo>
                    <a:pt x="496827" y="416591"/>
                  </a:lnTo>
                  <a:cubicBezTo>
                    <a:pt x="496827" y="369619"/>
                    <a:pt x="457984" y="329872"/>
                    <a:pt x="411011" y="329872"/>
                  </a:cubicBezTo>
                  <a:lnTo>
                    <a:pt x="365845" y="329872"/>
                  </a:lnTo>
                  <a:lnTo>
                    <a:pt x="338746" y="329872"/>
                  </a:lnTo>
                  <a:cubicBezTo>
                    <a:pt x="325196" y="329872"/>
                    <a:pt x="313453" y="319033"/>
                    <a:pt x="313453" y="304579"/>
                  </a:cubicBezTo>
                  <a:lnTo>
                    <a:pt x="313453" y="273867"/>
                  </a:lnTo>
                  <a:cubicBezTo>
                    <a:pt x="352295" y="251284"/>
                    <a:pt x="374878" y="209730"/>
                    <a:pt x="374878" y="165468"/>
                  </a:cubicBezTo>
                  <a:lnTo>
                    <a:pt x="374878" y="65199"/>
                  </a:lnTo>
                  <a:cubicBezTo>
                    <a:pt x="374878" y="45326"/>
                    <a:pt x="369459" y="23646"/>
                    <a:pt x="361329" y="6483"/>
                  </a:cubicBezTo>
                  <a:cubicBezTo>
                    <a:pt x="358619" y="1063"/>
                    <a:pt x="350489" y="-1647"/>
                    <a:pt x="345069" y="1063"/>
                  </a:cubicBezTo>
                  <a:lnTo>
                    <a:pt x="134595" y="101332"/>
                  </a:lnTo>
                  <a:cubicBezTo>
                    <a:pt x="129175" y="104042"/>
                    <a:pt x="126465" y="106752"/>
                    <a:pt x="126465" y="112172"/>
                  </a:cubicBezTo>
                  <a:lnTo>
                    <a:pt x="126465" y="165468"/>
                  </a:lnTo>
                  <a:cubicBezTo>
                    <a:pt x="126465" y="209730"/>
                    <a:pt x="151758" y="252187"/>
                    <a:pt x="187891" y="273867"/>
                  </a:cubicBezTo>
                  <a:lnTo>
                    <a:pt x="187891" y="304579"/>
                  </a:lnTo>
                  <a:cubicBezTo>
                    <a:pt x="187891" y="318129"/>
                    <a:pt x="177051" y="329872"/>
                    <a:pt x="162598" y="329872"/>
                  </a:cubicBezTo>
                  <a:lnTo>
                    <a:pt x="85816" y="329872"/>
                  </a:lnTo>
                  <a:cubicBezTo>
                    <a:pt x="38843" y="329872"/>
                    <a:pt x="0" y="368716"/>
                    <a:pt x="0" y="416591"/>
                  </a:cubicBezTo>
                  <a:lnTo>
                    <a:pt x="0" y="639712"/>
                  </a:lnTo>
                  <a:lnTo>
                    <a:pt x="25293" y="639712"/>
                  </a:lnTo>
                  <a:lnTo>
                    <a:pt x="25293" y="416591"/>
                  </a:lnTo>
                  <a:cubicBezTo>
                    <a:pt x="25293" y="383169"/>
                    <a:pt x="53296" y="355166"/>
                    <a:pt x="86719" y="355166"/>
                  </a:cubicBezTo>
                  <a:lnTo>
                    <a:pt x="125562" y="355166"/>
                  </a:lnTo>
                  <a:lnTo>
                    <a:pt x="236670" y="511440"/>
                  </a:lnTo>
                  <a:cubicBezTo>
                    <a:pt x="239380" y="514150"/>
                    <a:pt x="242090" y="516859"/>
                    <a:pt x="247510" y="516859"/>
                  </a:cubicBezTo>
                  <a:cubicBezTo>
                    <a:pt x="250220" y="516859"/>
                    <a:pt x="255640" y="514150"/>
                    <a:pt x="258350" y="511440"/>
                  </a:cubicBezTo>
                  <a:lnTo>
                    <a:pt x="374878" y="355166"/>
                  </a:lnTo>
                  <a:lnTo>
                    <a:pt x="408301" y="355166"/>
                  </a:lnTo>
                  <a:cubicBezTo>
                    <a:pt x="441724" y="355166"/>
                    <a:pt x="469727" y="383169"/>
                    <a:pt x="469727" y="416591"/>
                  </a:cubicBezTo>
                  <a:lnTo>
                    <a:pt x="469727" y="516859"/>
                  </a:lnTo>
                  <a:cubicBezTo>
                    <a:pt x="469727" y="522280"/>
                    <a:pt x="475147" y="527700"/>
                    <a:pt x="480567" y="527700"/>
                  </a:cubicBezTo>
                  <a:cubicBezTo>
                    <a:pt x="485987" y="527700"/>
                    <a:pt x="488697" y="524990"/>
                    <a:pt x="491407" y="522280"/>
                  </a:cubicBezTo>
                  <a:lnTo>
                    <a:pt x="549219" y="416591"/>
                  </a:lnTo>
                  <a:lnTo>
                    <a:pt x="621485" y="416591"/>
                  </a:lnTo>
                  <a:lnTo>
                    <a:pt x="499537" y="639712"/>
                  </a:lnTo>
                  <a:lnTo>
                    <a:pt x="527540" y="639712"/>
                  </a:lnTo>
                  <a:lnTo>
                    <a:pt x="649488" y="416591"/>
                  </a:lnTo>
                  <a:lnTo>
                    <a:pt x="654908" y="416591"/>
                  </a:lnTo>
                  <a:cubicBezTo>
                    <a:pt x="701881" y="416591"/>
                    <a:pt x="740724" y="377749"/>
                    <a:pt x="740724" y="329872"/>
                  </a:cubicBezTo>
                  <a:cubicBezTo>
                    <a:pt x="740724" y="321742"/>
                    <a:pt x="734400" y="316323"/>
                    <a:pt x="728981" y="316323"/>
                  </a:cubicBezTo>
                  <a:close/>
                </a:path>
              </a:pathLst>
            </a:custGeom>
            <a:grpFill/>
            <a:ln w="3175" cap="flat">
              <a:solidFill>
                <a:srgbClr val="4763AE"/>
              </a:solidFill>
              <a:prstDash val="solid"/>
              <a:miter/>
            </a:ln>
          </p:spPr>
          <p:txBody>
            <a:bodyPr rtlCol="0" anchor="ctr"/>
            <a:lstStyle/>
            <a:p>
              <a:endParaRPr lang="de-DE">
                <a:latin typeface="Calibri" panose="020F0502020204030204" pitchFamily="34" charset="0"/>
                <a:cs typeface="Calibri" panose="020F0502020204030204" pitchFamily="34" charset="0"/>
              </a:endParaRPr>
            </a:p>
          </p:txBody>
        </p:sp>
      </p:grpSp>
      <p:sp>
        <p:nvSpPr>
          <p:cNvPr id="3" name="TextBox 2">
            <a:extLst>
              <a:ext uri="{FF2B5EF4-FFF2-40B4-BE49-F238E27FC236}">
                <a16:creationId xmlns:a16="http://schemas.microsoft.com/office/drawing/2014/main" id="{E9FDBB8E-6004-D422-3021-78CC58B62E16}"/>
              </a:ext>
            </a:extLst>
          </p:cNvPr>
          <p:cNvSpPr txBox="1"/>
          <p:nvPr/>
        </p:nvSpPr>
        <p:spPr>
          <a:xfrm>
            <a:off x="877327" y="1756183"/>
            <a:ext cx="2753618" cy="2462213"/>
          </a:xfrm>
          <a:prstGeom prst="rect">
            <a:avLst/>
          </a:prstGeom>
          <a:noFill/>
        </p:spPr>
        <p:txBody>
          <a:bodyPr wrap="square"/>
          <a:lstStyle/>
          <a:p>
            <a:r>
              <a:rPr lang="de-DE" sz="1250" dirty="0">
                <a:latin typeface="Calibri" panose="020F0502020204030204" pitchFamily="34" charset="0"/>
                <a:cs typeface="Calibri" panose="020F0502020204030204" pitchFamily="34" charset="0"/>
              </a:rPr>
              <a:t>Steigende Preise sind ein großes Thema. Auch unerwartete Ausgaben wie Reparaturen am Haus oder Arztrechnungen können mein Budget ganz schön durcheinanderbringen. Von finanziellen Überraschungen erholt man sich schwerer, wenn man nicht mehr arbeitet. Sorgen macht mir auch, dass der Alltag mit der Zeit immer teurer wird und wie sich das bei meinem Einkommen als Rentnerin auf meine Ausgaben auswirkt. </a:t>
            </a:r>
          </a:p>
        </p:txBody>
      </p:sp>
    </p:spTree>
    <p:extLst>
      <p:ext uri="{BB962C8B-B14F-4D97-AF65-F5344CB8AC3E}">
        <p14:creationId xmlns:p14="http://schemas.microsoft.com/office/powerpoint/2010/main" val="15955813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260</TotalTime>
  <Words>490</Words>
  <Application>Microsoft Office PowerPoint</Application>
  <PresentationFormat>Custom</PresentationFormat>
  <Paragraphs>21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Calibri</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Andria Michael ([UCLan Cyprus Ltd] Int'l. Business and Management)</cp:lastModifiedBy>
  <cp:revision>39</cp:revision>
  <dcterms:created xsi:type="dcterms:W3CDTF">2024-07-18T11:40:13Z</dcterms:created>
  <dcterms:modified xsi:type="dcterms:W3CDTF">2025-10-30T15:21:09Z</dcterms:modified>
</cp:coreProperties>
</file>