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BDA3"/>
    <a:srgbClr val="4763AE"/>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31"/>
    <p:restoredTop sz="94683"/>
  </p:normalViewPr>
  <p:slideViewPr>
    <p:cSldViewPr snapToGrid="0">
      <p:cViewPr varScale="1">
        <p:scale>
          <a:sx n="39" d="100"/>
          <a:sy n="39" d="100"/>
        </p:scale>
        <p:origin x="2068"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nl-NL" smtClean="0"/>
              <a:t>10/30/2025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nl-NL"/>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nl-NL"/>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idx="1"/>
          </p:nvPr>
        </p:nvSpPr>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10/30/2025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nl-NL"/>
              <a:t>Klik om de titelstijl van het model te bewerken</a:t>
            </a:r>
            <a:endParaRPr lang="nl-NL"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nl-NL"/>
              <a:t>Klik om de tekststijlen van het model te bewerken</a:t>
            </a:r>
          </a:p>
        </p:txBody>
      </p:sp>
      <p:sp>
        <p:nvSpPr>
          <p:cNvPr id="4" name="Date Placeholder 3"/>
          <p:cNvSpPr>
            <a:spLocks noGrp="1"/>
          </p:cNvSpPr>
          <p:nvPr>
            <p:ph type="dt" sz="half" idx="10"/>
          </p:nvPr>
        </p:nvSpPr>
        <p:spPr/>
        <p:txBody>
          <a:bodyPr/>
          <a:lstStyle/>
          <a:p>
            <a:fld id="{65AA8B83-364A-4746-BC9C-056B6662ECC1}" type="datetimeFigureOut">
              <a:rPr lang="nl-NL" smtClean="0"/>
              <a:t>10/30/2025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sz="half" idx="1"/>
          </p:nvPr>
        </p:nvSpPr>
        <p:spPr>
          <a:xfrm>
            <a:off x="519728"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Content Placeholder 3"/>
          <p:cNvSpPr>
            <a:spLocks noGrp="1"/>
          </p:cNvSpPr>
          <p:nvPr>
            <p:ph sz="half" idx="2"/>
          </p:nvPr>
        </p:nvSpPr>
        <p:spPr>
          <a:xfrm>
            <a:off x="3827085"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Date Placeholder 4"/>
          <p:cNvSpPr>
            <a:spLocks noGrp="1"/>
          </p:cNvSpPr>
          <p:nvPr>
            <p:ph type="dt" sz="half" idx="10"/>
          </p:nvPr>
        </p:nvSpPr>
        <p:spPr/>
        <p:txBody>
          <a:bodyPr/>
          <a:lstStyle/>
          <a:p>
            <a:fld id="{65AA8B83-364A-4746-BC9C-056B6662ECC1}" type="datetimeFigureOut">
              <a:rPr lang="nl-NL" smtClean="0"/>
              <a:t>10/30/2025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nl-NL"/>
              <a:t>Klik om de titelstijl van het model te bewerken</a:t>
            </a:r>
            <a:endParaRPr lang="nl-NL"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4" name="Content Placeholder 3"/>
          <p:cNvSpPr>
            <a:spLocks noGrp="1"/>
          </p:cNvSpPr>
          <p:nvPr>
            <p:ph sz="half" idx="2"/>
          </p:nvPr>
        </p:nvSpPr>
        <p:spPr>
          <a:xfrm>
            <a:off x="520713" y="3905482"/>
            <a:ext cx="3198096"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6" name="Content Placeholder 5"/>
          <p:cNvSpPr>
            <a:spLocks noGrp="1"/>
          </p:cNvSpPr>
          <p:nvPr>
            <p:ph sz="quarter" idx="4"/>
          </p:nvPr>
        </p:nvSpPr>
        <p:spPr>
          <a:xfrm>
            <a:off x="3827086" y="3905482"/>
            <a:ext cx="3213847"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Date Placeholder 6"/>
          <p:cNvSpPr>
            <a:spLocks noGrp="1"/>
          </p:cNvSpPr>
          <p:nvPr>
            <p:ph type="dt" sz="half" idx="10"/>
          </p:nvPr>
        </p:nvSpPr>
        <p:spPr/>
        <p:txBody>
          <a:bodyPr/>
          <a:lstStyle/>
          <a:p>
            <a:fld id="{65AA8B83-364A-4746-BC9C-056B6662ECC1}" type="datetimeFigureOut">
              <a:rPr lang="nl-NL" smtClean="0"/>
              <a:t>10/30/2025</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Date Placeholder 2"/>
          <p:cNvSpPr>
            <a:spLocks noGrp="1"/>
          </p:cNvSpPr>
          <p:nvPr>
            <p:ph type="dt" sz="half" idx="10"/>
          </p:nvPr>
        </p:nvSpPr>
        <p:spPr/>
        <p:txBody>
          <a:bodyPr/>
          <a:lstStyle/>
          <a:p>
            <a:fld id="{65AA8B83-364A-4746-BC9C-056B6662ECC1}" type="datetimeFigureOut">
              <a:rPr lang="nl-NL" smtClean="0"/>
              <a:t>10/30/2025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nl-NL" smtClean="0"/>
              <a:t>10/30/2025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10/30/2025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nl-NL"/>
              <a:t>Klik op het pictogram om een afbeelding toe te voegen</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10/30/2025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Vertical Text Placeholder 2"/>
          <p:cNvSpPr>
            <a:spLocks noGrp="1"/>
          </p:cNvSpPr>
          <p:nvPr>
            <p:ph type="body" orient="vert" idx="1"/>
          </p:nvPr>
        </p:nvSpPr>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10/30/2025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nl-NL"/>
              <a:t>Klik om de titelstijl van het model te bewerken</a:t>
            </a:r>
            <a:endParaRPr lang="nl-NL"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10/30/2025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nl-NL"/>
              <a:t>Klik om de titelstijl van het model te bewerken</a:t>
            </a:r>
            <a:endParaRPr lang="nl-NL"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nl-NL" smtClean="0"/>
              <a:t>10/30/2025</a:t>
            </a:fld>
            <a:endParaRPr lang="nl-NL"/>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nl-NL"/>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nl-NL" smtClean="0"/>
              <a:t>‹#›</a:t>
            </a:fld>
            <a:endParaRPr lang="nl-NL"/>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nl-NL"/>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Iemand die op een vel papier schrijft">
            <a:extLst>
              <a:ext uri="{FF2B5EF4-FFF2-40B4-BE49-F238E27FC236}">
                <a16:creationId xmlns:a16="http://schemas.microsoft.com/office/drawing/2014/main" id="{7F3C0257-7DDB-1D31-20C8-A2654727820B}"/>
              </a:ext>
            </a:extLst>
          </p:cNvPr>
          <p:cNvPicPr>
            <a:picLocks noGrp="1" noChangeAspect="1"/>
          </p:cNvPicPr>
          <p:nvPr>
            <p:ph type="pic" sz="quarter" idx="13"/>
          </p:nvPr>
        </p:nvPicPr>
        <p:blipFill>
          <a:blip r:embed="rId2"/>
          <a:srcRect t="17886" b="17886"/>
          <a:stretch>
            <a:fillRect/>
          </a:stretch>
        </p:blipFill>
        <p:spPr/>
      </p:pic>
      <p:pic>
        <p:nvPicPr>
          <p:cNvPr id="6" name="Picture Placeholder 5" descr="Iemand aan een bureau met een computer">
            <a:extLst>
              <a:ext uri="{FF2B5EF4-FFF2-40B4-BE49-F238E27FC236}">
                <a16:creationId xmlns:a16="http://schemas.microsoft.com/office/drawing/2014/main" id="{51B467A9-A022-7D60-F663-46F1DD135325}"/>
              </a:ext>
            </a:extLst>
          </p:cNvPr>
          <p:cNvPicPr>
            <a:picLocks noGrp="1" noChangeAspect="1"/>
          </p:cNvPicPr>
          <p:nvPr>
            <p:ph type="pic" sz="quarter" idx="14"/>
          </p:nvPr>
        </p:nvPicPr>
        <p:blipFill>
          <a:blip r:embed="rId3"/>
          <a:srcRect t="851" b="851"/>
          <a:stretch>
            <a:fillRect/>
          </a:stretch>
        </p:blipFill>
        <p:spPr/>
      </p:pic>
      <p:sp>
        <p:nvSpPr>
          <p:cNvPr id="11" name="object 13">
            <a:extLst>
              <a:ext uri="{FF2B5EF4-FFF2-40B4-BE49-F238E27FC236}">
                <a16:creationId xmlns:a16="http://schemas.microsoft.com/office/drawing/2014/main" id="{610E1C65-BA3B-8B65-1BE4-EC19933FF216}"/>
              </a:ext>
            </a:extLst>
          </p:cNvPr>
          <p:cNvSpPr/>
          <p:nvPr/>
        </p:nvSpPr>
        <p:spPr>
          <a:xfrm>
            <a:off x="874190" y="4591719"/>
            <a:ext cx="2991754" cy="5775963"/>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a:solidFill>
                <a:srgbClr val="F05A28"/>
              </a:solidFill>
            </a:endParaRPr>
          </a:p>
        </p:txBody>
      </p:sp>
      <p:sp>
        <p:nvSpPr>
          <p:cNvPr id="12" name="object 13">
            <a:extLst>
              <a:ext uri="{FF2B5EF4-FFF2-40B4-BE49-F238E27FC236}">
                <a16:creationId xmlns:a16="http://schemas.microsoft.com/office/drawing/2014/main" id="{F7BBAF8F-8EBA-BEBB-555F-6C9ABC0C5C64}"/>
              </a:ext>
            </a:extLst>
          </p:cNvPr>
          <p:cNvSpPr/>
          <p:nvPr/>
        </p:nvSpPr>
        <p:spPr>
          <a:xfrm>
            <a:off x="740844" y="2260599"/>
            <a:ext cx="3128424" cy="2349407"/>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alpha val="76000"/>
            </a:srgbClr>
          </a:solidFill>
        </p:spPr>
        <p:txBody>
          <a:bodyPr wrap="square" lIns="0" tIns="0" rIns="0" bIns="0" rtlCol="0"/>
          <a:lstStyle/>
          <a:p>
            <a:endParaRPr dirty="0">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p:nvPr/>
        </p:nvCxnSpPr>
        <p:spPr>
          <a:xfrm>
            <a:off x="239168" y="3724060"/>
            <a:ext cx="2724912"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874190" y="2525175"/>
            <a:ext cx="2199210"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2100"/>
              </a:lnSpc>
              <a:spcBef>
                <a:spcPts val="0"/>
              </a:spcBef>
              <a:buNone/>
            </a:pPr>
            <a:r>
              <a:rPr lang="nl-NL" sz="2400" b="1">
                <a:solidFill>
                  <a:schemeClr val="bg1"/>
                </a:solidFill>
                <a:latin typeface="Calibri" panose="020F0502020204030204" pitchFamily="34" charset="0"/>
                <a:cs typeface="Calibri" panose="020F0502020204030204" pitchFamily="34" charset="0"/>
              </a:rPr>
              <a:t>Eva Michael</a:t>
            </a: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610262" y="5533466"/>
            <a:ext cx="2592643" cy="2626860"/>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pPr>
            <a:r>
              <a:rPr lang="nl-NL" sz="1400">
                <a:solidFill>
                  <a:schemeClr val="tx1">
                    <a:lumMod val="85000"/>
                    <a:lumOff val="15000"/>
                  </a:schemeClr>
                </a:solidFill>
              </a:rPr>
              <a:t>Ik heb twee grote leningen afgesloten: één eind jaren tachtig samen met mijn man om ons huis te bouwen, en één in 2008 op eigen naam om mijn dochters te helpen met hun woonsituatie door een appartement voor hen te kopen toen ze in Londen studeerden. De aflossingen waren goed te doen, al waren er wel krappe jaren, vooral tijdens de financiële crisis rond 2013 en de nasleep daarvan, wat extra onzekerheid met zich meebracht.</a:t>
            </a: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1061050" y="6459577"/>
            <a:ext cx="2681218" cy="32053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hangingPunct="1">
              <a:lnSpc>
                <a:spcPct val="100000"/>
              </a:lnSpc>
            </a:pPr>
            <a:r>
              <a:rPr lang="nl-NL" sz="1350">
                <a:solidFill>
                  <a:schemeClr val="bg1"/>
                </a:solidFill>
                <a:latin typeface="Calibri" panose="020F0502020204030204" pitchFamily="34" charset="0"/>
                <a:cs typeface="Calibri" panose="020F0502020204030204" pitchFamily="34" charset="0"/>
              </a:rPr>
              <a:t>Ik begon te plannen toen ik begin veertig was. Ik droeg regelmatig bij aan mijn werkgeverspensioen en vermeed onnodige uitgaven. Ook zorgde ik ervoor dat ik grote schulden had afgelost voordat ik met pensioen ging, zodat ik in deze levensfase geen financiële lasten meer zou hebben. Toekomstige behoeften voorspellen was moeilijk, vooral wat zorgkosten betreft. Ook wist ik niet hoe ik emotioneel moest wennen aan leven van een vast inkomen. Het kost tijd om je aan te passen en erop te vertrouwen dat je spaargeld toereikend is.</a:t>
            </a:r>
          </a:p>
          <a:p>
            <a:pPr hangingPunct="1">
              <a:lnSpc>
                <a:spcPts val="1159"/>
              </a:lnSpc>
            </a:pPr>
            <a:endParaRPr lang="nl-NL" sz="1350" dirty="0">
              <a:solidFill>
                <a:schemeClr val="bg1"/>
              </a:solidFill>
              <a:latin typeface="Calibri" panose="020F0502020204030204" pitchFamily="34" charset="0"/>
              <a:cs typeface="Calibri" panose="020F0502020204030204" pitchFamily="34" charset="0"/>
            </a:endParaRPr>
          </a:p>
        </p:txBody>
      </p:sp>
      <p:sp>
        <p:nvSpPr>
          <p:cNvPr id="100" name="object 13">
            <a:extLst>
              <a:ext uri="{FF2B5EF4-FFF2-40B4-BE49-F238E27FC236}">
                <a16:creationId xmlns:a16="http://schemas.microsoft.com/office/drawing/2014/main" id="{2082BC1A-1F5F-F562-31F6-D7B2ECD6BCC2}"/>
              </a:ext>
            </a:extLst>
          </p:cNvPr>
          <p:cNvSpPr/>
          <p:nvPr/>
        </p:nvSpPr>
        <p:spPr>
          <a:xfrm>
            <a:off x="1" y="3855492"/>
            <a:ext cx="3713750" cy="1413411"/>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D38CBC"/>
          </a:solidFill>
        </p:spPr>
        <p:txBody>
          <a:bodyPr wrap="square" lIns="0" tIns="0" rIns="0" bIns="0" rtlCol="0"/>
          <a:lstStyle/>
          <a:p>
            <a:endParaRPr dirty="0">
              <a:solidFill>
                <a:srgbClr val="F05A28"/>
              </a:solidFill>
            </a:endParaRPr>
          </a:p>
        </p:txBody>
      </p:sp>
      <p:sp>
        <p:nvSpPr>
          <p:cNvPr id="106" name="Text Placeholder 8">
            <a:extLst>
              <a:ext uri="{FF2B5EF4-FFF2-40B4-BE49-F238E27FC236}">
                <a16:creationId xmlns:a16="http://schemas.microsoft.com/office/drawing/2014/main" id="{7C32DDB3-53D8-F9AC-5262-71DCB379C4D8}"/>
              </a:ext>
            </a:extLst>
          </p:cNvPr>
          <p:cNvSpPr txBox="1">
            <a:spLocks/>
          </p:cNvSpPr>
          <p:nvPr/>
        </p:nvSpPr>
        <p:spPr>
          <a:xfrm>
            <a:off x="835016" y="4676989"/>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800">
                <a:solidFill>
                  <a:schemeClr val="bg1"/>
                </a:solidFill>
                <a:latin typeface="Calibri" panose="020F0502020204030204" pitchFamily="34" charset="0"/>
                <a:cs typeface="Calibri" panose="020F0502020204030204" pitchFamily="34" charset="0"/>
              </a:rPr>
              <a:t>Cyprus</a:t>
            </a:r>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763692" y="4373592"/>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800" b="1">
                <a:solidFill>
                  <a:schemeClr val="bg1"/>
                </a:solidFill>
                <a:latin typeface="Calibri" panose="020F0502020204030204" pitchFamily="34" charset="0"/>
                <a:cs typeface="Calibri" panose="020F0502020204030204" pitchFamily="34" charset="0"/>
              </a:rPr>
              <a:t>Land</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latin typeface="Calibri" panose="020F0502020204030204" pitchFamily="34" charset="0"/>
                <a:cs typeface="Calibri" panose="020F0502020204030204" pitchFamily="34" charset="0"/>
              </a:rPr>
              <a:t>  </a:t>
            </a:r>
          </a:p>
        </p:txBody>
      </p:sp>
      <p:cxnSp>
        <p:nvCxnSpPr>
          <p:cNvPr id="113" name="Straight Connector 112">
            <a:extLst>
              <a:ext uri="{FF2B5EF4-FFF2-40B4-BE49-F238E27FC236}">
                <a16:creationId xmlns:a16="http://schemas.microsoft.com/office/drawing/2014/main" id="{54380B5D-8CD5-011F-619B-6E71A2DD2E30}"/>
              </a:ext>
            </a:extLst>
          </p:cNvPr>
          <p:cNvCxnSpPr>
            <a:cxnSpLocks/>
          </p:cNvCxnSpPr>
          <p:nvPr/>
        </p:nvCxnSpPr>
        <p:spPr>
          <a:xfrm>
            <a:off x="193831" y="4676989"/>
            <a:ext cx="3354604" cy="0"/>
          </a:xfrm>
          <a:prstGeom prst="line">
            <a:avLst/>
          </a:prstGeom>
          <a:ln w="12700">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32867" y="6339674"/>
            <a:ext cx="2724912"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pic>
        <p:nvPicPr>
          <p:cNvPr id="153" name="Graphic 152">
            <a:extLst>
              <a:ext uri="{FF2B5EF4-FFF2-40B4-BE49-F238E27FC236}">
                <a16:creationId xmlns:a16="http://schemas.microsoft.com/office/drawing/2014/main" id="{D97C0AAF-0DCE-3F5C-282F-8F189D2FA64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16962" y="4918777"/>
            <a:ext cx="604185" cy="604185"/>
          </a:xfrm>
          <a:prstGeom prst="rect">
            <a:avLst/>
          </a:prstGeom>
        </p:spPr>
      </p:pic>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717823" y="5454418"/>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1064276" y="6015290"/>
            <a:ext cx="2649474" cy="324384"/>
          </a:xfrm>
          <a:prstGeom prst="rect">
            <a:avLst/>
          </a:prstGeom>
          <a:noFill/>
        </p:spPr>
        <p:txBody>
          <a:bodyPr wrap="square">
            <a:spAutoFit/>
          </a:bodyPr>
          <a:lstStyle/>
          <a:p>
            <a:pPr algn="l" hangingPunct="1">
              <a:lnSpc>
                <a:spcPts val="1620"/>
              </a:lnSpc>
            </a:pPr>
            <a:r>
              <a:rPr lang="nl-NL" sz="2200" b="1">
                <a:solidFill>
                  <a:schemeClr val="bg1"/>
                </a:solidFill>
                <a:latin typeface="Calibri" panose="020F0502020204030204" pitchFamily="34" charset="0"/>
                <a:cs typeface="Calibri" panose="020F0502020204030204" pitchFamily="34" charset="0"/>
              </a:rPr>
              <a:t>Inleiding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664952"/>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nl-NL" sz="2200" b="1">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4644390" y="5108347"/>
            <a:ext cx="2649474" cy="324384"/>
          </a:xfrm>
          <a:prstGeom prst="rect">
            <a:avLst/>
          </a:prstGeom>
          <a:noFill/>
        </p:spPr>
        <p:txBody>
          <a:bodyPr wrap="square">
            <a:spAutoFit/>
          </a:bodyPr>
          <a:lstStyle/>
          <a:p>
            <a:pPr algn="l" hangingPunct="1">
              <a:lnSpc>
                <a:spcPts val="1620"/>
              </a:lnSpc>
            </a:pPr>
            <a:r>
              <a:rPr lang="nl-NL" sz="2200" b="1">
                <a:solidFill>
                  <a:srgbClr val="F16024"/>
                </a:solidFill>
                <a:latin typeface="Calibri" panose="020F0502020204030204" pitchFamily="34" charset="0"/>
                <a:cs typeface="Calibri" panose="020F0502020204030204" pitchFamily="34" charset="0"/>
              </a:rPr>
              <a:t>Jouw verhaal</a:t>
            </a:r>
          </a:p>
        </p:txBody>
      </p:sp>
      <p:pic>
        <p:nvPicPr>
          <p:cNvPr id="2" name="Picture 1">
            <a:extLst>
              <a:ext uri="{FF2B5EF4-FFF2-40B4-BE49-F238E27FC236}">
                <a16:creationId xmlns:a16="http://schemas.microsoft.com/office/drawing/2014/main" id="{09FBDE08-A31C-EA54-821A-F53382598C27}"/>
              </a:ext>
            </a:extLst>
          </p:cNvPr>
          <p:cNvPicPr>
            <a:picLocks noChangeAspect="1"/>
          </p:cNvPicPr>
          <p:nvPr/>
        </p:nvPicPr>
        <p:blipFill>
          <a:blip r:embed="rId7"/>
          <a:stretch>
            <a:fillRect/>
          </a:stretch>
        </p:blipFill>
        <p:spPr>
          <a:xfrm>
            <a:off x="156376" y="5887030"/>
            <a:ext cx="565730" cy="571387"/>
          </a:xfrm>
          <a:prstGeom prst="rect">
            <a:avLst/>
          </a:prstGeom>
        </p:spPr>
      </p:pic>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930192" y="1599703"/>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ts val="1500"/>
              </a:lnSpc>
              <a:spcBef>
                <a:spcPts val="0"/>
              </a:spcBef>
            </a:pPr>
            <a:endParaRPr lang="nl-NL" sz="1900" dirty="0">
              <a:solidFill>
                <a:schemeClr val="bg1"/>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CFA3E1E0-2EAC-148F-B160-23250420594C}"/>
              </a:ext>
            </a:extLst>
          </p:cNvPr>
          <p:cNvSpPr txBox="1"/>
          <p:nvPr/>
        </p:nvSpPr>
        <p:spPr>
          <a:xfrm>
            <a:off x="4930192" y="1285000"/>
            <a:ext cx="1981365" cy="2554545"/>
          </a:xfrm>
          <a:prstGeom prst="rect">
            <a:avLst/>
          </a:prstGeom>
          <a:noFill/>
        </p:spPr>
        <p:txBody>
          <a:bodyPr wrap="square">
            <a:spAutoFit/>
          </a:bodyPr>
          <a:lstStyle/>
          <a:p>
            <a:pPr algn="ctr"/>
            <a:r>
              <a:rPr lang="nl-NL" sz="1950" i="1">
                <a:solidFill>
                  <a:schemeClr val="bg1"/>
                </a:solidFill>
              </a:rPr>
              <a:t>Iemand die je vertrouwt en die dingen in eenvoudige taal uitlegt, zou het minder overweldigend maken.</a:t>
            </a:r>
          </a:p>
        </p:txBody>
      </p:sp>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550914" y="1786860"/>
            <a:ext cx="2365392" cy="200723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pPr>
            <a:r>
              <a:rPr lang="nl-NL" sz="1200">
                <a:solidFill>
                  <a:schemeClr val="tx1">
                    <a:lumMod val="85000"/>
                    <a:lumOff val="15000"/>
                  </a:schemeClr>
                </a:solidFill>
              </a:rPr>
              <a:t>Ik houd een maandbudget bij in een notitieboekje en kijk dat af en toe na. Ook gebruik ik online bankieren om mijn uitgaven bij te houden. Ik plan maaltijden en huishoudelijke benodigdheden om de boodschappenrekening in de hand te houden, en ik houd mijn energierekeningen en andere maandelijkse uitgaven bij.</a:t>
            </a: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931039" y="1781793"/>
            <a:ext cx="2622929" cy="2337911"/>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ts val="1220"/>
              </a:lnSpc>
            </a:pPr>
            <a:endParaRPr lang="nl-NL" sz="1400" dirty="0">
              <a:solidFill>
                <a:schemeClr val="tx1">
                  <a:lumMod val="85000"/>
                  <a:lumOff val="15000"/>
                </a:schemeClr>
              </a:solidFill>
            </a:endParaRP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621345"/>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868101" y="5351393"/>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555683" y="1612660"/>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61171" y="536431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952432" y="6707830"/>
            <a:ext cx="2646051" cy="4550913"/>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132389" y="4854463"/>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838432" y="1165653"/>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nl-NL"/>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nl-NL"/>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nl-NL"/>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nl-NL"/>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4251907" y="8838079"/>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340864" y="7548745"/>
            <a:ext cx="2066544" cy="324384"/>
          </a:xfrm>
          <a:prstGeom prst="rect">
            <a:avLst/>
          </a:prstGeom>
          <a:noFill/>
          <a:ln>
            <a:noFill/>
          </a:ln>
        </p:spPr>
        <p:txBody>
          <a:bodyPr wrap="square">
            <a:spAutoFit/>
          </a:bodyPr>
          <a:lstStyle/>
          <a:p>
            <a:pPr algn="ctr" hangingPunct="1">
              <a:lnSpc>
                <a:spcPts val="1620"/>
              </a:lnSpc>
            </a:pPr>
            <a:r>
              <a:rPr lang="nl-NL" sz="2200" b="1">
                <a:solidFill>
                  <a:schemeClr val="bg1"/>
                </a:solidFill>
                <a:highlight>
                  <a:srgbClr val="D38CBC"/>
                </a:highlight>
                <a:latin typeface="Calibri" panose="020F0502020204030204" pitchFamily="34" charset="0"/>
                <a:cs typeface="Calibri" panose="020F0502020204030204" pitchFamily="34" charset="0"/>
              </a:rPr>
              <a:t> Toptip</a:t>
            </a:r>
            <a:r>
              <a:rPr lang="nl-NL" sz="2200" b="1">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280857" y="7589281"/>
            <a:ext cx="3967356" cy="1551351"/>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ts val="1504"/>
              </a:lnSpc>
              <a:spcBef>
                <a:spcPts val="0"/>
              </a:spcBef>
            </a:pPr>
            <a:endParaRPr lang="nl-NL" sz="1900" i="1" dirty="0">
              <a:solidFill>
                <a:schemeClr val="bg1"/>
              </a:solidFill>
              <a:latin typeface="Calibri" panose="020F0502020204030204" pitchFamily="34" charset="0"/>
              <a:cs typeface="Calibri" panose="020F0502020204030204" pitchFamily="34" charset="0"/>
            </a:endParaRPr>
          </a:p>
          <a:p>
            <a:pPr algn="ctr" hangingPunct="1">
              <a:lnSpc>
                <a:spcPct val="100000"/>
              </a:lnSpc>
              <a:spcBef>
                <a:spcPts val="0"/>
              </a:spcBef>
            </a:pPr>
            <a:r>
              <a:rPr lang="nl-NL" sz="1900" i="1">
                <a:solidFill>
                  <a:schemeClr val="bg1"/>
                </a:solidFill>
                <a:latin typeface="Calibri" panose="020F0502020204030204" pitchFamily="34" charset="0"/>
                <a:cs typeface="Calibri" panose="020F0502020204030204" pitchFamily="34" charset="0"/>
              </a:rPr>
              <a:t>Ik vind financiële educatie heel belangrijk, vooral voor vrouwen, die vaak langer leven dan hun partner. Leren om met zelfvertrouwen met geld om te gaan, kan een enorm verschil maken voor je kwaliteit van leven.</a:t>
            </a:r>
            <a:endParaRPr lang="nl-NL" sz="1900" i="1" dirty="0">
              <a:solidFill>
                <a:schemeClr val="bg1"/>
              </a:solidFill>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946186" y="5547611"/>
            <a:ext cx="2513916"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00000"/>
              </a:lnSpc>
            </a:pPr>
            <a:r>
              <a:rPr lang="nl-NL" sz="1300">
                <a:solidFill>
                  <a:schemeClr val="tx1">
                    <a:lumMod val="85000"/>
                    <a:lumOff val="15000"/>
                  </a:schemeClr>
                </a:solidFill>
              </a:rPr>
              <a:t>Het meeste wat ik weet, heb ik door ervaring geleerd. Soms kreeg ik advies van vrienden of familie. Ik had graag echte financiële educatie gehad, vooral eerder in mijn leven, toen het misschien meer impact had gehad.</a:t>
            </a:r>
            <a:endParaRPr lang="nl-NL" sz="1300" dirty="0">
              <a:solidFill>
                <a:schemeClr val="tx1">
                  <a:lumMod val="85000"/>
                  <a:lumOff val="15000"/>
                </a:schemeClr>
              </a:solidFill>
            </a:endParaRP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4669897" y="5547612"/>
            <a:ext cx="2591999" cy="2571150"/>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pPr>
            <a:r>
              <a:rPr lang="nl-NL" sz="1400">
                <a:solidFill>
                  <a:schemeClr val="tx1">
                    <a:lumMod val="85000"/>
                    <a:lumOff val="15000"/>
                  </a:schemeClr>
                </a:solidFill>
              </a:rPr>
              <a:t>Het zou helpen om toegang te hebben tot meer persoonlijk advies. Misschien gratis gesprekken bij banken. Ook een duidelijkere uitleg van leningsvoorwaarden en aflossingsmogelijkheden zou een groot verschil maken, vooral voor ouderen. Seminars speciaal voor vrouwen van mijn leeftijd zouden ook geweldig zijn. Als iemand de risico's en voordelen op een eenvoudige en praktischere manier zou uitleggen, zou ik me misschien zekerder voelen.</a:t>
            </a:r>
            <a:endParaRPr lang="nl-NL" sz="1400" dirty="0">
              <a:solidFill>
                <a:schemeClr val="tx1">
                  <a:lumMod val="85000"/>
                  <a:lumOff val="15000"/>
                </a:schemeClr>
              </a:solidFill>
            </a:endParaRP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786283"/>
            <a:ext cx="2649474" cy="801630"/>
          </a:xfrm>
          <a:prstGeom prst="rect">
            <a:avLst/>
          </a:prstGeom>
          <a:noFill/>
        </p:spPr>
        <p:txBody>
          <a:bodyPr wrap="square">
            <a:spAutoFit/>
          </a:bodyPr>
          <a:lstStyle/>
          <a:p>
            <a:pPr algn="l" hangingPunct="1">
              <a:lnSpc>
                <a:spcPts val="1565"/>
              </a:lnSpc>
            </a:pPr>
            <a:r>
              <a:rPr lang="nl-NL" sz="1900" b="1">
                <a:solidFill>
                  <a:srgbClr val="F16024"/>
                </a:solidFill>
                <a:latin typeface="Calibri" panose="020F0502020204030204" pitchFamily="34" charset="0"/>
                <a:cs typeface="Calibri" panose="020F0502020204030204" pitchFamily="34" charset="0"/>
              </a:rPr>
              <a:t>Beschrijf de belangrijkste financiële uitdagingen in je leven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4573447" y="698634"/>
            <a:ext cx="2503170" cy="801630"/>
          </a:xfrm>
          <a:prstGeom prst="rect">
            <a:avLst/>
          </a:prstGeom>
          <a:noFill/>
        </p:spPr>
        <p:txBody>
          <a:bodyPr wrap="square">
            <a:spAutoFit/>
          </a:bodyPr>
          <a:lstStyle/>
          <a:p>
            <a:pPr>
              <a:lnSpc>
                <a:spcPts val="1565"/>
              </a:lnSpc>
            </a:pPr>
            <a:r>
              <a:rPr lang="nl-NL" sz="1900" b="1">
                <a:solidFill>
                  <a:srgbClr val="F16024"/>
                </a:solidFill>
                <a:latin typeface="Calibri" panose="020F0502020204030204" pitchFamily="34" charset="0"/>
                <a:cs typeface="Calibri" panose="020F0502020204030204" pitchFamily="34" charset="0"/>
              </a:rPr>
              <a:t>Welke tools helpen je bij het beheren van je persoonlijke financiën?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904494" y="4257955"/>
            <a:ext cx="2649474" cy="801630"/>
          </a:xfrm>
          <a:prstGeom prst="rect">
            <a:avLst/>
          </a:prstGeom>
          <a:noFill/>
        </p:spPr>
        <p:txBody>
          <a:bodyPr wrap="square">
            <a:spAutoFit/>
          </a:bodyPr>
          <a:lstStyle/>
          <a:p>
            <a:pPr algn="l" hangingPunct="1">
              <a:lnSpc>
                <a:spcPts val="1820"/>
              </a:lnSpc>
            </a:pPr>
            <a:r>
              <a:rPr lang="nl-NL" sz="2200" b="1">
                <a:solidFill>
                  <a:srgbClr val="F16024"/>
                </a:solidFill>
                <a:latin typeface="Calibri" panose="020F0502020204030204" pitchFamily="34" charset="0"/>
                <a:cs typeface="Calibri" panose="020F0502020204030204" pitchFamily="34" charset="0"/>
              </a:rPr>
              <a:t>Wat hielp je om die uitdagingen te overwinnen?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644513" y="4090488"/>
            <a:ext cx="2503170" cy="801630"/>
          </a:xfrm>
          <a:prstGeom prst="rect">
            <a:avLst/>
          </a:prstGeom>
          <a:noFill/>
        </p:spPr>
        <p:txBody>
          <a:bodyPr wrap="square">
            <a:spAutoFit/>
          </a:bodyPr>
          <a:lstStyle/>
          <a:p>
            <a:pPr algn="l" hangingPunct="1">
              <a:lnSpc>
                <a:spcPts val="1565"/>
              </a:lnSpc>
            </a:pPr>
            <a:r>
              <a:rPr lang="nl-NL" sz="1900" b="1">
                <a:solidFill>
                  <a:srgbClr val="F16024"/>
                </a:solidFill>
                <a:latin typeface="Calibri" panose="020F0502020204030204" pitchFamily="34" charset="0"/>
                <a:cs typeface="Calibri" panose="020F0502020204030204" pitchFamily="34" charset="0"/>
              </a:rPr>
              <a:t>Welke interventies of ondersteuning waren nuttig geweest?</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791073" y="4820985"/>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nl-NL"/>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nl-NL"/>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nl-NL"/>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nl-NL"/>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nl-NL"/>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nl-NL"/>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nl-NL"/>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nl-NL"/>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nl-NL"/>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nl-NL"/>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nl-NL"/>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nl-NL"/>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15438" y="1263371"/>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sp>
        <p:nvSpPr>
          <p:cNvPr id="3" name="TextBox 2">
            <a:extLst>
              <a:ext uri="{FF2B5EF4-FFF2-40B4-BE49-F238E27FC236}">
                <a16:creationId xmlns:a16="http://schemas.microsoft.com/office/drawing/2014/main" id="{E9FDBB8E-6004-D422-3021-78CC58B62E16}"/>
              </a:ext>
            </a:extLst>
          </p:cNvPr>
          <p:cNvSpPr txBox="1"/>
          <p:nvPr/>
        </p:nvSpPr>
        <p:spPr>
          <a:xfrm>
            <a:off x="877327" y="1756183"/>
            <a:ext cx="2753618" cy="2462213"/>
          </a:xfrm>
          <a:prstGeom prst="rect">
            <a:avLst/>
          </a:prstGeom>
          <a:noFill/>
        </p:spPr>
        <p:txBody>
          <a:bodyPr wrap="square">
            <a:spAutoFit/>
          </a:bodyPr>
          <a:lstStyle/>
          <a:p>
            <a:r>
              <a:rPr lang="nl-NL" sz="1300">
                <a:latin typeface="Calibri" panose="020F0502020204030204" pitchFamily="34" charset="0"/>
                <a:cs typeface="Calibri" panose="020F0502020204030204" pitchFamily="34" charset="0"/>
              </a:rPr>
              <a:t>Stijgende prijzen zijn een groot probleem. Ook onverwachte uitgaven, zoals reparaties aan het huis of medische rekeningen, kunnen mijn budget flink in de war sturen. Het is moeilijker om financiële tegenvallers op te vangen als je niet meer werkt. Ik maak me ook zorgen over het dagelijks leven dat steeds duurder wordt, en wat dat betekent voor mijn uitgaven nu ik van een pensioen leef.</a:t>
            </a:r>
          </a:p>
        </p:txBody>
      </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260</TotalTime>
  <Words>490</Words>
  <Application>Microsoft Office PowerPoint</Application>
  <PresentationFormat>Custom</PresentationFormat>
  <Paragraphs>21</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FEMpower – Casestudy 2, UCLan Cyprus</dc:title>
  <dc:creator>Gillian Keane</dc:creator>
  <cp:lastModifiedBy>Andria Michael ([UCLan Cyprus Ltd] Int'l. Business and Management)</cp:lastModifiedBy>
  <cp:revision>39</cp:revision>
  <dcterms:created xsi:type="dcterms:W3CDTF">2024-07-18T11:40:13Z</dcterms:created>
  <dcterms:modified xsi:type="dcterms:W3CDTF">2025-10-30T15:21:09Z</dcterms:modified>
</cp:coreProperties>
</file>