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31"/>
    <p:restoredTop sz="94683"/>
  </p:normalViewPr>
  <p:slideViewPr>
    <p:cSldViewPr snapToGrid="0">
      <p:cViewPr varScale="1">
        <p:scale>
          <a:sx n="45" d="100"/>
          <a:sy n="45" d="100"/>
        </p:scale>
        <p:origin x="2534"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nl-NL"/>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nl-NL"/>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idx="1"/>
          </p:nvPr>
        </p:nvSpPr>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nl-NL"/>
              <a:t>Klik om de titelstijl van het model te bewerken</a:t>
            </a:r>
            <a:endParaRPr lang="nl-NL"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nl-NL"/>
              <a:t>Klik om de tekststijlen van het model te bewerken</a:t>
            </a:r>
          </a:p>
        </p:txBody>
      </p:sp>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sz="half" idx="1"/>
          </p:nvPr>
        </p:nvSpPr>
        <p:spPr>
          <a:xfrm>
            <a:off x="519728"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3827085"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Date Placeholder 4"/>
          <p:cNvSpPr>
            <a:spLocks noGrp="1"/>
          </p:cNvSpPr>
          <p:nvPr>
            <p:ph type="dt" sz="half" idx="10"/>
          </p:nvPr>
        </p:nvSpPr>
        <p:spPr/>
        <p:txBody>
          <a:bodyPr/>
          <a:lstStyle/>
          <a:p>
            <a:fld id="{65AA8B83-364A-4746-BC9C-056B6662ECC1}" type="datetimeFigureOut">
              <a:rPr lang="nl-NL" smtClean="0"/>
              <a:t>11/4/2025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nl-NL"/>
              <a:t>Klik om de titelstijl van het model te bewerken</a:t>
            </a:r>
            <a:endParaRPr lang="nl-NL"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4" name="Content Placeholder 3"/>
          <p:cNvSpPr>
            <a:spLocks noGrp="1"/>
          </p:cNvSpPr>
          <p:nvPr>
            <p:ph sz="half" idx="2"/>
          </p:nvPr>
        </p:nvSpPr>
        <p:spPr>
          <a:xfrm>
            <a:off x="520713" y="3905482"/>
            <a:ext cx="3198096"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6" name="Content Placeholder 5"/>
          <p:cNvSpPr>
            <a:spLocks noGrp="1"/>
          </p:cNvSpPr>
          <p:nvPr>
            <p:ph sz="quarter" idx="4"/>
          </p:nvPr>
        </p:nvSpPr>
        <p:spPr>
          <a:xfrm>
            <a:off x="3827086" y="3905482"/>
            <a:ext cx="3213847"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Date Placeholder 6"/>
          <p:cNvSpPr>
            <a:spLocks noGrp="1"/>
          </p:cNvSpPr>
          <p:nvPr>
            <p:ph type="dt" sz="half" idx="10"/>
          </p:nvPr>
        </p:nvSpPr>
        <p:spPr/>
        <p:txBody>
          <a:bodyPr/>
          <a:lstStyle/>
          <a:p>
            <a:fld id="{65AA8B83-364A-4746-BC9C-056B6662ECC1}" type="datetimeFigureOut">
              <a:rPr lang="nl-NL" smtClean="0"/>
              <a:t>11/4/2025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Date Placeholder 2"/>
          <p:cNvSpPr>
            <a:spLocks noGrp="1"/>
          </p:cNvSpPr>
          <p:nvPr>
            <p:ph type="dt" sz="half" idx="10"/>
          </p:nvPr>
        </p:nvSpPr>
        <p:spPr/>
        <p:txBody>
          <a:bodyPr/>
          <a:lstStyle/>
          <a:p>
            <a:fld id="{65AA8B83-364A-4746-BC9C-056B6662ECC1}" type="datetimeFigureOut">
              <a:rPr lang="nl-NL" smtClean="0"/>
              <a:t>11/4/2025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nl-NL" smtClean="0"/>
              <a:t>11/4/2025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11/4/2025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nl-NL"/>
              <a:t>Klik op het pictogram om een afbeelding toe te voegen</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11/4/2025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Vertical Text Placeholder 2"/>
          <p:cNvSpPr>
            <a:spLocks noGrp="1"/>
          </p:cNvSpPr>
          <p:nvPr>
            <p:ph type="body" orient="vert" idx="1"/>
          </p:nvPr>
        </p:nvSpPr>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nl-NL"/>
              <a:t>Klik om de titelstijl van het model te bewerken</a:t>
            </a:r>
            <a:endParaRPr lang="nl-NL"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nl-NL"/>
              <a:t>Klik om de titelstijl van het model te bewerken</a:t>
            </a:r>
            <a:endParaRPr lang="nl-NL"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nl-NL" smtClean="0"/>
              <a:t>11/4/2025</a:t>
            </a:fld>
            <a:endParaRPr lang="nl-NL"/>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nl-NL" smtClean="0"/>
              <a:t>‹#›</a:t>
            </a:fld>
            <a:endParaRPr lang="nl-NL"/>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nl-NL"/>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3">
            <a:extLst>
              <a:ext uri="{FF2B5EF4-FFF2-40B4-BE49-F238E27FC236}">
                <a16:creationId xmlns:a16="http://schemas.microsoft.com/office/drawing/2014/main" id="{610E1C65-BA3B-8B65-1BE4-EC19933FF216}"/>
              </a:ext>
            </a:extLst>
          </p:cNvPr>
          <p:cNvSpPr/>
          <p:nvPr/>
        </p:nvSpPr>
        <p:spPr>
          <a:xfrm>
            <a:off x="874190" y="4591719"/>
            <a:ext cx="2991754" cy="5775963"/>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a:solidFill>
                <a:srgbClr val="F05A28"/>
              </a:solidFill>
            </a:endParaRPr>
          </a:p>
        </p:txBody>
      </p:sp>
      <p:sp>
        <p:nvSpPr>
          <p:cNvPr id="12" name="object 13">
            <a:extLst>
              <a:ext uri="{FF2B5EF4-FFF2-40B4-BE49-F238E27FC236}">
                <a16:creationId xmlns:a16="http://schemas.microsoft.com/office/drawing/2014/main" id="{F7BBAF8F-8EBA-BEBB-555F-6C9ABC0C5C64}"/>
              </a:ext>
            </a:extLst>
          </p:cNvPr>
          <p:cNvSpPr/>
          <p:nvPr/>
        </p:nvSpPr>
        <p:spPr>
          <a:xfrm>
            <a:off x="740844" y="2260599"/>
            <a:ext cx="3128424" cy="234940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endParaRPr dirty="0">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239168" y="3724060"/>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874190" y="2525175"/>
            <a:ext cx="2199210"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2100"/>
              </a:lnSpc>
              <a:spcBef>
                <a:spcPts val="0"/>
              </a:spcBef>
              <a:buNone/>
            </a:pPr>
            <a:r>
              <a:rPr lang="nl-NL" sz="2400" b="1">
                <a:solidFill>
                  <a:schemeClr val="bg1"/>
                </a:solidFill>
                <a:latin typeface="Calibri" panose="020F0502020204030204" pitchFamily="34" charset="0"/>
                <a:cs typeface="Calibri" panose="020F0502020204030204" pitchFamily="34" charset="0"/>
              </a:rPr>
              <a:t>Irene Makrimalli</a:t>
            </a:r>
            <a:endParaRPr lang="nl-NL" sz="2400" b="1" dirty="0">
              <a:solidFill>
                <a:schemeClr val="bg1"/>
              </a:solidFill>
              <a:latin typeface="Calibri" panose="020F0502020204030204" pitchFamily="34" charset="0"/>
              <a:cs typeface="Calibri" panose="020F0502020204030204" pitchFamily="34" charset="0"/>
            </a:endParaRP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2" y="5533467"/>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1061050" y="6459577"/>
            <a:ext cx="2487385" cy="2667489"/>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r>
              <a:rPr lang="nl-NL" sz="1600"/>
              <a:t>Ik ben opgegroeid in een gezin waar eenvoudig maar verantwoord met geld werd omgegaan. Mijn ouders leerden me hoe belangrijk het is om te sparen en onnodige uitgaven te vermijden. Die waarden hebben mijn manier van geldbeheer gevormd en me geholpen als volwassene financiële discipline op te bouwen.</a:t>
            </a:r>
            <a:endParaRPr lang="nl-NL" sz="1600" dirty="0">
              <a:solidFill>
                <a:schemeClr val="bg1"/>
              </a:solidFill>
              <a:latin typeface="Calibri" panose="020F0502020204030204" pitchFamily="34" charset="0"/>
              <a:cs typeface="Calibri" panose="020F0502020204030204" pitchFamily="34" charset="0"/>
            </a:endParaRPr>
          </a:p>
        </p:txBody>
      </p:sp>
      <p:sp>
        <p:nvSpPr>
          <p:cNvPr id="100" name="object 13">
            <a:extLst>
              <a:ext uri="{FF2B5EF4-FFF2-40B4-BE49-F238E27FC236}">
                <a16:creationId xmlns:a16="http://schemas.microsoft.com/office/drawing/2014/main" id="{2082BC1A-1F5F-F562-31F6-D7B2ECD6BCC2}"/>
              </a:ext>
            </a:extLst>
          </p:cNvPr>
          <p:cNvSpPr/>
          <p:nvPr/>
        </p:nvSpPr>
        <p:spPr>
          <a:xfrm>
            <a:off x="1" y="3855492"/>
            <a:ext cx="3713750" cy="1413411"/>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D38CBC"/>
          </a:solidFill>
        </p:spPr>
        <p:txBody>
          <a:bodyPr wrap="square" lIns="0" tIns="0" rIns="0" bIns="0" rtlCol="0"/>
          <a:lstStyle/>
          <a:p>
            <a:endParaRPr dirty="0">
              <a:solidFill>
                <a:srgbClr val="F05A28"/>
              </a:solidFill>
            </a:endParaRPr>
          </a:p>
        </p:txBody>
      </p:sp>
      <p:sp>
        <p:nvSpPr>
          <p:cNvPr id="106" name="Text Placeholder 8">
            <a:extLst>
              <a:ext uri="{FF2B5EF4-FFF2-40B4-BE49-F238E27FC236}">
                <a16:creationId xmlns:a16="http://schemas.microsoft.com/office/drawing/2014/main" id="{7C32DDB3-53D8-F9AC-5262-71DCB379C4D8}"/>
              </a:ext>
            </a:extLst>
          </p:cNvPr>
          <p:cNvSpPr txBox="1">
            <a:spLocks/>
          </p:cNvSpPr>
          <p:nvPr/>
        </p:nvSpPr>
        <p:spPr>
          <a:xfrm>
            <a:off x="835016" y="4676989"/>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600">
                <a:solidFill>
                  <a:schemeClr val="bg1"/>
                </a:solidFill>
                <a:latin typeface="Calibri" panose="020F0502020204030204" pitchFamily="34" charset="0"/>
                <a:cs typeface="Calibri" panose="020F0502020204030204" pitchFamily="34" charset="0"/>
              </a:rPr>
              <a:t>Cyprus</a:t>
            </a: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763692" y="4373592"/>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a:solidFill>
                  <a:schemeClr val="bg1"/>
                </a:solidFill>
                <a:latin typeface="Calibri" panose="020F0502020204030204" pitchFamily="34" charset="0"/>
                <a:cs typeface="Calibri" panose="020F0502020204030204" pitchFamily="34" charset="0"/>
              </a:rPr>
              <a:t>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latin typeface="Calibri" panose="020F0502020204030204" pitchFamily="34" charset="0"/>
                <a:cs typeface="Calibri" panose="020F0502020204030204" pitchFamily="34" charset="0"/>
              </a:rPr>
              <a:t>  </a:t>
            </a:r>
          </a:p>
        </p:txBody>
      </p:sp>
      <p:cxnSp>
        <p:nvCxnSpPr>
          <p:cNvPr id="113" name="Straight Connector 112">
            <a:extLst>
              <a:ext uri="{FF2B5EF4-FFF2-40B4-BE49-F238E27FC236}">
                <a16:creationId xmlns:a16="http://schemas.microsoft.com/office/drawing/2014/main" id="{54380B5D-8CD5-011F-619B-6E71A2DD2E30}"/>
              </a:ext>
            </a:extLst>
          </p:cNvPr>
          <p:cNvCxnSpPr>
            <a:cxnSpLocks/>
          </p:cNvCxnSpPr>
          <p:nvPr/>
        </p:nvCxnSpPr>
        <p:spPr>
          <a:xfrm>
            <a:off x="193831" y="4676989"/>
            <a:ext cx="3354604" cy="0"/>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32867" y="6339674"/>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16962" y="4918777"/>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5454418"/>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064276" y="6015290"/>
            <a:ext cx="2649474" cy="324384"/>
          </a:xfrm>
          <a:prstGeom prst="rect">
            <a:avLst/>
          </a:prstGeom>
          <a:noFill/>
        </p:spPr>
        <p:txBody>
          <a:bodyPr wrap="square">
            <a:spAutoFit/>
          </a:bodyPr>
          <a:lstStyle/>
          <a:p>
            <a:pPr algn="l" hangingPunct="1">
              <a:lnSpc>
                <a:spcPts val="1620"/>
              </a:lnSpc>
            </a:pPr>
            <a:r>
              <a:rPr lang="nl-NL" sz="2200" b="1">
                <a:solidFill>
                  <a:schemeClr val="bg1"/>
                </a:solidFill>
                <a:latin typeface="Calibri" panose="020F0502020204030204" pitchFamily="34" charset="0"/>
                <a:cs typeface="Calibri" panose="020F0502020204030204" pitchFamily="34" charset="0"/>
              </a:rPr>
              <a:t>Inleiding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664952"/>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nl-NL" sz="2200" b="1">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5108347"/>
            <a:ext cx="2649474" cy="324384"/>
          </a:xfrm>
          <a:prstGeom prst="rect">
            <a:avLst/>
          </a:prstGeom>
          <a:noFill/>
        </p:spPr>
        <p:txBody>
          <a:bodyPr wrap="square">
            <a:spAutoFit/>
          </a:bodyPr>
          <a:lstStyle/>
          <a:p>
            <a:pPr algn="l" hangingPunct="1">
              <a:lnSpc>
                <a:spcPts val="1620"/>
              </a:lnSpc>
            </a:pPr>
            <a:r>
              <a:rPr lang="nl-NL" sz="2200" b="1">
                <a:solidFill>
                  <a:srgbClr val="F16024"/>
                </a:solidFill>
                <a:latin typeface="Calibri" panose="020F0502020204030204" pitchFamily="34" charset="0"/>
                <a:cs typeface="Calibri" panose="020F0502020204030204" pitchFamily="34" charset="0"/>
              </a:rPr>
              <a:t>Jouw verhaal</a:t>
            </a:r>
          </a:p>
        </p:txBody>
      </p:sp>
      <p:pic>
        <p:nvPicPr>
          <p:cNvPr id="2" name="Picture 1">
            <a:extLst>
              <a:ext uri="{FF2B5EF4-FFF2-40B4-BE49-F238E27FC236}">
                <a16:creationId xmlns:a16="http://schemas.microsoft.com/office/drawing/2014/main" id="{09FBDE08-A31C-EA54-821A-F53382598C27}"/>
              </a:ext>
            </a:extLst>
          </p:cNvPr>
          <p:cNvPicPr>
            <a:picLocks noChangeAspect="1"/>
          </p:cNvPicPr>
          <p:nvPr/>
        </p:nvPicPr>
        <p:blipFill>
          <a:blip r:embed="rId5"/>
          <a:stretch>
            <a:fillRect/>
          </a:stretch>
        </p:blipFill>
        <p:spPr>
          <a:xfrm>
            <a:off x="156376" y="5887030"/>
            <a:ext cx="565730" cy="571387"/>
          </a:xfrm>
          <a:prstGeom prst="rect">
            <a:avLst/>
          </a:prstGeom>
        </p:spPr>
      </p:pic>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23541" y="1276028"/>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ts val="1500"/>
              </a:lnSpc>
              <a:spcBef>
                <a:spcPts val="0"/>
              </a:spcBef>
            </a:pPr>
            <a:endParaRPr lang="nl-NL" sz="1500" dirty="0">
              <a:solidFill>
                <a:schemeClr val="bg1"/>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4DEEBF7C-6B0F-5A50-10E0-DC4D3FABED9D}"/>
              </a:ext>
            </a:extLst>
          </p:cNvPr>
          <p:cNvSpPr txBox="1"/>
          <p:nvPr/>
        </p:nvSpPr>
        <p:spPr>
          <a:xfrm>
            <a:off x="4124743" y="5650985"/>
            <a:ext cx="2991755" cy="3785652"/>
          </a:xfrm>
          <a:prstGeom prst="rect">
            <a:avLst/>
          </a:prstGeom>
          <a:noFill/>
        </p:spPr>
        <p:txBody>
          <a:bodyPr wrap="square">
            <a:spAutoFit/>
          </a:bodyPr>
          <a:lstStyle/>
          <a:p>
            <a:pPr algn="just"/>
            <a:r>
              <a:rPr lang="nl-NL" sz="1600">
                <a:latin typeface="Calibri" panose="020F0502020204030204" pitchFamily="34" charset="0"/>
                <a:ea typeface="Calibri" panose="020F0502020204030204" pitchFamily="34" charset="0"/>
                <a:cs typeface="Calibri" panose="020F0502020204030204" pitchFamily="34" charset="0"/>
              </a:rPr>
              <a:t>Ik ben mijn eigen financiën gaan beheren toen ik na mijn studie begon te werken. Meestal neem ik financiële beslissingen zelf, al vraag ik bij grote zaken advies aan mijn partner of een financieel adviseur. Ik voel me zeker bij dagelijkse uitgaven en sparen, maar minder als het om beleggen gaat. De aankoop van mijn eerste huis was zowel een uitdaging als een waardevolle leerervaring, die me veel heeft geleerd over planning op lange termijn en financiële verantwoordelijkheid.</a:t>
            </a:r>
            <a:endParaRPr lang="nl-NL" sz="1600" dirty="0">
              <a:latin typeface="Calibri" panose="020F0502020204030204" pitchFamily="34" charset="0"/>
              <a:ea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9E013B4E-4653-3759-3791-BF6CE350CBD4}"/>
              </a:ext>
            </a:extLst>
          </p:cNvPr>
          <p:cNvSpPr txBox="1"/>
          <p:nvPr/>
        </p:nvSpPr>
        <p:spPr>
          <a:xfrm>
            <a:off x="4923540" y="1650520"/>
            <a:ext cx="1895291" cy="2062103"/>
          </a:xfrm>
          <a:prstGeom prst="rect">
            <a:avLst/>
          </a:prstGeom>
          <a:noFill/>
        </p:spPr>
        <p:txBody>
          <a:bodyPr wrap="square">
            <a:spAutoFit/>
          </a:bodyPr>
          <a:lstStyle/>
          <a:p>
            <a:r>
              <a:rPr lang="nl-NL" sz="1550">
                <a:solidFill>
                  <a:schemeClr val="bg1"/>
                </a:solidFill>
                <a:latin typeface="Calibri" panose="020F0502020204030204" pitchFamily="34" charset="0"/>
                <a:ea typeface="Calibri" panose="020F0502020204030204" pitchFamily="34" charset="0"/>
                <a:cs typeface="Calibri" panose="020F0502020204030204" pitchFamily="34" charset="0"/>
              </a:rPr>
              <a:t>Mijn advies aan andere vrouwen: blijf goed geïnformeerd, vraag om hulp als dat nodig is en vertrouw op jezelf om de regie over je financiën te nemen.</a:t>
            </a:r>
            <a:endParaRPr lang="nl-NL" sz="155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21" name="Picture Placeholder 20" descr="Vrouw met bril">
            <a:extLst>
              <a:ext uri="{FF2B5EF4-FFF2-40B4-BE49-F238E27FC236}">
                <a16:creationId xmlns:a16="http://schemas.microsoft.com/office/drawing/2014/main" id="{8EF1638F-0919-C3EA-C2B2-C807214EBB85}"/>
              </a:ext>
            </a:extLst>
          </p:cNvPr>
          <p:cNvPicPr>
            <a:picLocks noGrp="1" noChangeAspect="1"/>
          </p:cNvPicPr>
          <p:nvPr>
            <p:ph type="pic" sz="quarter" idx="14"/>
          </p:nvPr>
        </p:nvPicPr>
        <p:blipFill>
          <a:blip r:embed="rId6"/>
          <a:srcRect l="17452" r="17452"/>
          <a:stretch>
            <a:fillRect/>
          </a:stretch>
        </p:blipFill>
        <p:spPr/>
      </p:pic>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28710" y="1784524"/>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931039" y="1781794"/>
            <a:ext cx="2937181"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62134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68101" y="535139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612660"/>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53643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952431" y="6760847"/>
            <a:ext cx="2646051"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dirty="0"/>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32389" y="4854463"/>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1165653"/>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nl-NL"/>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nl-NL"/>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nl-NL"/>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nl-NL"/>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340864" y="7548745"/>
            <a:ext cx="2066544" cy="324384"/>
          </a:xfrm>
          <a:prstGeom prst="rect">
            <a:avLst/>
          </a:prstGeom>
          <a:noFill/>
          <a:ln>
            <a:noFill/>
          </a:ln>
        </p:spPr>
        <p:txBody>
          <a:bodyPr wrap="square">
            <a:spAutoFit/>
          </a:bodyPr>
          <a:lstStyle/>
          <a:p>
            <a:pPr algn="ctr" hangingPunct="1">
              <a:lnSpc>
                <a:spcPts val="1620"/>
              </a:lnSpc>
            </a:pPr>
            <a:r>
              <a:rPr lang="nl-NL" sz="2200" b="1">
                <a:solidFill>
                  <a:schemeClr val="bg1"/>
                </a:solidFill>
                <a:highlight>
                  <a:srgbClr val="D38CBC"/>
                </a:highlight>
                <a:latin typeface="Calibri" panose="020F0502020204030204" pitchFamily="34" charset="0"/>
                <a:cs typeface="Calibri" panose="020F0502020204030204" pitchFamily="34" charset="0"/>
              </a:rPr>
              <a:t> Toptip</a:t>
            </a:r>
            <a:r>
              <a:rPr lang="nl-NL" sz="2200" b="1">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82805" y="8069346"/>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ts val="1600"/>
              </a:lnSpc>
              <a:spcBef>
                <a:spcPts val="0"/>
              </a:spcBef>
            </a:pPr>
            <a:r>
              <a:rPr lang="nl-NL" sz="1800">
                <a:solidFill>
                  <a:schemeClr val="bg1"/>
                </a:solidFill>
                <a:latin typeface="Calibri" panose="020F0502020204030204" pitchFamily="34" charset="0"/>
                <a:ea typeface="Calibri" panose="020F0502020204030204" pitchFamily="34" charset="0"/>
                <a:cs typeface="Calibri" panose="020F0502020204030204" pitchFamily="34" charset="0"/>
              </a:rPr>
              <a:t>‘Betaal jezelf eerst’: spaar voordat je uitgeeft. Begin klein, blijf consequent en onderschat nooit hoe belangrijk financiële educatie en zelfvertrouwen zijn voor je toekomst.</a:t>
            </a:r>
            <a:endParaRPr lang="nl-NL" sz="1800" i="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946185" y="5547611"/>
            <a:ext cx="2937181"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44513" y="5880922"/>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786283"/>
            <a:ext cx="2649474" cy="801630"/>
          </a:xfrm>
          <a:prstGeom prst="rect">
            <a:avLst/>
          </a:prstGeom>
          <a:noFill/>
        </p:spPr>
        <p:txBody>
          <a:bodyPr wrap="square">
            <a:spAutoFit/>
          </a:bodyPr>
          <a:lstStyle/>
          <a:p>
            <a:pPr algn="l" hangingPunct="1">
              <a:lnSpc>
                <a:spcPts val="1565"/>
              </a:lnSpc>
            </a:pPr>
            <a:r>
              <a:rPr lang="nl-NL" sz="1900" b="1">
                <a:solidFill>
                  <a:srgbClr val="F16024"/>
                </a:solidFill>
                <a:latin typeface="Calibri" panose="020F0502020204030204" pitchFamily="34" charset="0"/>
                <a:cs typeface="Calibri" panose="020F0502020204030204" pitchFamily="34" charset="0"/>
              </a:rPr>
              <a:t>Beschrijf de belangrijkste financiële uitdagingen in je leven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698634"/>
            <a:ext cx="2503170" cy="801630"/>
          </a:xfrm>
          <a:prstGeom prst="rect">
            <a:avLst/>
          </a:prstGeom>
          <a:noFill/>
        </p:spPr>
        <p:txBody>
          <a:bodyPr wrap="square">
            <a:spAutoFit/>
          </a:bodyPr>
          <a:lstStyle/>
          <a:p>
            <a:pPr>
              <a:lnSpc>
                <a:spcPts val="1565"/>
              </a:lnSpc>
            </a:pPr>
            <a:r>
              <a:rPr lang="nl-NL" sz="1900" b="1">
                <a:solidFill>
                  <a:srgbClr val="F16024"/>
                </a:solidFill>
                <a:latin typeface="Calibri" panose="020F0502020204030204" pitchFamily="34" charset="0"/>
                <a:cs typeface="Calibri" panose="020F0502020204030204" pitchFamily="34" charset="0"/>
              </a:rPr>
              <a:t>Welke tools helpen je bij het beheren van je persoonlijke financiën?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36725" y="4442681"/>
            <a:ext cx="2649474" cy="801630"/>
          </a:xfrm>
          <a:prstGeom prst="rect">
            <a:avLst/>
          </a:prstGeom>
          <a:noFill/>
        </p:spPr>
        <p:txBody>
          <a:bodyPr wrap="square">
            <a:spAutoFit/>
          </a:bodyPr>
          <a:lstStyle/>
          <a:p>
            <a:pPr algn="l" hangingPunct="1">
              <a:lnSpc>
                <a:spcPts val="1820"/>
              </a:lnSpc>
            </a:pPr>
            <a:r>
              <a:rPr lang="nl-NL" sz="2200" b="1">
                <a:solidFill>
                  <a:srgbClr val="F16024"/>
                </a:solidFill>
                <a:latin typeface="Calibri" panose="020F0502020204030204" pitchFamily="34" charset="0"/>
                <a:cs typeface="Calibri" panose="020F0502020204030204" pitchFamily="34" charset="0"/>
              </a:rPr>
              <a:t>Wat hielp je om die uitdagingen te overwinnen?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81375" y="4409029"/>
            <a:ext cx="2503170" cy="801630"/>
          </a:xfrm>
          <a:prstGeom prst="rect">
            <a:avLst/>
          </a:prstGeom>
          <a:noFill/>
        </p:spPr>
        <p:txBody>
          <a:bodyPr wrap="square">
            <a:spAutoFit/>
          </a:bodyPr>
          <a:lstStyle/>
          <a:p>
            <a:pPr algn="l" hangingPunct="1">
              <a:lnSpc>
                <a:spcPts val="1565"/>
              </a:lnSpc>
            </a:pPr>
            <a:r>
              <a:rPr lang="nl-NL" sz="1900" b="1">
                <a:solidFill>
                  <a:srgbClr val="F16024"/>
                </a:solidFill>
                <a:latin typeface="Calibri" panose="020F0502020204030204" pitchFamily="34" charset="0"/>
                <a:cs typeface="Calibri" panose="020F0502020204030204" pitchFamily="34" charset="0"/>
              </a:rPr>
              <a:t>Welke interventies of ondersteuning waren nuttig geweest?</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82098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nl-NL"/>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nl-NL"/>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nl-NL"/>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nl-NL"/>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nl-NL"/>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nl-NL"/>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nl-NL"/>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nl-NL"/>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nl-NL"/>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nl-NL"/>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nl-NL"/>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nl-NL"/>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2633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sp>
        <p:nvSpPr>
          <p:cNvPr id="3" name="TextBox 2">
            <a:extLst>
              <a:ext uri="{FF2B5EF4-FFF2-40B4-BE49-F238E27FC236}">
                <a16:creationId xmlns:a16="http://schemas.microsoft.com/office/drawing/2014/main" id="{C738B9CD-738A-A4B1-0479-7CFB2E51EFE3}"/>
              </a:ext>
            </a:extLst>
          </p:cNvPr>
          <p:cNvSpPr txBox="1"/>
          <p:nvPr/>
        </p:nvSpPr>
        <p:spPr>
          <a:xfrm>
            <a:off x="587054" y="1709267"/>
            <a:ext cx="3190727" cy="2677656"/>
          </a:xfrm>
          <a:prstGeom prst="rect">
            <a:avLst/>
          </a:prstGeom>
          <a:noFill/>
        </p:spPr>
        <p:txBody>
          <a:bodyPr wrap="square">
            <a:spAutoFit/>
          </a:bodyPr>
          <a:lstStyle/>
          <a:p>
            <a:pPr algn="just"/>
            <a:r>
              <a:rPr lang="nl-NL" sz="1300">
                <a:latin typeface="Calibri" panose="020F0502020204030204" pitchFamily="34" charset="0"/>
                <a:ea typeface="Calibri" panose="020F0502020204030204" pitchFamily="34" charset="0"/>
                <a:cs typeface="Calibri" panose="020F0502020204030204" pitchFamily="34" charset="0"/>
              </a:rPr>
              <a:t>Mijn grootste uitdaging was zelfvertrouwen opbouwen in het beheren van mijn financiën, vooral in het begin. Grote veranderingen in mijn leven, zoals een nieuwe baan en de zorg voor een familielid, hadden ook invloed op hoe ik met geld omging en motiveerden me om beter georganiseerd te worden. In sommige financiële situaties had ik het gevoel dat mijn mening als vrouw niet serieus werd genomen, vooral door bankadviseurs, maar ik heb geleerd voor mezelf op te komen en op mijn kennis te vertrouwen.</a:t>
            </a:r>
          </a:p>
        </p:txBody>
      </p:sp>
      <p:sp>
        <p:nvSpPr>
          <p:cNvPr id="5" name="TextBox 4">
            <a:extLst>
              <a:ext uri="{FF2B5EF4-FFF2-40B4-BE49-F238E27FC236}">
                <a16:creationId xmlns:a16="http://schemas.microsoft.com/office/drawing/2014/main" id="{C3A33990-317F-5B7F-F16F-A929526737BD}"/>
              </a:ext>
            </a:extLst>
          </p:cNvPr>
          <p:cNvSpPr txBox="1"/>
          <p:nvPr/>
        </p:nvSpPr>
        <p:spPr>
          <a:xfrm>
            <a:off x="4297415" y="1710699"/>
            <a:ext cx="2904763" cy="2246769"/>
          </a:xfrm>
          <a:prstGeom prst="rect">
            <a:avLst/>
          </a:prstGeom>
          <a:noFill/>
        </p:spPr>
        <p:txBody>
          <a:bodyPr wrap="square">
            <a:spAutoFit/>
          </a:bodyPr>
          <a:lstStyle/>
          <a:p>
            <a:pPr algn="just"/>
            <a:r>
              <a:rPr lang="nl-NL" sz="1350">
                <a:latin typeface="Calibri" panose="020F0502020204030204" pitchFamily="34" charset="0"/>
                <a:ea typeface="Calibri" panose="020F0502020204030204" pitchFamily="34" charset="0"/>
                <a:cs typeface="Calibri" panose="020F0502020204030204" pitchFamily="34" charset="0"/>
              </a:rPr>
              <a:t>Elk jaar maak ik een eenvoudig financieel plan, gericht op budgetteren, sparen en het aflossen van mijn lening. Ik blijf op de hoogte via online artikelen, podcasts en financiële seminars. Deze tools helpen me bij te blijven en weloverwogen beslissingen te nemen. Ik heb ook een noodfonds voor onverwachte uitgaven, wat me gemoedsrust geeft.</a:t>
            </a:r>
            <a:endParaRPr lang="nl-NL" sz="1350"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A9BB4C47-C2DF-3F55-4E7A-37F5FF1879BA}"/>
              </a:ext>
            </a:extLst>
          </p:cNvPr>
          <p:cNvSpPr txBox="1"/>
          <p:nvPr/>
        </p:nvSpPr>
        <p:spPr>
          <a:xfrm>
            <a:off x="631727" y="5461462"/>
            <a:ext cx="2967573" cy="2246769"/>
          </a:xfrm>
          <a:prstGeom prst="rect">
            <a:avLst/>
          </a:prstGeom>
          <a:noFill/>
        </p:spPr>
        <p:txBody>
          <a:bodyPr wrap="square">
            <a:spAutoFit/>
          </a:bodyPr>
          <a:lstStyle/>
          <a:p>
            <a:pPr algn="just"/>
            <a:r>
              <a:rPr lang="nl-NL" sz="1400">
                <a:latin typeface="Calibri" panose="020F0502020204030204" pitchFamily="34" charset="0"/>
                <a:ea typeface="Calibri" panose="020F0502020204030204" pitchFamily="34" charset="0"/>
                <a:cs typeface="Calibri" panose="020F0502020204030204" pitchFamily="34" charset="0"/>
              </a:rPr>
              <a:t>Tijd, ervaring en zelfvertrouwen waren doorslaggevend. Door te leren van mijn eigen ervaringen, advies te vragen wanneer nodig en praktische strategieën toe te passen, overwon ik mijn aanvankelijke aarzeling. De steun van mijn partner en de begeleiding van een financieel adviseur gaven me ook zekerheid en richting bij grote financiële beslissingen.</a:t>
            </a:r>
            <a:endParaRPr lang="nl-NL" sz="140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C128DE1-4A7A-4957-3573-F7CB7126D252}"/>
              </a:ext>
            </a:extLst>
          </p:cNvPr>
          <p:cNvSpPr txBox="1"/>
          <p:nvPr/>
        </p:nvSpPr>
        <p:spPr>
          <a:xfrm>
            <a:off x="4150927" y="5406725"/>
            <a:ext cx="3215716" cy="2031325"/>
          </a:xfrm>
          <a:prstGeom prst="rect">
            <a:avLst/>
          </a:prstGeom>
          <a:noFill/>
        </p:spPr>
        <p:txBody>
          <a:bodyPr wrap="square">
            <a:spAutoFit/>
          </a:bodyPr>
          <a:lstStyle/>
          <a:p>
            <a:pPr algn="just"/>
            <a:r>
              <a:rPr lang="nl-NL" sz="1400">
                <a:latin typeface="Calibri" panose="020F0502020204030204" pitchFamily="34" charset="0"/>
                <a:ea typeface="Calibri" panose="020F0502020204030204" pitchFamily="34" charset="0"/>
                <a:cs typeface="Calibri" panose="020F0502020204030204" pitchFamily="34" charset="0"/>
              </a:rPr>
              <a:t>Workshops over financiële educatie, gericht op beleggen en pensioenplanning, waren eerder in mijn leven erg nuttig geweest. Mentorprogramma's die vrouwen helpen zich zeker te voelen bij gesprekken over financiële zaken, kunnen ook de drempels van twijfel aan zichzelf en beperkte kennis verlagen die veel vrouwen ervaren.</a:t>
            </a:r>
            <a:endParaRPr lang="nl-NL" sz="1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283</TotalTime>
  <Words>479</Words>
  <Application>Microsoft Office PowerPoint</Application>
  <PresentationFormat>Custom</PresentationFormat>
  <Paragraphs>20</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FEMpower – Casestudy 2, Hub Nicosia (Cyprus)</dc:title>
  <dc:creator>Gillian Keane</dc:creator>
  <cp:lastModifiedBy>Andrea Papouri</cp:lastModifiedBy>
  <cp:revision>34</cp:revision>
  <dcterms:created xsi:type="dcterms:W3CDTF">2024-07-18T11:40:13Z</dcterms:created>
  <dcterms:modified xsi:type="dcterms:W3CDTF">2025-11-04T14:33:11Z</dcterms:modified>
</cp:coreProperties>
</file>