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AE"/>
    <a:srgbClr val="44BDA3"/>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683"/>
  </p:normalViewPr>
  <p:slideViewPr>
    <p:cSldViewPr snapToGrid="0">
      <p:cViewPr>
        <p:scale>
          <a:sx n="100" d="100"/>
          <a:sy n="100" d="100"/>
        </p:scale>
        <p:origin x="936" y="-32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A78DFC1F-764F-492A-9D09-391B01951AB0}"/>
    <pc:docChg chg="undo custSel modSld">
      <pc:chgData name="Denise Callan" userId="00d439ad-816e-4f74-93c5-c4df3c7a2e03" providerId="ADAL" clId="{A78DFC1F-764F-492A-9D09-391B01951AB0}" dt="2025-07-28T11:28:59.919" v="2275" actId="1076"/>
      <pc:docMkLst>
        <pc:docMk/>
      </pc:docMkLst>
      <pc:sldChg chg="addSp delSp modSp mod">
        <pc:chgData name="Denise Callan" userId="00d439ad-816e-4f74-93c5-c4df3c7a2e03" providerId="ADAL" clId="{A78DFC1F-764F-492A-9D09-391B01951AB0}" dt="2025-07-28T11:28:59.919" v="2275" actId="1076"/>
        <pc:sldMkLst>
          <pc:docMk/>
          <pc:sldMk cId="3570958859" sldId="257"/>
        </pc:sldMkLst>
        <pc:spChg chg="add mod">
          <ac:chgData name="Denise Callan" userId="00d439ad-816e-4f74-93c5-c4df3c7a2e03" providerId="ADAL" clId="{A78DFC1F-764F-492A-9D09-391B01951AB0}" dt="2025-07-28T11:28:41.667" v="2273" actId="20577"/>
          <ac:spMkLst>
            <pc:docMk/>
            <pc:sldMk cId="3570958859" sldId="257"/>
            <ac:spMk id="4" creationId="{7A02F266-A845-79C5-530A-7BF3437568E7}"/>
          </ac:spMkLst>
        </pc:spChg>
        <pc:spChg chg="add mod">
          <ac:chgData name="Denise Callan" userId="00d439ad-816e-4f74-93c5-c4df3c7a2e03" providerId="ADAL" clId="{A78DFC1F-764F-492A-9D09-391B01951AB0}" dt="2025-07-24T14:42:20.770" v="2010" actId="1076"/>
          <ac:spMkLst>
            <pc:docMk/>
            <pc:sldMk cId="3570958859" sldId="257"/>
            <ac:spMk id="5" creationId="{B5646496-7A4B-809A-2B21-2F842F29ECE4}"/>
          </ac:spMkLst>
        </pc:spChg>
        <pc:spChg chg="add mod">
          <ac:chgData name="Denise Callan" userId="00d439ad-816e-4f74-93c5-c4df3c7a2e03" providerId="ADAL" clId="{A78DFC1F-764F-492A-9D09-391B01951AB0}" dt="2025-07-24T14:40:31.552" v="1997" actId="1076"/>
          <ac:spMkLst>
            <pc:docMk/>
            <pc:sldMk cId="3570958859" sldId="257"/>
            <ac:spMk id="6" creationId="{FE79B501-395E-26FD-C69C-BD31BEB0978B}"/>
          </ac:spMkLst>
        </pc:spChg>
        <pc:spChg chg="mod">
          <ac:chgData name="Denise Callan" userId="00d439ad-816e-4f74-93c5-c4df3c7a2e03" providerId="ADAL" clId="{A78DFC1F-764F-492A-9D09-391B01951AB0}" dt="2025-07-28T11:28:59.919" v="2275" actId="1076"/>
          <ac:spMkLst>
            <pc:docMk/>
            <pc:sldMk cId="3570958859" sldId="257"/>
            <ac:spMk id="10" creationId="{4791B9BA-40AE-49BA-3530-27677E6730DA}"/>
          </ac:spMkLst>
        </pc:spChg>
        <pc:spChg chg="mod">
          <ac:chgData name="Denise Callan" userId="00d439ad-816e-4f74-93c5-c4df3c7a2e03" providerId="ADAL" clId="{A78DFC1F-764F-492A-9D09-391B01951AB0}" dt="2025-07-24T14:38:35.853" v="1992" actId="21"/>
          <ac:spMkLst>
            <pc:docMk/>
            <pc:sldMk cId="3570958859" sldId="257"/>
            <ac:spMk id="38" creationId="{B0F22B5A-917D-22F5-19DB-3A3888188DEE}"/>
          </ac:spMkLst>
        </pc:spChg>
        <pc:spChg chg="mod">
          <ac:chgData name="Denise Callan" userId="00d439ad-816e-4f74-93c5-c4df3c7a2e03" providerId="ADAL" clId="{A78DFC1F-764F-492A-9D09-391B01951AB0}" dt="2025-07-28T11:28:48.638" v="2274" actId="20577"/>
          <ac:spMkLst>
            <pc:docMk/>
            <pc:sldMk cId="3570958859" sldId="257"/>
            <ac:spMk id="88" creationId="{2D34520D-4344-29FA-50CF-0E3AFDAB8B87}"/>
          </ac:spMkLst>
        </pc:spChg>
        <pc:picChg chg="add mod">
          <ac:chgData name="Denise Callan" userId="00d439ad-816e-4f74-93c5-c4df3c7a2e03" providerId="ADAL" clId="{A78DFC1F-764F-492A-9D09-391B01951AB0}" dt="2025-07-24T14:53:45.934" v="2011" actId="931"/>
          <ac:picMkLst>
            <pc:docMk/>
            <pc:sldMk cId="3570958859" sldId="257"/>
            <ac:picMk id="17" creationId="{145C9F4F-764A-0B35-E402-7E83540232AD}"/>
          </ac:picMkLst>
        </pc:picChg>
        <pc:picChg chg="add mod ord">
          <ac:chgData name="Denise Callan" userId="00d439ad-816e-4f74-93c5-c4df3c7a2e03" providerId="ADAL" clId="{A78DFC1F-764F-492A-9D09-391B01951AB0}" dt="2025-07-24T17:13:36.752" v="2231" actId="167"/>
          <ac:picMkLst>
            <pc:docMk/>
            <pc:sldMk cId="3570958859" sldId="257"/>
            <ac:picMk id="25" creationId="{D535DC77-4842-254F-62DE-CDD2F78AB145}"/>
          </ac:picMkLst>
        </pc:picChg>
      </pc:sldChg>
      <pc:sldChg chg="addSp modSp mod">
        <pc:chgData name="Denise Callan" userId="00d439ad-816e-4f74-93c5-c4df3c7a2e03" providerId="ADAL" clId="{A78DFC1F-764F-492A-9D09-391B01951AB0}" dt="2025-07-24T15:50:51.207" v="2223" actId="20577"/>
        <pc:sldMkLst>
          <pc:docMk/>
          <pc:sldMk cId="1595581353" sldId="258"/>
        </pc:sldMkLst>
        <pc:spChg chg="add mod">
          <ac:chgData name="Denise Callan" userId="00d439ad-816e-4f74-93c5-c4df3c7a2e03" providerId="ADAL" clId="{A78DFC1F-764F-492A-9D09-391B01951AB0}" dt="2025-07-24T15:50:51.207" v="2223" actId="20577"/>
          <ac:spMkLst>
            <pc:docMk/>
            <pc:sldMk cId="1595581353" sldId="258"/>
            <ac:spMk id="2" creationId="{8C3A194C-0776-92AF-58D5-34C2DB70988E}"/>
          </ac:spMkLst>
        </pc:spChg>
        <pc:spChg chg="mod">
          <ac:chgData name="Denise Callan" userId="00d439ad-816e-4f74-93c5-c4df3c7a2e03" providerId="ADAL" clId="{A78DFC1F-764F-492A-9D09-391B01951AB0}" dt="2025-07-24T14:15:52.057" v="498" actId="20577"/>
          <ac:spMkLst>
            <pc:docMk/>
            <pc:sldMk cId="1595581353" sldId="258"/>
            <ac:spMk id="38" creationId="{B0F22B5A-917D-22F5-19DB-3A3888188DEE}"/>
          </ac:spMkLst>
        </pc:spChg>
        <pc:spChg chg="mod">
          <ac:chgData name="Denise Callan" userId="00d439ad-816e-4f74-93c5-c4df3c7a2e03" providerId="ADAL" clId="{A78DFC1F-764F-492A-9D09-391B01951AB0}" dt="2025-07-24T13:15:20.240" v="130" actId="313"/>
          <ac:spMkLst>
            <pc:docMk/>
            <pc:sldMk cId="1595581353" sldId="258"/>
            <ac:spMk id="53" creationId="{844C4369-34CC-1C39-9DD8-30AE0289BB1B}"/>
          </ac:spMkLst>
        </pc:spChg>
        <pc:spChg chg="mod">
          <ac:chgData name="Denise Callan" userId="00d439ad-816e-4f74-93c5-c4df3c7a2e03" providerId="ADAL" clId="{A78DFC1F-764F-492A-9D09-391B01951AB0}" dt="2025-07-24T14:12:13.932" v="363" actId="20577"/>
          <ac:spMkLst>
            <pc:docMk/>
            <pc:sldMk cId="1595581353" sldId="258"/>
            <ac:spMk id="55" creationId="{2D4805B1-5CF2-C773-8F09-D35078B0A128}"/>
          </ac:spMkLst>
        </pc:spChg>
        <pc:spChg chg="mod">
          <ac:chgData name="Denise Callan" userId="00d439ad-816e-4f74-93c5-c4df3c7a2e03" providerId="ADAL" clId="{A78DFC1F-764F-492A-9D09-391B01951AB0}" dt="2025-07-24T14:19:21.573" v="919" actId="20577"/>
          <ac:spMkLst>
            <pc:docMk/>
            <pc:sldMk cId="1595581353" sldId="258"/>
            <ac:spMk id="58" creationId="{020FDF90-FFDA-AB7C-E1C3-FBDD561D67A2}"/>
          </ac:spMkLst>
        </pc:spChg>
        <pc:spChg chg="mod">
          <ac:chgData name="Denise Callan" userId="00d439ad-816e-4f74-93c5-c4df3c7a2e03" providerId="ADAL" clId="{A78DFC1F-764F-492A-9D09-391B01951AB0}" dt="2025-07-24T14:10:27.214" v="190" actId="20577"/>
          <ac:spMkLst>
            <pc:docMk/>
            <pc:sldMk cId="1595581353" sldId="258"/>
            <ac:spMk id="88" creationId="{2D34520D-4344-29FA-50CF-0E3AFDAB8B8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10/3/2025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10/3/2025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10/3/2025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10/3/2025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Toy plastic numbers">
            <a:extLst>
              <a:ext uri="{FF2B5EF4-FFF2-40B4-BE49-F238E27FC236}">
                <a16:creationId xmlns:a16="http://schemas.microsoft.com/office/drawing/2014/main" id="{D535DC77-4842-254F-62DE-CDD2F78AB145}"/>
              </a:ext>
            </a:extLst>
          </p:cNvPr>
          <p:cNvPicPr>
            <a:picLocks noGrp="1" noChangeAspect="1"/>
          </p:cNvPicPr>
          <p:nvPr>
            <p:ph type="pic" sz="quarter" idx="13"/>
          </p:nvPr>
        </p:nvPicPr>
        <p:blipFill>
          <a:blip r:embed="rId2"/>
          <a:srcRect t="19191" b="19191"/>
          <a:stretch/>
        </p:blipFill>
        <p:spPr>
          <a:xfrm>
            <a:off x="-30677" y="1471799"/>
            <a:ext cx="7590352" cy="3117273"/>
          </a:xfrm>
        </p:spPr>
      </p:pic>
      <p:pic>
        <p:nvPicPr>
          <p:cNvPr id="17" name="Picture Placeholder 16">
            <a:extLst>
              <a:ext uri="{FF2B5EF4-FFF2-40B4-BE49-F238E27FC236}">
                <a16:creationId xmlns:a16="http://schemas.microsoft.com/office/drawing/2014/main" id="{145C9F4F-764A-0B35-E402-7E83540232AD}"/>
              </a:ext>
            </a:extLst>
          </p:cNvPr>
          <p:cNvPicPr>
            <a:picLocks noGrp="1" noChangeAspect="1"/>
          </p:cNvPicPr>
          <p:nvPr>
            <p:ph type="pic" sz="quarter" idx="14"/>
          </p:nvPr>
        </p:nvPicPr>
        <p:blipFill>
          <a:blip r:embed="rId3"/>
          <a:srcRect l="871" r="871"/>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194504" y="3481553"/>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194504" y="2733140"/>
            <a:ext cx="299175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431464" y="3104041"/>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416733" y="2733140"/>
            <a:ext cx="2649474"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1400" b="1" dirty="0">
                <a:solidFill>
                  <a:schemeClr val="bg1"/>
                </a:solidFill>
                <a:latin typeface="Calibri" panose="020F0502020204030204" pitchFamily="34" charset="0"/>
                <a:cs typeface="Calibri" panose="020F0502020204030204" pitchFamily="34" charset="0"/>
              </a:rPr>
              <a:t>Name: </a:t>
            </a:r>
            <a:r>
              <a:rPr lang="de-DE" sz="1400" dirty="0">
                <a:solidFill>
                  <a:schemeClr val="bg1"/>
                </a:solidFill>
                <a:latin typeface="Calibri" panose="020F0502020204030204" pitchFamily="34" charset="0"/>
                <a:cs typeface="Calibri" panose="020F0502020204030204" pitchFamily="34" charset="0"/>
              </a:rPr>
              <a:t>Kate* (Name geändert)</a:t>
            </a:r>
          </a:p>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 </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3598311" y="5466428"/>
            <a:ext cx="365223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00000"/>
              </a:lnSpc>
              <a:spcBef>
                <a:spcPts val="1400"/>
              </a:spcBef>
            </a:pPr>
            <a:r>
              <a:rPr lang="de-DE" sz="1050" dirty="0">
                <a:solidFill>
                  <a:schemeClr val="tx1">
                    <a:lumMod val="85000"/>
                    <a:lumOff val="15000"/>
                  </a:schemeClr>
                </a:solidFill>
              </a:rPr>
              <a:t>Kate ist die Finanzmanagerin der Familie. Sie verwaltet das Budget des Haushalts und das des Betriebs. Sie erfasst die Ausgaben in einer Tabelle, bezahlt die Rechnungen und versucht, klug zu planen. Weil das Einkommen ihres Mannes stark schwankt, ist das aber nicht immer einfach. </a:t>
            </a:r>
          </a:p>
          <a:p>
            <a:pPr algn="just">
              <a:lnSpc>
                <a:spcPct val="100000"/>
              </a:lnSpc>
              <a:spcBef>
                <a:spcPts val="1400"/>
              </a:spcBef>
            </a:pPr>
            <a:r>
              <a:rPr lang="de-DE" sz="1050" dirty="0">
                <a:solidFill>
                  <a:prstClr val="black">
                    <a:lumMod val="85000"/>
                    <a:lumOff val="15000"/>
                  </a:prstClr>
                </a:solidFill>
                <a:latin typeface="Aptos" panose="02110004020202020204"/>
              </a:rPr>
              <a:t>Trotz aller Mühe gelingt es der Familie kaum, Geld zu sparen oder anzulegen. Kate versucht zu sparen, denn sie weiß, dass ihre Kinder in ein paar Jahren fürs Studium vielleicht von zu Hause wegziehen müssen, und sie sorgt sich, wie sie deren Ausbildung finanzieren soll. Auch die Zukunft macht ihr Sorgen, vor allem der Ruhestand. Oft fühlt sie sich hin- und hergerissen: die Familie jetzt unterstützen oder für später planen.</a:t>
            </a:r>
          </a:p>
          <a:p>
            <a:pPr>
              <a:lnSpc>
                <a:spcPct val="100000"/>
              </a:lnSpc>
              <a:spcBef>
                <a:spcPts val="1400"/>
              </a:spcBef>
            </a:pPr>
            <a:r>
              <a:rPr lang="de-DE" sz="1050" b="1" dirty="0">
                <a:solidFill>
                  <a:srgbClr val="4763AE"/>
                </a:solidFill>
              </a:rPr>
              <a:t>Welche Ziele hat Kate für die Zukunft?</a:t>
            </a:r>
            <a:br>
              <a:rPr lang="de-DE" sz="1050" dirty="0">
                <a:solidFill>
                  <a:schemeClr val="tx1"/>
                </a:solidFill>
              </a:rPr>
            </a:br>
            <a:r>
              <a:rPr lang="de-DE" sz="1050" dirty="0">
                <a:solidFill>
                  <a:schemeClr val="tx1"/>
                </a:solidFill>
              </a:rPr>
              <a:t>Kate möchte ihre langfristigen Finanzen besser im Griff haben. Ihre Ziele:</a:t>
            </a:r>
          </a:p>
          <a:p>
            <a:pPr marL="171450" indent="-171450">
              <a:lnSpc>
                <a:spcPct val="100000"/>
              </a:lnSpc>
              <a:spcBef>
                <a:spcPts val="600"/>
              </a:spcBef>
              <a:buFont typeface="Arial" panose="020B0604020202020204" pitchFamily="34" charset="0"/>
              <a:buChar char="•"/>
            </a:pPr>
            <a:r>
              <a:rPr lang="de-DE" sz="1050" dirty="0">
                <a:solidFill>
                  <a:schemeClr val="tx1"/>
                </a:solidFill>
              </a:rPr>
              <a:t>Einen Notgroschen aufbauen</a:t>
            </a:r>
          </a:p>
          <a:p>
            <a:pPr marL="171450" indent="-171450">
              <a:lnSpc>
                <a:spcPct val="100000"/>
              </a:lnSpc>
              <a:spcBef>
                <a:spcPts val="600"/>
              </a:spcBef>
              <a:buFont typeface="Arial" panose="020B0604020202020204" pitchFamily="34" charset="0"/>
              <a:buChar char="•"/>
            </a:pPr>
            <a:r>
              <a:rPr lang="de-DE" sz="1050" dirty="0">
                <a:solidFill>
                  <a:schemeClr val="tx1"/>
                </a:solidFill>
              </a:rPr>
              <a:t>Ihre Rentenansprüche verstehen</a:t>
            </a:r>
          </a:p>
          <a:p>
            <a:pPr marL="171450" indent="-171450">
              <a:lnSpc>
                <a:spcPct val="100000"/>
              </a:lnSpc>
              <a:spcBef>
                <a:spcPts val="600"/>
              </a:spcBef>
              <a:buFont typeface="Arial" panose="020B0604020202020204" pitchFamily="34" charset="0"/>
              <a:buChar char="•"/>
            </a:pPr>
            <a:r>
              <a:rPr lang="de-DE" sz="1050" dirty="0">
                <a:solidFill>
                  <a:schemeClr val="tx1"/>
                </a:solidFill>
              </a:rPr>
              <a:t>Einen Sparplan fürs Studium einrichten</a:t>
            </a:r>
          </a:p>
          <a:p>
            <a:pPr marL="171450" indent="-171450">
              <a:lnSpc>
                <a:spcPct val="100000"/>
              </a:lnSpc>
              <a:spcBef>
                <a:spcPts val="600"/>
              </a:spcBef>
              <a:buFont typeface="Arial" panose="020B0604020202020204" pitchFamily="34" charset="0"/>
              <a:buChar char="•"/>
            </a:pPr>
            <a:r>
              <a:rPr lang="de-DE" sz="1050" dirty="0">
                <a:solidFill>
                  <a:schemeClr val="tx1"/>
                </a:solidFill>
              </a:rPr>
              <a:t>Mit ihrem Mann über langfristige Finanzplanung sprechen</a:t>
            </a:r>
          </a:p>
          <a:p>
            <a:pPr algn="just">
              <a:lnSpc>
                <a:spcPct val="100000"/>
              </a:lnSpc>
              <a:spcBef>
                <a:spcPts val="600"/>
              </a:spcBef>
            </a:pPr>
            <a:endParaRPr lang="de-DE" sz="1050" dirty="0">
              <a:solidFill>
                <a:schemeClr val="tx1"/>
              </a:solidFill>
              <a:latin typeface="Aptos" panose="02110004020202020204"/>
            </a:endParaRPr>
          </a:p>
          <a:p>
            <a:pPr algn="just">
              <a:lnSpc>
                <a:spcPct val="100000"/>
              </a:lnSpc>
              <a:spcBef>
                <a:spcPts val="1400"/>
              </a:spcBef>
            </a:pPr>
            <a:endParaRPr lang="de-DE" sz="1050" dirty="0">
              <a:solidFill>
                <a:schemeClr val="tx1"/>
              </a:solidFill>
              <a:latin typeface="Aptos" panose="02110004020202020204"/>
            </a:endParaRPr>
          </a:p>
          <a:p>
            <a:pPr algn="just">
              <a:lnSpc>
                <a:spcPct val="100000"/>
              </a:lnSpc>
              <a:spcBef>
                <a:spcPts val="1400"/>
              </a:spcBef>
            </a:pPr>
            <a:r>
              <a:rPr lang="de-DE" sz="1050" dirty="0">
                <a:solidFill>
                  <a:schemeClr val="tx1"/>
                </a:solidFill>
              </a:rPr>
              <a:t> </a:t>
            </a:r>
          </a:p>
          <a:p>
            <a:pPr algn="just">
              <a:lnSpc>
                <a:spcPts val="1220"/>
              </a:lnSpc>
            </a:pPr>
            <a:endParaRPr lang="de-DE" sz="10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416733" y="4228272"/>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00" dirty="0"/>
              <a:t>Kate* ist 41 und arbeitet in Vollzeit als Personalleiterin in einem großen Bauunternehmen. Die Stelle hat sie seit acht Jahren. Sie mag ihre Arbeit, doch Aufstiegschancen gibt es kaum, und Gehaltsgespräche und -erhöhungen sind selten.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de-DE" sz="1000" b="0" i="0" u="none" strike="noStrike" kern="1200" cap="none" spc="0" normalizeH="0" baseline="0" noProof="0" dirty="0">
                <a:ln>
                  <a:noFill/>
                </a:ln>
                <a:effectLst/>
                <a:uLnTx/>
                <a:uFillTx/>
                <a:latin typeface="Aptos" panose="02110004020202020204"/>
                <a:ea typeface="+mn-ea"/>
                <a:cs typeface="+mn-cs"/>
              </a:rPr>
              <a:t>Sie ist mit John verheiratet, der einen sehr kleinen Betrieb führt</a:t>
            </a:r>
            <a:r>
              <a:rPr lang="de-DE" sz="1000" dirty="0"/>
              <a:t>. Die beiden haben drei Kinder im Alter von 2, 6 und 9 Jahren. </a:t>
            </a:r>
          </a:p>
          <a:p>
            <a:pPr marL="0" marR="0" lvl="0" indent="0" algn="just" defTabSz="457200" rtl="0" eaLnBrk="1" fontAlgn="auto" latinLnBrk="0" hangingPunct="1">
              <a:lnSpc>
                <a:spcPct val="150000"/>
              </a:lnSpc>
              <a:spcBef>
                <a:spcPts val="0"/>
              </a:spcBef>
              <a:spcAft>
                <a:spcPts val="0"/>
              </a:spcAft>
              <a:buClrTx/>
              <a:buSzTx/>
              <a:buFontTx/>
              <a:buNone/>
              <a:tabLst/>
              <a:defRPr/>
            </a:pPr>
            <a:endParaRPr lang="de-DE" sz="1000" dirty="0">
              <a:solidFill>
                <a:schemeClr val="bg1"/>
              </a:solidFill>
              <a:latin typeface="Calibri" panose="020F0502020204030204" pitchFamily="34" charset="0"/>
              <a:cs typeface="Calibri" panose="020F0502020204030204" pitchFamily="34" charset="0"/>
            </a:endParaRPr>
          </a:p>
          <a:p>
            <a:pPr lvl="0" algn="just" defTabSz="457200">
              <a:lnSpc>
                <a:spcPct val="150000"/>
              </a:lnSpc>
              <a:spcBef>
                <a:spcPts val="0"/>
              </a:spcBef>
              <a:defRPr/>
            </a:pPr>
            <a:r>
              <a:rPr lang="de-DE" sz="1000" dirty="0"/>
              <a:t>Wie viele Frauen trug Kate die Last der Haushaltsfinanzen früher allein und jonglierte mit Rechnungen, Tabellen und einem unberechenbar schwankenden Einkommen.</a:t>
            </a:r>
            <a:endParaRPr lang="de-DE" sz="1000" dirty="0">
              <a:solidFill>
                <a:schemeClr val="bg1"/>
              </a:solidFill>
              <a:latin typeface="Calibri" panose="020F0502020204030204" pitchFamily="34" charset="0"/>
              <a:cs typeface="Calibri" panose="020F0502020204030204" pitchFamily="34" charset="0"/>
            </a:endParaRP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287850" y="3165995"/>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  Irland </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461346" y="4177020"/>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3645083" y="5251916"/>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360398" y="3853488"/>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886625"/>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3587609" y="4927146"/>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Kates Geschichte</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894633" y="1473764"/>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450" i="1" dirty="0">
                <a:solidFill>
                  <a:schemeClr val="bg1"/>
                </a:solidFill>
                <a:latin typeface="Calibri" panose="020F0502020204030204" pitchFamily="34" charset="0"/>
                <a:ea typeface="Calibri" panose="020F0502020204030204" pitchFamily="34" charset="0"/>
                <a:cs typeface="Calibri" panose="020F0502020204030204" pitchFamily="34" charset="0"/>
              </a:rPr>
              <a:t>„Ich kümmere mich um Rechnungen und Budget. Mein Mann unterstützt mich, aber ich wünschte, wir sprächen mehr über langfristige Planung.“ </a:t>
            </a:r>
            <a:endParaRPr lang="de-DE" sz="14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8">
            <a:extLst>
              <a:ext uri="{FF2B5EF4-FFF2-40B4-BE49-F238E27FC236}">
                <a16:creationId xmlns:a16="http://schemas.microsoft.com/office/drawing/2014/main" id="{7A02F266-A845-79C5-530A-7BF3437568E7}"/>
              </a:ext>
            </a:extLst>
          </p:cNvPr>
          <p:cNvSpPr txBox="1">
            <a:spLocks/>
          </p:cNvSpPr>
          <p:nvPr/>
        </p:nvSpPr>
        <p:spPr>
          <a:xfrm>
            <a:off x="874190" y="2953341"/>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de-DE" sz="1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049890" y="1784524"/>
            <a:ext cx="307146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endParaRPr lang="de-DE"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90411" y="1713731"/>
            <a:ext cx="309361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spcBef>
                <a:spcPts val="1400"/>
              </a:spcBef>
            </a:pPr>
            <a:r>
              <a:rPr lang="de-DE" sz="1050" dirty="0">
                <a:solidFill>
                  <a:schemeClr val="tx1"/>
                </a:solidFill>
              </a:rPr>
              <a:t>Trotz zweier Einkommen kam die Familie oft kaum über die Runden: eine hohe Hypothek, hohe Kosten für die Kinderbetreuung und das unregelmäßige Einkommen aus dem Betrieb ihres Mannes. Früher nutzte Kate für Notfälle eine </a:t>
            </a:r>
            <a:r>
              <a:rPr lang="de-DE" sz="1050" dirty="0">
                <a:solidFill>
                  <a:schemeClr val="tx1"/>
                </a:solidFill>
                <a:ea typeface="Calibri" panose="020F0502020204030204" pitchFamily="34" charset="0"/>
              </a:rPr>
              <a:t>Kreditkarte und häufte Kreditkartenschulden an, die sie nie ganz ausglich. Die Rückzahlung empfand sie als belastend, vor allem bei unerwarteten Rechnungen. Gelegentlich konnten Abbuchungen (Lastschriften) nicht eingelöst werden, was zusätzliche Gebühren kostete. Über ihren Job hat Kate eine kleine betriebliche Altersvorsorge, für den Ruhestand geplant hatte sie aber nie aktiv. Das Thema überforderte sie, und sie wusste nicht, wo sie anfangen sollte.</a:t>
            </a:r>
          </a:p>
          <a:p>
            <a:pPr algn="just">
              <a:lnSpc>
                <a:spcPts val="1220"/>
              </a:lnSpc>
            </a:pPr>
            <a:endParaRPr lang="de-DE" sz="1050" dirty="0">
              <a:solidFill>
                <a:schemeClr val="tx1"/>
              </a:solidFill>
              <a:ea typeface="Calibri" panose="020F0502020204030204" pitchFamily="34" charset="0"/>
            </a:endParaRPr>
          </a:p>
          <a:p>
            <a:pPr algn="just">
              <a:lnSpc>
                <a:spcPts val="1220"/>
              </a:lnSpc>
            </a:pPr>
            <a:r>
              <a:rPr lang="de-DE" sz="1050" dirty="0">
                <a:solidFill>
                  <a:schemeClr val="tx1"/>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02599" y="47835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089712" y="1621345"/>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89908" y="6288244"/>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880508" y="7210556"/>
            <a:ext cx="2090999" cy="3779836"/>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215547" y="4028439"/>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963580" y="842809"/>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86369" y="7806293"/>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091985" y="7960373"/>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57671" y="8512084"/>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de-DE" sz="1350" b="1" i="1" dirty="0">
                <a:solidFill>
                  <a:schemeClr val="bg1"/>
                </a:solidFill>
                <a:latin typeface="Calibri" panose="020F0502020204030204" pitchFamily="34" charset="0"/>
                <a:ea typeface="Calibri" panose="020F0502020204030204" pitchFamily="34" charset="0"/>
                <a:cs typeface="Calibri" panose="020F0502020204030204" pitchFamily="34" charset="0"/>
              </a:rPr>
              <a:t>„Führen Sie Ihre persönlichen Finanzen wie ein Unternehmen: erfassen, planen, prüfen – ohne auf Perfektion zu warten. Klein anfangen, dranbleiben und Schritt für Schritt Selbstvertrauen aufbauen.“</a:t>
            </a:r>
            <a:endParaRPr lang="de-DE" sz="135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457418" y="5507549"/>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3944118" y="6417690"/>
            <a:ext cx="330905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000" dirty="0">
                <a:solidFill>
                  <a:schemeClr val="tx1"/>
                </a:solidFill>
              </a:rPr>
              <a:t>Rückblickend nennt Kate mehrere Hilfen, die ihr den Weg zu geordneten Finanzen leichter und kürzer gemacht hätten:</a:t>
            </a:r>
          </a:p>
          <a:p>
            <a:pPr marL="171450" indent="-171450" algn="just">
              <a:lnSpc>
                <a:spcPts val="1220"/>
              </a:lnSpc>
              <a:spcBef>
                <a:spcPts val="1400"/>
              </a:spcBef>
              <a:buFont typeface="Arial" panose="020B0604020202020204" pitchFamily="34" charset="0"/>
              <a:buChar char="•"/>
            </a:pPr>
            <a:r>
              <a:rPr lang="de-DE" sz="1000" dirty="0">
                <a:solidFill>
                  <a:schemeClr val="tx1"/>
                </a:solidFill>
              </a:rPr>
              <a:t>Einfache Schritt-für-Schritt-Werkzeuge für Altersvorsorge, Sparen und Finanzentscheidungen, ohne Fachjargon.</a:t>
            </a:r>
          </a:p>
          <a:p>
            <a:pPr marL="171450" indent="-171450" algn="just">
              <a:lnSpc>
                <a:spcPts val="1220"/>
              </a:lnSpc>
              <a:spcBef>
                <a:spcPts val="1400"/>
              </a:spcBef>
              <a:buFont typeface="Arial" panose="020B0604020202020204" pitchFamily="34" charset="0"/>
              <a:buChar char="•"/>
            </a:pPr>
            <a:r>
              <a:rPr lang="de-DE" sz="1000" dirty="0">
                <a:solidFill>
                  <a:schemeClr val="tx1"/>
                </a:solidFill>
              </a:rPr>
              <a:t>Zugang zu praktischen Finanzwerkzeugen wie Vorlagen, Checklisten, Leitfäden und Rechnern, um die eigenen Finanzen zu verwalten und nachhaltig zu planen – abgestimmt auf die vielfältigen Lebenslagen von Frauen</a:t>
            </a:r>
          </a:p>
          <a:p>
            <a:pPr marL="171450" indent="-171450" algn="just">
              <a:lnSpc>
                <a:spcPts val="1220"/>
              </a:lnSpc>
              <a:spcBef>
                <a:spcPts val="1400"/>
              </a:spcBef>
              <a:buFont typeface="Arial" panose="020B0604020202020204" pitchFamily="34" charset="0"/>
              <a:buChar char="•"/>
            </a:pPr>
            <a:r>
              <a:rPr lang="de-DE" sz="1000" dirty="0">
                <a:solidFill>
                  <a:schemeClr val="tx1"/>
                </a:solidFill>
              </a:rPr>
              <a:t>Zugang zu Lernangeboten zur Finanzkompetenz, die sich mit Familienleben, Sorgeverpflichtungen und den eingeschränkten Möglichkeiten auf dem Land vereinbaren lassen.</a:t>
            </a:r>
          </a:p>
          <a:p>
            <a:pPr algn="just">
              <a:lnSpc>
                <a:spcPts val="1220"/>
              </a:lnSpc>
              <a:spcBef>
                <a:spcPts val="1400"/>
              </a:spcBef>
            </a:pPr>
            <a:r>
              <a:rPr lang="de-DE" sz="1000" b="1" dirty="0">
                <a:solidFill>
                  <a:schemeClr val="tx1"/>
                </a:solidFill>
              </a:rPr>
              <a:t>„Hätte es ein Programm wie FEMpower früher gegeben, hätte ich schneller und mit viel weniger Stress Selbstvertrauen aufgebaut.“</a:t>
            </a:r>
            <a:endParaRPr lang="de-DE" sz="1000" b="1" dirty="0">
              <a:solidFill>
                <a:schemeClr val="tx1"/>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570797"/>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865923" y="3985912"/>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4632434" y="723376"/>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60464" y="5460240"/>
            <a:ext cx="2621443"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934533" y="5719199"/>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9002" y="841428"/>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912B971-049E-B799-9302-F27FCF52DC55}"/>
              </a:ext>
            </a:extLst>
          </p:cNvPr>
          <p:cNvSpPr txBox="1"/>
          <p:nvPr/>
        </p:nvSpPr>
        <p:spPr>
          <a:xfrm>
            <a:off x="3859447" y="1720325"/>
            <a:ext cx="3507847" cy="3477875"/>
          </a:xfrm>
          <a:prstGeom prst="rect">
            <a:avLst/>
          </a:prstGeom>
          <a:noFill/>
        </p:spPr>
        <p:txBody>
          <a:bodyPr wrap="square"/>
          <a:lstStyle/>
          <a:p>
            <a:pPr>
              <a:buNone/>
            </a:pPr>
            <a:r>
              <a:rPr lang="de-DE" sz="1000" dirty="0">
                <a:latin typeface="Calibri" panose="020F0502020204030204" pitchFamily="34" charset="0"/>
                <a:ea typeface="Calibri" panose="020F0502020204030204" pitchFamily="34" charset="0"/>
                <a:cs typeface="Calibri" panose="020F0502020204030204" pitchFamily="34" charset="0"/>
              </a:rPr>
              <a:t>Der Wendepunkt kam, als Kate erkannte, dass sie für den Betrieb ihres Mannes längst komplexe Finanzen verwaltete, bei der Planung für den eigenen Haushalt aber nicht dieselbe Struktur und Sicherheit an den Tag legte. Ihre finanzielle Unsicherheit überwand sie so:</a:t>
            </a:r>
          </a:p>
          <a:p>
            <a:pPr>
              <a:buNone/>
            </a:pPr>
            <a:endParaRPr lang="de-DE" sz="10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de-DE" sz="1000" b="1" dirty="0">
                <a:latin typeface="Calibri" panose="020F0502020204030204" pitchFamily="34" charset="0"/>
                <a:ea typeface="Calibri" panose="020F0502020204030204" pitchFamily="34" charset="0"/>
                <a:cs typeface="Calibri" panose="020F0502020204030204" pitchFamily="34" charset="0"/>
              </a:rPr>
              <a:t>Fähigkeiten neu bewerten</a:t>
            </a:r>
            <a:r>
              <a:rPr lang="de-DE" sz="1000" dirty="0">
                <a:latin typeface="Calibri" panose="020F0502020204030204" pitchFamily="34" charset="0"/>
                <a:ea typeface="Calibri" panose="020F0502020204030204" pitchFamily="34" charset="0"/>
                <a:cs typeface="Calibri" panose="020F0502020204030204" pitchFamily="34" charset="0"/>
              </a:rPr>
              <a:t> – sie erkannte, dass sie längst viel von Budgetplanung und Verwaltung verstand</a:t>
            </a:r>
          </a:p>
          <a:p>
            <a:pPr>
              <a:buFont typeface="Arial" panose="020B0604020202020204" pitchFamily="34" charset="0"/>
              <a:buChar char="•"/>
            </a:pPr>
            <a:r>
              <a:rPr lang="de-DE" sz="1000" b="1" dirty="0">
                <a:latin typeface="Calibri" panose="020F0502020204030204" pitchFamily="34" charset="0"/>
                <a:ea typeface="Calibri" panose="020F0502020204030204" pitchFamily="34" charset="0"/>
                <a:cs typeface="Calibri" panose="020F0502020204030204" pitchFamily="34" charset="0"/>
              </a:rPr>
              <a:t>Kleine, stetige Schritte gehen</a:t>
            </a:r>
            <a:r>
              <a:rPr lang="de-DE" sz="1000" dirty="0">
                <a:latin typeface="Calibri" panose="020F0502020204030204" pitchFamily="34" charset="0"/>
                <a:ea typeface="Calibri" panose="020F0502020204030204" pitchFamily="34" charset="0"/>
                <a:cs typeface="Calibri" panose="020F0502020204030204" pitchFamily="34" charset="0"/>
              </a:rPr>
              <a:t> – zuerst mit Spartöpfen und einfachen Budget-Apps</a:t>
            </a:r>
          </a:p>
          <a:p>
            <a:pPr>
              <a:buFont typeface="Arial" panose="020B0604020202020204" pitchFamily="34" charset="0"/>
              <a:buChar char="•"/>
            </a:pPr>
            <a:r>
              <a:rPr lang="de-DE" sz="1000" b="1" dirty="0">
                <a:latin typeface="Calibri" panose="020F0502020204030204" pitchFamily="34" charset="0"/>
                <a:ea typeface="Calibri" panose="020F0502020204030204" pitchFamily="34" charset="0"/>
                <a:cs typeface="Calibri" panose="020F0502020204030204" pitchFamily="34" charset="0"/>
              </a:rPr>
              <a:t>Selbstvertrauen durch Handeln aufbauen</a:t>
            </a:r>
            <a:r>
              <a:rPr lang="de-DE" sz="1000" dirty="0">
                <a:latin typeface="Calibri" panose="020F0502020204030204" pitchFamily="34" charset="0"/>
                <a:ea typeface="Calibri" panose="020F0502020204030204" pitchFamily="34" charset="0"/>
                <a:cs typeface="Calibri" panose="020F0502020204030204" pitchFamily="34" charset="0"/>
              </a:rPr>
              <a:t> – sie behielt ihre Altersvorsorge im Blick, holte unabhängigen fachlichen Rat ein, setzte sich klare Ziele und gab ihr Wissen an andere weiter</a:t>
            </a:r>
          </a:p>
          <a:p>
            <a:endParaRPr lang="de-DE" sz="1000" dirty="0">
              <a:latin typeface="Calibri" panose="020F0502020204030204" pitchFamily="34" charset="0"/>
              <a:ea typeface="Calibri" panose="020F0502020204030204" pitchFamily="34" charset="0"/>
              <a:cs typeface="Calibri" panose="020F0502020204030204" pitchFamily="34" charset="0"/>
            </a:endParaRPr>
          </a:p>
          <a:p>
            <a:pPr>
              <a:buNone/>
            </a:pPr>
            <a:r>
              <a:rPr lang="de-DE" sz="1000" dirty="0">
                <a:latin typeface="Calibri" panose="020F0502020204030204" pitchFamily="34" charset="0"/>
                <a:ea typeface="Calibri" panose="020F0502020204030204" pitchFamily="34" charset="0"/>
                <a:cs typeface="Calibri" panose="020F0502020204030204" pitchFamily="34" charset="0"/>
              </a:rPr>
              <a:t>Was einst überwältigend schien, ist heute machbar. Kate behauptet nicht, alles zu wissen, aber sie weiß </a:t>
            </a:r>
            <a:r>
              <a:rPr lang="de-DE" sz="1000" i="1" dirty="0">
                <a:latin typeface="Calibri" panose="020F0502020204030204" pitchFamily="34" charset="0"/>
                <a:ea typeface="Calibri" panose="020F0502020204030204" pitchFamily="34" charset="0"/>
                <a:cs typeface="Calibri" panose="020F0502020204030204" pitchFamily="34" charset="0"/>
              </a:rPr>
              <a:t>genug, um zu handeln</a:t>
            </a:r>
            <a:r>
              <a:rPr lang="de-DE" sz="1000" dirty="0">
                <a:latin typeface="Calibri" panose="020F0502020204030204" pitchFamily="34" charset="0"/>
                <a:ea typeface="Calibri" panose="020F0502020204030204" pitchFamily="34" charset="0"/>
                <a:cs typeface="Calibri" panose="020F0502020204030204" pitchFamily="34" charset="0"/>
              </a:rPr>
              <a:t>, und genau das hat den Unterschied gemacht. „Ich habe aufgehört zu warten, bis ich alles weiß. Ich habe einfach mit dem angefangen, was ich hatte, und das hat gereicht, um alles zu verändern.“</a:t>
            </a:r>
          </a:p>
        </p:txBody>
      </p:sp>
      <p:sp>
        <p:nvSpPr>
          <p:cNvPr id="7" name="TextBox 6">
            <a:extLst>
              <a:ext uri="{FF2B5EF4-FFF2-40B4-BE49-F238E27FC236}">
                <a16:creationId xmlns:a16="http://schemas.microsoft.com/office/drawing/2014/main" id="{322B6B45-5DAD-9B75-540E-E67B4D333444}"/>
              </a:ext>
            </a:extLst>
          </p:cNvPr>
          <p:cNvSpPr txBox="1"/>
          <p:nvPr/>
        </p:nvSpPr>
        <p:spPr>
          <a:xfrm>
            <a:off x="207827" y="4871482"/>
            <a:ext cx="3668548" cy="2800767"/>
          </a:xfrm>
          <a:prstGeom prst="rect">
            <a:avLst/>
          </a:prstGeom>
          <a:noFill/>
        </p:spPr>
        <p:txBody>
          <a:bodyPr wrap="square"/>
          <a:lstStyle/>
          <a:p>
            <a:pPr>
              <a:buNone/>
            </a:pPr>
            <a:r>
              <a:rPr lang="de-DE" sz="950" dirty="0">
                <a:latin typeface="Calibri" panose="020F0502020204030204" pitchFamily="34" charset="0"/>
                <a:ea typeface="Calibri" panose="020F0502020204030204" pitchFamily="34" charset="0"/>
                <a:cs typeface="Calibri" panose="020F0502020204030204" pitchFamily="34" charset="0"/>
              </a:rPr>
              <a:t>Kate ermutigt Frauen, Folgendes auszuprobieren:</a:t>
            </a:r>
          </a:p>
          <a:p>
            <a:pPr>
              <a:buNone/>
            </a:pPr>
            <a:r>
              <a:rPr lang="de-DE" sz="950" b="1" dirty="0">
                <a:latin typeface="Calibri" panose="020F0502020204030204" pitchFamily="34" charset="0"/>
                <a:ea typeface="Calibri" panose="020F0502020204030204" pitchFamily="34" charset="0"/>
                <a:cs typeface="Calibri" panose="020F0502020204030204" pitchFamily="34" charset="0"/>
              </a:rPr>
              <a:t>✅ Budget-Apps &amp; Online-Banking-Tools</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Ausgabenkategorien, die zeigen, wohin Ihr Geld fließt</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Monatsbudgets, um Einnahmen und Ausgaben zu vergleichen</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Warnungen bei zu hohen Ausgaben oder fälligen Rechnungen</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Spartöpfe/Unterkonten für kurzfristige Ziele (z. B. Urlaub, Schulanfang)</a:t>
            </a:r>
          </a:p>
          <a:p>
            <a:pPr>
              <a:buNone/>
            </a:pPr>
            <a:r>
              <a:rPr lang="de-DE" sz="950" b="1" dirty="0">
                <a:latin typeface="Calibri" panose="020F0502020204030204" pitchFamily="34" charset="0"/>
                <a:ea typeface="Calibri" panose="020F0502020204030204" pitchFamily="34" charset="0"/>
                <a:cs typeface="Calibri" panose="020F0502020204030204" pitchFamily="34" charset="0"/>
              </a:rPr>
              <a:t>✅ Tools für Altersvorsorge &amp; Ruhestand</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Renten-Tracker von Arbeitgeber oder Staat</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Online-Rechner für das voraussichtliche Einkommen im Ruhestand</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Vergleichstools für Gebühren und Beiträge</a:t>
            </a:r>
          </a:p>
          <a:p>
            <a:pPr>
              <a:buNone/>
            </a:pPr>
            <a:r>
              <a:rPr lang="de-DE" sz="950" b="1" dirty="0">
                <a:latin typeface="Calibri" panose="020F0502020204030204" pitchFamily="34" charset="0"/>
                <a:ea typeface="Calibri" panose="020F0502020204030204" pitchFamily="34" charset="0"/>
                <a:cs typeface="Calibri" panose="020F0502020204030204" pitchFamily="34" charset="0"/>
              </a:rPr>
              <a:t>✅ Tools für Planung &amp; Organisation</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Einfache Tabellen oder Vorlagen für das Familienbudget</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Online-Kalender für Geld-Checks</a:t>
            </a:r>
          </a:p>
          <a:p>
            <a:pPr marL="171450" indent="-171450">
              <a:buFont typeface="Arial" panose="020B0604020202020204" pitchFamily="34" charset="0"/>
              <a:buChar char="•"/>
            </a:pPr>
            <a:r>
              <a:rPr lang="de-DE" sz="950" dirty="0">
                <a:latin typeface="Calibri" panose="020F0502020204030204" pitchFamily="34" charset="0"/>
                <a:ea typeface="Calibri" panose="020F0502020204030204" pitchFamily="34" charset="0"/>
                <a:cs typeface="Calibri" panose="020F0502020204030204" pitchFamily="34" charset="0"/>
              </a:rPr>
              <a:t>To-do-Listen für jährliche Aufgaben und Erinnerungen, nach besseren Angeboten zu suchen (z. B. Versicherungscheck, Steuererklärung)</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861</Words>
  <Application>Microsoft Office PowerPoint</Application>
  <PresentationFormat>Custom</PresentationFormat>
  <Paragraphs>57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Orla Casey</cp:lastModifiedBy>
  <cp:revision>29</cp:revision>
  <dcterms:created xsi:type="dcterms:W3CDTF">2024-07-18T11:40:13Z</dcterms:created>
  <dcterms:modified xsi:type="dcterms:W3CDTF">2025-10-03T12:14:31Z</dcterms:modified>
</cp:coreProperties>
</file>