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p:scale>
          <a:sx n="70" d="100"/>
          <a:sy n="70" d="100"/>
        </p:scale>
        <p:origin x="832" y="-7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de-DE" smtClean="0"/>
              <a:t>11/7/2025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de-DE"/>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de-DE"/>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idx="1"/>
          </p:nvPr>
        </p:nvSpPr>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11/7/2025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de-DE"/>
              <a:t>Click to edit Master title style</a:t>
            </a:r>
            <a:endParaRPr lang="de-DE"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de-DE"/>
              <a:t>Click to edit Master text styles</a:t>
            </a:r>
          </a:p>
        </p:txBody>
      </p:sp>
      <p:sp>
        <p:nvSpPr>
          <p:cNvPr id="4" name="Date Placeholder 3"/>
          <p:cNvSpPr>
            <a:spLocks noGrp="1"/>
          </p:cNvSpPr>
          <p:nvPr>
            <p:ph type="dt" sz="half" idx="10"/>
          </p:nvPr>
        </p:nvSpPr>
        <p:spPr/>
        <p:txBody>
          <a:bodyPr/>
          <a:lstStyle/>
          <a:p>
            <a:fld id="{65AA8B83-364A-4746-BC9C-056B6662ECC1}" type="datetimeFigureOut">
              <a:rPr lang="de-DE" smtClean="0"/>
              <a:t>11/7/2025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sz="half" idx="1"/>
          </p:nvPr>
        </p:nvSpPr>
        <p:spPr>
          <a:xfrm>
            <a:off x="519728"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Content Placeholder 3"/>
          <p:cNvSpPr>
            <a:spLocks noGrp="1"/>
          </p:cNvSpPr>
          <p:nvPr>
            <p:ph sz="half" idx="2"/>
          </p:nvPr>
        </p:nvSpPr>
        <p:spPr>
          <a:xfrm>
            <a:off x="3827085"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Date Placeholder 4"/>
          <p:cNvSpPr>
            <a:spLocks noGrp="1"/>
          </p:cNvSpPr>
          <p:nvPr>
            <p:ph type="dt" sz="half" idx="10"/>
          </p:nvPr>
        </p:nvSpPr>
        <p:spPr/>
        <p:txBody>
          <a:bodyPr/>
          <a:lstStyle/>
          <a:p>
            <a:fld id="{65AA8B83-364A-4746-BC9C-056B6662ECC1}" type="datetimeFigureOut">
              <a:rPr lang="de-DE" smtClean="0"/>
              <a:t>11/7/2025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de-DE"/>
              <a:t>Click to edit Master title style</a:t>
            </a:r>
            <a:endParaRPr lang="de-DE"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7" name="Date Placeholder 6"/>
          <p:cNvSpPr>
            <a:spLocks noGrp="1"/>
          </p:cNvSpPr>
          <p:nvPr>
            <p:ph type="dt" sz="half" idx="10"/>
          </p:nvPr>
        </p:nvSpPr>
        <p:spPr/>
        <p:txBody>
          <a:bodyPr/>
          <a:lstStyle/>
          <a:p>
            <a:fld id="{65AA8B83-364A-4746-BC9C-056B6662ECC1}" type="datetimeFigureOut">
              <a:rPr lang="de-DE" smtClean="0"/>
              <a:t>11/7/2025</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Date Placeholder 2"/>
          <p:cNvSpPr>
            <a:spLocks noGrp="1"/>
          </p:cNvSpPr>
          <p:nvPr>
            <p:ph type="dt" sz="half" idx="10"/>
          </p:nvPr>
        </p:nvSpPr>
        <p:spPr/>
        <p:txBody>
          <a:bodyPr/>
          <a:lstStyle/>
          <a:p>
            <a:fld id="{65AA8B83-364A-4746-BC9C-056B6662ECC1}" type="datetimeFigureOut">
              <a:rPr lang="de-DE" smtClean="0"/>
              <a:t>11/7/2025</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de-DE" smtClean="0"/>
              <a:t>11/7/2025</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11/7/2025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de-DE"/>
              <a:t>Click icon to add picture</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11/7/2025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Vertical Text Placeholder 2"/>
          <p:cNvSpPr>
            <a:spLocks noGrp="1"/>
          </p:cNvSpPr>
          <p:nvPr>
            <p:ph type="body" orient="vert" idx="1"/>
          </p:nvPr>
        </p:nvSpPr>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11/7/2025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de-DE"/>
              <a:t>Click to edit Master title style</a:t>
            </a:r>
            <a:endParaRPr lang="de-DE"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11/7/2025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de-DE"/>
              <a:t>Click to edit Master title style</a:t>
            </a:r>
            <a:endParaRPr lang="de-DE"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de-DE" smtClean="0"/>
              <a:t>11/7/2025</a:t>
            </a:fld>
            <a:endParaRPr lang="de-DE"/>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de-DE"/>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de-DE" smtClean="0"/>
              <a:t>‹#›</a:t>
            </a:fld>
            <a:endParaRPr lang="de-DE"/>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15">
            <a:extLst>
              <a:ext uri="{FF2B5EF4-FFF2-40B4-BE49-F238E27FC236}">
                <a16:creationId xmlns:a16="http://schemas.microsoft.com/office/drawing/2014/main" id="{3F146B99-A0EF-7061-B88A-89DE27A849D9}"/>
              </a:ext>
            </a:extLst>
          </p:cNvPr>
          <p:cNvPicPr>
            <a:picLocks noGrp="1" noChangeAspect="1"/>
          </p:cNvPicPr>
          <p:nvPr>
            <p:ph type="pic" sz="quarter" idx="13"/>
          </p:nvPr>
        </p:nvPicPr>
        <p:blipFill>
          <a:blip r:embed="rId2"/>
          <a:srcRect t="19105" b="19105"/>
          <a:stretch/>
        </p:blipFill>
        <p:spPr>
          <a:xfrm>
            <a:off x="0" y="1427734"/>
            <a:ext cx="7562850" cy="3117850"/>
          </a:xfrm>
        </p:spPr>
      </p:pic>
      <p:pic>
        <p:nvPicPr>
          <p:cNvPr id="6" name="Picture Placeholder 5">
            <a:extLst>
              <a:ext uri="{FF2B5EF4-FFF2-40B4-BE49-F238E27FC236}">
                <a16:creationId xmlns:a16="http://schemas.microsoft.com/office/drawing/2014/main" id="{7A0DD0C2-D964-14D5-AF88-1B227DD4CD70}"/>
              </a:ext>
            </a:extLst>
          </p:cNvPr>
          <p:cNvPicPr>
            <a:picLocks noGrp="1" noChangeAspect="1"/>
          </p:cNvPicPr>
          <p:nvPr>
            <p:ph type="pic" sz="quarter" idx="14"/>
          </p:nvPr>
        </p:nvPicPr>
        <p:blipFill>
          <a:blip r:embed="rId3"/>
          <a:srcRect l="17440" r="17440"/>
          <a:stretch/>
        </p:blipFill>
        <p:spPr/>
      </p:pic>
      <p:sp>
        <p:nvSpPr>
          <p:cNvPr id="11" name="object 13">
            <a:extLst>
              <a:ext uri="{FF2B5EF4-FFF2-40B4-BE49-F238E27FC236}">
                <a16:creationId xmlns:a16="http://schemas.microsoft.com/office/drawing/2014/main" id="{610E1C65-BA3B-8B65-1BE4-EC19933FF216}"/>
              </a:ext>
            </a:extLst>
          </p:cNvPr>
          <p:cNvSpPr/>
          <p:nvPr/>
        </p:nvSpPr>
        <p:spPr>
          <a:xfrm>
            <a:off x="100584" y="3684394"/>
            <a:ext cx="3723359" cy="6572920"/>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lang="de-DE">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a:cxnSpLocks/>
          </p:cNvCxnSpPr>
          <p:nvPr/>
        </p:nvCxnSpPr>
        <p:spPr>
          <a:xfrm>
            <a:off x="211904" y="4271264"/>
            <a:ext cx="3310086"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98039" y="3859888"/>
            <a:ext cx="3524271"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2100"/>
              </a:lnSpc>
              <a:spcBef>
                <a:spcPts val="0"/>
              </a:spcBef>
              <a:buNone/>
            </a:pPr>
            <a:r>
              <a:rPr lang="de-DE" sz="2400" b="1" dirty="0">
                <a:solidFill>
                  <a:schemeClr val="bg1"/>
                </a:solidFill>
                <a:latin typeface="Calibri" panose="020F0502020204030204" pitchFamily="34" charset="0"/>
                <a:cs typeface="Calibri" panose="020F0502020204030204" pitchFamily="34" charset="0"/>
              </a:rPr>
              <a:t>Name: Katy* </a:t>
            </a:r>
            <a:r>
              <a:rPr lang="de-DE" sz="1400" b="1" dirty="0">
                <a:solidFill>
                  <a:schemeClr val="bg1"/>
                </a:solidFill>
                <a:latin typeface="Calibri" panose="020F0502020204030204" pitchFamily="34" charset="0"/>
                <a:cs typeface="Calibri" panose="020F0502020204030204" pitchFamily="34" charset="0"/>
              </a:rPr>
              <a:t>(Name geändert)</a:t>
            </a:r>
            <a:endParaRPr lang="de-DE" sz="2400" b="1" dirty="0">
              <a:solidFill>
                <a:schemeClr val="bg1"/>
              </a:solidFill>
              <a:latin typeface="Calibri" panose="020F0502020204030204" pitchFamily="34" charset="0"/>
              <a:cs typeface="Calibri" panose="020F0502020204030204" pitchFamily="34" charset="0"/>
            </a:endParaRP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2" y="5533467"/>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1000" dirty="0">
                <a:solidFill>
                  <a:schemeClr val="tx1"/>
                </a:solidFill>
              </a:rPr>
              <a:t>Meine Eltern haben als Kinder große Not erlebt, deshalb bin ich in einem sehr sparsamen Umfeld aufgewachsen. Sie haben mir nicht ausdrücklich beigebracht, umsichtig zu wirtschaften, aber ihr Vorbild hat meine eigenen Geldgewohnheiten geprägt. Als Ökonomin habe ich zudem in Studium und Beruf Grundsätze des bewussten Umgangs mit Geld verinnerlicht. Seit ich 18 bin, lebe ich selbstständig, und seit Anfang zwanzig regle ich meine Finanzen ganz allein. Auch in Beziehungen hatte ich nie ein Gemeinschaftskonto, sondern habe mich allein auf meine eigene Finanzplanung und Verantwortung verlassen.</a:t>
            </a: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201514" y="5599562"/>
            <a:ext cx="3512236" cy="4111363"/>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1250" dirty="0"/>
              <a:t>Ich bin 51, Ökonomin und habe direkt nach dem Studium angefangen zu arbeiten. Sechs bis sieben Jahre lang baute ich mir im Bankwesen eine Karriere mit relativ hohem Einkommen auf; so konnte ich mir ein Eigenheim kaufen und viel reisen. Mit 30 wurde ich alleinerziehende Mutter, was mich finanziell wie beruflich deutlich zurückwarf. Seitdem ist es mir vor allem gelungen, die Stabilität zu halten. Jetzt, da meine Tochter auf eigenen Beinen steht, kann ich mich endlich wieder auf mich selbst konzentrieren und ausloten, ob es in meinem Alter und im schwierigen Umfeld Ungarns noch Chancen gibt, finanziell zu wachsen.</a:t>
            </a:r>
          </a:p>
          <a:p>
            <a:pPr algn="just" hangingPunct="1">
              <a:lnSpc>
                <a:spcPts val="1220"/>
              </a:lnSpc>
            </a:pPr>
            <a:endParaRPr lang="de-DE" sz="1050" dirty="0">
              <a:solidFill>
                <a:schemeClr val="bg1"/>
              </a:solidFill>
              <a:latin typeface="Calibri" panose="020F0502020204030204" pitchFamily="34" charset="0"/>
              <a:cs typeface="Calibri" panose="020F0502020204030204" pitchFamily="34" charset="0"/>
            </a:endParaRP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9144" y="4370995"/>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2000" b="1" dirty="0">
                <a:solidFill>
                  <a:schemeClr val="bg1"/>
                </a:solidFill>
                <a:latin typeface="Calibri" panose="020F0502020204030204" pitchFamily="34" charset="0"/>
                <a:cs typeface="Calibri" panose="020F0502020204030204" pitchFamily="34" charset="0"/>
              </a:rPr>
              <a:t>  Land: Ungarn</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a:t>
            </a: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247234" y="5545493"/>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16962" y="4918777"/>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5454418"/>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40996" y="5183714"/>
            <a:ext cx="2649474" cy="324384"/>
          </a:xfrm>
          <a:prstGeom prst="rect">
            <a:avLst/>
          </a:prstGeom>
          <a:noFill/>
        </p:spPr>
        <p:txBody>
          <a:bodyPr wrap="square">
            <a:spAutoFit/>
          </a:bodyPr>
          <a:lstStyle/>
          <a:p>
            <a:pPr algn="l" hangingPunct="1">
              <a:lnSpc>
                <a:spcPts val="1620"/>
              </a:lnSpc>
            </a:pPr>
            <a:r>
              <a:rPr lang="de-DE" sz="2200" b="1">
                <a:solidFill>
                  <a:schemeClr val="bg1"/>
                </a:solidFill>
                <a:latin typeface="Calibri" panose="020F0502020204030204" pitchFamily="34" charset="0"/>
                <a:cs typeface="Calibri" panose="020F0502020204030204" pitchFamily="34" charset="0"/>
              </a:rPr>
              <a:t>Einführung</a:t>
            </a:r>
            <a:endParaRPr lang="de-DE" sz="2200" b="1" dirty="0">
              <a:solidFill>
                <a:schemeClr val="bg1"/>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664952"/>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200" b="1" dirty="0">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5108347"/>
            <a:ext cx="2649474" cy="324384"/>
          </a:xfrm>
          <a:prstGeom prst="rect">
            <a:avLst/>
          </a:prstGeom>
          <a:noFill/>
        </p:spPr>
        <p:txBody>
          <a:bodyPr wrap="square">
            <a:spAutoFit/>
          </a:bodyPr>
          <a:lstStyle/>
          <a:p>
            <a:pPr algn="l" hangingPunct="1">
              <a:lnSpc>
                <a:spcPts val="1620"/>
              </a:lnSpc>
            </a:pPr>
            <a:r>
              <a:rPr lang="de-DE" sz="2200" b="1" dirty="0">
                <a:solidFill>
                  <a:srgbClr val="F16024"/>
                </a:solidFill>
                <a:latin typeface="Calibri" panose="020F0502020204030204" pitchFamily="34" charset="0"/>
                <a:cs typeface="Calibri" panose="020F0502020204030204" pitchFamily="34" charset="0"/>
              </a:rPr>
              <a:t>Ihre Geschichte</a:t>
            </a:r>
          </a:p>
        </p:txBody>
      </p:sp>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23541" y="1276028"/>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50000"/>
              </a:lnSpc>
              <a:spcBef>
                <a:spcPts val="0"/>
              </a:spcBef>
            </a:pPr>
            <a:r>
              <a:rPr lang="de-DE" sz="1300" i="1" dirty="0">
                <a:solidFill>
                  <a:schemeClr val="bg1"/>
                </a:solidFill>
                <a:latin typeface="Calibri" panose="020F0502020204030204" pitchFamily="34" charset="0"/>
                <a:ea typeface="Calibri" panose="020F0502020204030204" pitchFamily="34" charset="0"/>
                <a:cs typeface="Calibri" panose="020F0502020204030204" pitchFamily="34" charset="0"/>
              </a:rPr>
              <a:t>Je früher Sie zu sparen beginnen, desto mehr sammeln Sie für den Ruhestand oder unvorhergesehene Ausgaben an. </a:t>
            </a:r>
            <a:endParaRPr lang="de-DE" sz="1500" i="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28710" y="1539595"/>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1100" dirty="0">
                <a:solidFill>
                  <a:schemeClr val="tx1"/>
                </a:solidFill>
              </a:rPr>
              <a:t>Ich erfasse meine Ausgaben, Einnahmen und Ersparnisse laufend in einer Excel-Tabelle. So kenne ich immer meinen aktuellen Stand und sehe auch, in welchen Bereichen ich zu viel ausgebe.</a:t>
            </a:r>
          </a:p>
          <a:p>
            <a:pPr algn="just">
              <a:lnSpc>
                <a:spcPts val="1220"/>
              </a:lnSpc>
            </a:pPr>
            <a:endParaRPr lang="de-DE"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698596" y="1536865"/>
            <a:ext cx="301853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950" dirty="0">
                <a:solidFill>
                  <a:schemeClr val="tx1"/>
                </a:solidFill>
              </a:rPr>
              <a:t>Meine größte finanzielle Herausforderung war, alleinerziehende Mutter zu werden – erst ganz ohne, später mit wenig Unterstützung vom Vater meines Kindes. Ich musste meine Vollzeitstelle aufgeben, was meiner Karriere schadete. Mein Versuch, eine Online-Dating-Firma zu gründen, scheiterte, also kehrte ich in eine sichere Anstellung zurück. Meine Finanzen regelte ich immer allein. Mein größter Erfolg waren Immobilien, bis hin zu meinem heutigen Zuhause. Meine schlechteste Entscheidung: Lebensversicherung und Altersvorsorge zu kombinieren – ein Verlustgeschäft. Heute liegen meine bescheidenen Ersparnisse zur Sicherheit in Staatsanleihen.</a:t>
            </a:r>
          </a:p>
          <a:p>
            <a:pPr algn="just">
              <a:lnSpc>
                <a:spcPts val="1220"/>
              </a:lnSpc>
            </a:pPr>
            <a:endParaRPr lang="de-DE" sz="950" dirty="0">
              <a:solidFill>
                <a:schemeClr val="tx1">
                  <a:lumMod val="85000"/>
                  <a:lumOff val="15000"/>
                </a:schemeClr>
              </a:solidFill>
            </a:endParaRP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376416"/>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68101" y="587390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367731"/>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474382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952432" y="6707830"/>
            <a:ext cx="2646051"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32389" y="5376973"/>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920724"/>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de-DE"/>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de-DE"/>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de-DE"/>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de-DE"/>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340864" y="7548745"/>
            <a:ext cx="2066544" cy="324384"/>
          </a:xfrm>
          <a:prstGeom prst="rect">
            <a:avLst/>
          </a:prstGeom>
          <a:noFill/>
          <a:ln>
            <a:noFill/>
          </a:ln>
        </p:spPr>
        <p:txBody>
          <a:bodyPr wrap="square">
            <a:spAutoFit/>
          </a:bodyPr>
          <a:lstStyle/>
          <a:p>
            <a:pPr algn="ctr" hangingPunct="1">
              <a:lnSpc>
                <a:spcPts val="1620"/>
              </a:lnSpc>
            </a:pPr>
            <a:r>
              <a:rPr lang="de-DE" sz="2200" b="1" dirty="0">
                <a:solidFill>
                  <a:schemeClr val="bg1"/>
                </a:solidFill>
                <a:highlight>
                  <a:srgbClr val="D38CBC"/>
                </a:highlight>
                <a:latin typeface="Calibri" panose="020F0502020204030204" pitchFamily="34" charset="0"/>
                <a:cs typeface="Calibri" panose="020F0502020204030204" pitchFamily="34" charset="0"/>
              </a:rPr>
              <a:t> Top-Tipp</a:t>
            </a:r>
            <a:r>
              <a:rPr lang="de-DE" sz="2200" b="1" dirty="0">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91779" y="7956205"/>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50000"/>
              </a:lnSpc>
              <a:spcBef>
                <a:spcPts val="0"/>
              </a:spcBef>
            </a:pPr>
            <a:r>
              <a:rPr lang="de-DE" sz="1800" i="1" dirty="0">
                <a:solidFill>
                  <a:schemeClr val="bg1"/>
                </a:solidFill>
                <a:latin typeface="Calibri" panose="020F0502020204030204" pitchFamily="34" charset="0"/>
                <a:ea typeface="Calibri" panose="020F0502020204030204" pitchFamily="34" charset="0"/>
                <a:cs typeface="Calibri" panose="020F0502020204030204" pitchFamily="34" charset="0"/>
              </a:rPr>
              <a:t>Egal wie bescheiden Ihr Einkommen ist: Wenn Sie konsequent 10 % zurücklegen, schaffen Sie Sicherheit und öffnen die Tür zu künftigen Chancen.</a:t>
            </a: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804703" y="5963989"/>
            <a:ext cx="3078664"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950" dirty="0">
                <a:solidFill>
                  <a:schemeClr val="tx1"/>
                </a:solidFill>
              </a:rPr>
              <a:t>Ich bin fleißig und habe meine Finanzen streng im Griff: Alle Einnahmen und Ausgaben erfasse ich in einer Excel-Tabelle. Auch bei geringem Verdienst habe ich nie aufgehört, für schwere Zeiten zu sparen. Diese Disziplin hat mir Sicherheit und ein Gefühl von Stabilität gegeben.</a:t>
            </a:r>
            <a:endParaRPr lang="de-DE" sz="95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61171" y="4919399"/>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1050" dirty="0">
                <a:solidFill>
                  <a:schemeClr val="tx1"/>
                </a:solidFill>
              </a:rPr>
              <a:t>Staatliche Hilfe bei der Arbeitsvermittlung für alleinerziehende Mütter wäre äußerst hilfreich gewesen, doch solche Programme gibt es in Ungarn nicht. Mit diesem Status ist man in jedem Vorstellungsgespräch oft von vornherein im Nachteil. Das Kindergeld blieb in den 20 Jahren, in denen ich Anspruch darauf hatte, unverändert bei nur 30 € im Monat, und andere finanzielle Hilfe vom Staat habe ich nie bekommen.</a:t>
            </a: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280099"/>
            <a:ext cx="2649474" cy="1107996"/>
          </a:xfrm>
          <a:prstGeom prst="rect">
            <a:avLst/>
          </a:prstGeom>
          <a:noFill/>
        </p:spPr>
        <p:txBody>
          <a:bodyPr wrap="square">
            <a:spAutoFit/>
          </a:bodyPr>
          <a:lstStyle/>
          <a:p>
            <a:pPr algn="l" hangingPunct="1"/>
            <a:r>
              <a:rPr lang="de-DE" sz="2200" b="1" dirty="0">
                <a:solidFill>
                  <a:srgbClr val="F16024"/>
                </a:solidFill>
                <a:latin typeface="Calibri" panose="020F0502020204030204" pitchFamily="34" charset="0"/>
                <a:cs typeface="Calibri" panose="020F0502020204030204" pitchFamily="34" charset="0"/>
              </a:rPr>
              <a:t>Die größten finanziellen Herausforderungen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216942"/>
            <a:ext cx="2547906" cy="1107996"/>
          </a:xfrm>
          <a:prstGeom prst="rect">
            <a:avLst/>
          </a:prstGeom>
          <a:noFill/>
        </p:spPr>
        <p:txBody>
          <a:bodyPr wrap="square"/>
          <a:lstStyle/>
          <a:p>
            <a:r>
              <a:rPr lang="de-DE" sz="1850" b="1" dirty="0">
                <a:solidFill>
                  <a:srgbClr val="F16024"/>
                </a:solidFill>
                <a:latin typeface="Calibri" panose="020F0502020204030204" pitchFamily="34" charset="0"/>
                <a:cs typeface="Calibri" panose="020F0502020204030204" pitchFamily="34" charset="0"/>
              </a:rPr>
              <a:t>Welche Werkzeuge helfen bei den persönlichen Finanzen?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04494" y="4780465"/>
            <a:ext cx="2649474" cy="1107996"/>
          </a:xfrm>
          <a:prstGeom prst="rect">
            <a:avLst/>
          </a:prstGeom>
          <a:noFill/>
        </p:spPr>
        <p:txBody>
          <a:bodyPr wrap="square"/>
          <a:lstStyle/>
          <a:p>
            <a:pPr algn="l" hangingPunct="1"/>
            <a:r>
              <a:rPr lang="de-DE" sz="1900" b="1" dirty="0">
                <a:solidFill>
                  <a:srgbClr val="F16024"/>
                </a:solidFill>
                <a:latin typeface="Calibri" panose="020F0502020204030204" pitchFamily="34" charset="0"/>
                <a:cs typeface="Calibri" panose="020F0502020204030204" pitchFamily="34" charset="0"/>
              </a:rPr>
              <a:t>Was hat geholfen, diese Herausforderungen zu meistern?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44513" y="3543474"/>
            <a:ext cx="2503170" cy="1107996"/>
          </a:xfrm>
          <a:prstGeom prst="rect">
            <a:avLst/>
          </a:prstGeom>
          <a:noFill/>
        </p:spPr>
        <p:txBody>
          <a:bodyPr wrap="square"/>
          <a:lstStyle/>
          <a:p>
            <a:pPr algn="l" hangingPunct="1"/>
            <a:r>
              <a:rPr lang="de-DE" sz="2150" b="1" dirty="0">
                <a:solidFill>
                  <a:srgbClr val="F16024"/>
                </a:solidFill>
                <a:latin typeface="Calibri" panose="020F0502020204030204" pitchFamily="34" charset="0"/>
                <a:cs typeface="Calibri" panose="020F0502020204030204" pitchFamily="34" charset="0"/>
              </a:rPr>
              <a:t>Welche Unterstützung wäre hilfreich gewesen? </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20049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de-DE"/>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de-DE"/>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de-DE"/>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de-DE"/>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de-DE"/>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de-DE"/>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de-DE"/>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de-DE"/>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de-DE"/>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de-DE"/>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de-DE"/>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de-DE"/>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018442"/>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278</TotalTime>
  <Words>572</Words>
  <Application>Microsoft Office PowerPoint</Application>
  <PresentationFormat>Custom</PresentationFormat>
  <Paragraphs>19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Gillian Keane</dc:creator>
  <cp:lastModifiedBy>Yasmin Akhtar</cp:lastModifiedBy>
  <cp:revision>39</cp:revision>
  <cp:lastPrinted>2025-11-07T12:12:41Z</cp:lastPrinted>
  <dcterms:created xsi:type="dcterms:W3CDTF">2024-07-18T11:40:13Z</dcterms:created>
  <dcterms:modified xsi:type="dcterms:W3CDTF">2025-11-07T12:19:38Z</dcterms:modified>
</cp:coreProperties>
</file>