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p:scale>
          <a:sx n="70" d="100"/>
          <a:sy n="70" d="100"/>
        </p:scale>
        <p:origin x="832" y="-7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11/7/2025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11/7/2025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11/7/2025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11/7/2025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11/7/2025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11/7/2025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11/7/2025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5">
            <a:extLst>
              <a:ext uri="{FF2B5EF4-FFF2-40B4-BE49-F238E27FC236}">
                <a16:creationId xmlns:a16="http://schemas.microsoft.com/office/drawing/2014/main" id="{3F146B99-A0EF-7061-B88A-89DE27A849D9}"/>
              </a:ext>
            </a:extLst>
          </p:cNvPr>
          <p:cNvPicPr>
            <a:picLocks noGrp="1" noChangeAspect="1"/>
          </p:cNvPicPr>
          <p:nvPr>
            <p:ph type="pic" sz="quarter" idx="13"/>
          </p:nvPr>
        </p:nvPicPr>
        <p:blipFill>
          <a:blip r:embed="rId2"/>
          <a:srcRect t="19105" b="19105"/>
          <a:stretch/>
        </p:blipFill>
        <p:spPr>
          <a:xfrm>
            <a:off x="0" y="1427734"/>
            <a:ext cx="7562850" cy="3117850"/>
          </a:xfrm>
        </p:spPr>
      </p:pic>
      <p:pic>
        <p:nvPicPr>
          <p:cNvPr id="6" name="Picture Placeholder 5">
            <a:extLst>
              <a:ext uri="{FF2B5EF4-FFF2-40B4-BE49-F238E27FC236}">
                <a16:creationId xmlns:a16="http://schemas.microsoft.com/office/drawing/2014/main" id="{7A0DD0C2-D964-14D5-AF88-1B227DD4CD70}"/>
              </a:ext>
            </a:extLst>
          </p:cNvPr>
          <p:cNvPicPr>
            <a:picLocks noGrp="1" noChangeAspect="1"/>
          </p:cNvPicPr>
          <p:nvPr>
            <p:ph type="pic" sz="quarter" idx="14"/>
          </p:nvPr>
        </p:nvPicPr>
        <p:blipFill>
          <a:blip r:embed="rId3"/>
          <a:srcRect l="17440" r="17440"/>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100584" y="3684394"/>
            <a:ext cx="3723359" cy="6572920"/>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a:cxnSpLocks/>
          </p:cNvCxnSpPr>
          <p:nvPr/>
        </p:nvCxnSpPr>
        <p:spPr>
          <a:xfrm>
            <a:off x="211904" y="4271264"/>
            <a:ext cx="3310086"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98039" y="3859888"/>
            <a:ext cx="3524271"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806"/>
              </a:lnSpc>
              <a:spcBef>
                <a:spcPts val="0"/>
              </a:spcBef>
              <a:buNone/>
            </a:pPr>
            <a:r>
              <a:rPr lang="nl-NL" sz="2050" b="1">
                <a:solidFill>
                  <a:schemeClr val="bg1"/>
                </a:solidFill>
                <a:latin typeface="Calibri" panose="020F0502020204030204" pitchFamily="34" charset="0"/>
                <a:cs typeface="Calibri" panose="020F0502020204030204" pitchFamily="34" charset="0"/>
              </a:rPr>
              <a:t>Naam: Katy*</a:t>
            </a:r>
            <a:r>
              <a:rPr lang="nl-NL" sz="1700" b="1">
                <a:solidFill>
                  <a:schemeClr val="bg1"/>
                </a:solidFill>
                <a:latin typeface="Calibri" panose="020F0502020204030204" pitchFamily="34" charset="0"/>
                <a:cs typeface="Calibri" panose="020F0502020204030204" pitchFamily="34" charset="0"/>
              </a:rPr>
              <a:t/>
            </a:r>
            <a:r>
              <a:rPr lang="nl-NL" sz="1200" b="1">
                <a:solidFill>
                  <a:schemeClr val="bg1"/>
                </a:solidFill>
                <a:latin typeface="Calibri" panose="020F0502020204030204" pitchFamily="34" charset="0"/>
                <a:cs typeface="Calibri" panose="020F0502020204030204" pitchFamily="34" charset="0"/>
              </a:rPr>
              <a:t> (niet haar echte naam)</a:t>
            </a:r>
            <a:endParaRPr lang="nl-NL" sz="2050" b="1" dirty="0">
              <a:solidFill>
                <a:schemeClr val="bg1"/>
              </a:solidFill>
              <a:latin typeface="Calibri" panose="020F0502020204030204" pitchFamily="34" charset="0"/>
              <a:cs typeface="Calibri" panose="020F0502020204030204" pitchFamily="34" charset="0"/>
            </a:endParaRP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050">
                <a:solidFill>
                  <a:schemeClr val="tx1"/>
                </a:solidFill>
              </a:rPr>
              <a:t>Mijn ouders hebben in hun jeugd grote armoede gekend, dus ik ben opgegroeid in een heel zuinige omgeving. Ze hebben me niet expliciet geleerd om voorzichtig met geld om te gaan, maar hun voorbeeld heeft mijn eigen financiële gewoonten gevormd. Als econoom heb ik ook via mijn studie en werkervaring principes van financieel bewustzijn meegekregen. Sinds mijn 18e woon ik zelfstandig en sinds mijn vroege twintiger jaren beheer ik mijn financiën volledig zelf. Ook in relaties heb ik nooit een gezamenlijke rekening gehad en vertrouw ik uitsluitend op mijn eigen financiële planning en verantwoordelijkheid.</a:t>
            </a: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201514" y="5599562"/>
            <a:ext cx="3512236" cy="4111363"/>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300"/>
              <a:t>Ik ben een 51-jarige econoom en ben direct na mijn studie gaan werken. Zes à zeven jaar lang bouwde ik een carrière op in het bankwezen met een relatief hoog inkomen, waardoor ik een eigen huis kon kopen en veel kon reizen. Op mijn 30e werd ik alleenstaande moeder, wat zowel mijn financiën als mijn carrière flink terugwierp. Sindsdien is het me vooral gelukt om stabiel te blijven. Nu mijn dochter zelfstandig is, kan ik me eindelijk weer op mezelf richten en onderzoeken of er, zelfs op mijn leeftijd en in de moeilijke omstandigheden in Hongarije, nog kansen zijn voor financiële groei.</a:t>
            </a:r>
          </a:p>
          <a:p>
            <a:pPr algn="just" hangingPunct="1">
              <a:lnSpc>
                <a:spcPts val="1220"/>
              </a:lnSpc>
            </a:pPr>
            <a:endParaRPr lang="nl-NL" sz="1100" dirty="0">
              <a:solidFill>
                <a:schemeClr val="bg1"/>
              </a:solidFill>
              <a:latin typeface="Calibri" panose="020F0502020204030204" pitchFamily="34" charset="0"/>
              <a:cs typeface="Calibri" panose="020F0502020204030204" pitchFamily="34" charset="0"/>
            </a:endParaRP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9144" y="4370995"/>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2000" b="1">
                <a:solidFill>
                  <a:schemeClr val="bg1"/>
                </a:solidFill>
                <a:latin typeface="Calibri" panose="020F0502020204030204" pitchFamily="34" charset="0"/>
                <a:cs typeface="Calibri" panose="020F0502020204030204" pitchFamily="34" charset="0"/>
              </a:rPr>
              <a:t>Land: Hongarije</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247234" y="5545493"/>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40996" y="5183714"/>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endParaRPr lang="nl-NL" sz="2200" b="1" dirty="0">
              <a:solidFill>
                <a:schemeClr val="bg1"/>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Jouw verhaal</a:t>
            </a:r>
          </a:p>
        </p:txBody>
      </p:sp>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nl-NL" sz="1600" i="1">
                <a:solidFill>
                  <a:schemeClr val="bg1"/>
                </a:solidFill>
                <a:latin typeface="Calibri" panose="020F0502020204030204" pitchFamily="34" charset="0"/>
                <a:ea typeface="Calibri" panose="020F0502020204030204" pitchFamily="34" charset="0"/>
                <a:cs typeface="Calibri" panose="020F0502020204030204" pitchFamily="34" charset="0"/>
              </a:rPr>
              <a:t>Hoe eerder je begint met sparen, hoe meer je kunt opbouwen voor je pensioen of onvoorziene uitgaven.</a:t>
            </a:r>
            <a:endParaRPr lang="nl-NL" sz="18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539595"/>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00">
                <a:solidFill>
                  <a:schemeClr val="tx1"/>
                </a:solidFill>
              </a:rPr>
              <a:t>Ik houd mijn uitgaven, inkomsten en spaargeld bij in een Excel-bestand. Zo weet ik altijd hoe ik ervoor sta en zie ik ook op welke gebieden ik te veel uitgeef.</a:t>
            </a:r>
          </a:p>
          <a:p>
            <a:pPr algn="just">
              <a:lnSpc>
                <a:spcPts val="1220"/>
              </a:lnSpc>
            </a:pPr>
            <a:endParaRPr lang="nl-NL"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698596" y="1536865"/>
            <a:ext cx="301853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950">
                <a:solidFill>
                  <a:schemeClr val="tx1"/>
                </a:solidFill>
              </a:rPr>
              <a:t>Mijn grootste financiële uitdaging was alleenstaande moeder worden, eerst zonder enige steun en later met beperkte steun van de vader van mijn kind. Ik moest mijn fulltimebaan opgeven, wat gevolgen had voor mijn carrière. Ik heb ooit geprobeerd een online datingbedrijf te starten, maar dat mislukte, dus ging ik terug naar een vaste baan. Ik heb mijn financiën altijd zelfstandig beheerd. Mijn grootste succes heb ik behaald met vastgoed, wat uitmondde in mijn huidige woning. Mijn slechtste beslissing was het combineren van een levensverzekering met pensioensparen, wat tot verlies leidde. Nu houd ik mijn bescheiden spaargeld voor de zekerheid aan in staatsobligaties.</a:t>
            </a:r>
          </a:p>
          <a:p>
            <a:pPr algn="just">
              <a:lnSpc>
                <a:spcPts val="1078"/>
              </a:lnSpc>
            </a:pPr>
            <a:endParaRPr lang="nl-NL" sz="95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376416"/>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87390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367731"/>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474382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2" y="6707830"/>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537697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920724"/>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91779" y="7956205"/>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nl-NL" sz="1800" i="1">
                <a:solidFill>
                  <a:schemeClr val="bg1"/>
                </a:solidFill>
                <a:latin typeface="Calibri" panose="020F0502020204030204" pitchFamily="34" charset="0"/>
                <a:ea typeface="Calibri" panose="020F0502020204030204" pitchFamily="34" charset="0"/>
                <a:cs typeface="Calibri" panose="020F0502020204030204" pitchFamily="34" charset="0"/>
              </a:rPr>
              <a:t>Hoe bescheiden je inkomen ook is: door consequent 10% te sparen bouw je zekerheid op en open je de deur naar kansen in de toekomst.</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804703" y="5963989"/>
            <a:ext cx="3078664"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00">
                <a:solidFill>
                  <a:schemeClr val="tx1"/>
                </a:solidFill>
              </a:rPr>
              <a:t>Ik werk hard en houd mijn financiën strikt onder controle: ik houd alle inkomsten en uitgaven bij in een Excel-bestand. Zelfs toen ik weinig verdiende, ben ik nooit gestopt met sparen voor moeilijke tijden. Die discipline heeft me zowel zekerheid als een gevoel van stabiliteit gegeven.</a:t>
            </a:r>
            <a:endParaRPr lang="nl-NL"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61171" y="4919399"/>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00">
                <a:solidFill>
                  <a:schemeClr val="tx1"/>
                </a:solidFill>
              </a:rPr>
              <a:t>Overheidssteun bij het vinden van werk voor alleenstaande moeders was enorm nuttig geweest, maar zulke programma's bestaan in Hongarije niet. Met die status begin je bij elk sollicitatiegesprek vaak met een achterstand. De kinderbijslag bleef alle 20 jaar dat ik er recht op had op slechts € 30 per maand staan, en ik heb nooit andere financiële steun van de overheid ontvangen.</a:t>
            </a: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280099"/>
            <a:ext cx="2649474" cy="1107996"/>
          </a:xfrm>
          <a:prstGeom prst="rect">
            <a:avLst/>
          </a:prstGeom>
          <a:noFill/>
        </p:spPr>
        <p:txBody>
          <a:bodyPr wrap="square">
            <a:spAutoFit/>
          </a:bodyPr>
          <a:lstStyle/>
          <a:p>
            <a:pPr algn="l" hangingPunct="1"/>
            <a:r>
              <a:rPr lang="nl-NL" sz="2000" b="1">
                <a:solidFill>
                  <a:srgbClr val="F16024"/>
                </a:solidFill>
                <a:latin typeface="Calibri" panose="020F0502020204030204" pitchFamily="34" charset="0"/>
                <a:cs typeface="Calibri" panose="020F0502020204030204" pitchFamily="34" charset="0"/>
              </a:rPr>
              <a:t>Beschrijf de belangrijkste financiële uitdagingen in je leven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216942"/>
            <a:ext cx="2547906" cy="1107996"/>
          </a:xfrm>
          <a:prstGeom prst="rect">
            <a:avLst/>
          </a:prstGeom>
          <a:noFill/>
        </p:spPr>
        <p:txBody>
          <a:bodyPr wrap="square">
            <a:spAutoFit/>
          </a:bodyPr>
          <a:lstStyle/>
          <a:p>
            <a:r>
              <a:rPr lang="nl-NL" sz="1750" b="1">
                <a:solidFill>
                  <a:srgbClr val="F16024"/>
                </a:solidFill>
                <a:latin typeface="Calibri" panose="020F0502020204030204" pitchFamily="34" charset="0"/>
                <a:cs typeface="Calibri" panose="020F0502020204030204" pitchFamily="34" charset="0"/>
              </a:rPr>
              <a:t>Welke tools helpen je bij het beheren van je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780465"/>
            <a:ext cx="2649474" cy="1107996"/>
          </a:xfrm>
          <a:prstGeom prst="rect">
            <a:avLst/>
          </a:prstGeom>
          <a:noFill/>
        </p:spPr>
        <p:txBody>
          <a:bodyPr wrap="square">
            <a:spAutoFit/>
          </a:bodyPr>
          <a:lstStyle/>
          <a:p>
            <a:pPr algn="l" hangingPunct="1"/>
            <a:r>
              <a:rPr lang="nl-NL" sz="2200" b="1">
                <a:solidFill>
                  <a:srgbClr val="F16024"/>
                </a:solidFill>
                <a:latin typeface="Calibri" panose="020F0502020204030204" pitchFamily="34" charset="0"/>
                <a:cs typeface="Calibri" panose="020F0502020204030204" pitchFamily="34" charset="0"/>
              </a:rPr>
              <a:t>Wat hielp je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3543474"/>
            <a:ext cx="2503170" cy="1107996"/>
          </a:xfrm>
          <a:prstGeom prst="rect">
            <a:avLst/>
          </a:prstGeom>
          <a:noFill/>
        </p:spPr>
        <p:txBody>
          <a:bodyPr wrap="square">
            <a:spAutoFit/>
          </a:bodyPr>
          <a:lstStyle/>
          <a:p>
            <a:pPr algn="l" hangingPunct="1"/>
            <a:r>
              <a:rPr lang="nl-NL" sz="205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20049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018442"/>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278</TotalTime>
  <Words>572</Words>
  <Application>Microsoft Office PowerPoint</Application>
  <PresentationFormat>Custom</PresentationFormat>
  <Paragraphs>19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Katy</dc:title>
  <dc:creator>Gillian Keane</dc:creator>
  <cp:lastModifiedBy>Yasmin Akhtar</cp:lastModifiedBy>
  <cp:revision>39</cp:revision>
  <cp:lastPrinted>2025-11-07T12:12:41Z</cp:lastPrinted>
  <dcterms:created xsi:type="dcterms:W3CDTF">2024-07-18T11:40:13Z</dcterms:created>
  <dcterms:modified xsi:type="dcterms:W3CDTF">2025-11-07T12:19:38Z</dcterms:modified>
</cp:coreProperties>
</file>