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AE"/>
    <a:srgbClr val="44BDA3"/>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71" d="100"/>
          <a:sy n="71" d="100"/>
        </p:scale>
        <p:origin x="2814"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10/3/2025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10/3/2025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10/3/2025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10/3/2025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Toy plastic numbers">
            <a:extLst>
              <a:ext uri="{FF2B5EF4-FFF2-40B4-BE49-F238E27FC236}">
                <a16:creationId xmlns:a16="http://schemas.microsoft.com/office/drawing/2014/main" id="{D535DC77-4842-254F-62DE-CDD2F78AB145}"/>
              </a:ext>
            </a:extLst>
          </p:cNvPr>
          <p:cNvPicPr>
            <a:picLocks noGrp="1" noChangeAspect="1"/>
          </p:cNvPicPr>
          <p:nvPr>
            <p:ph type="pic" sz="quarter" idx="13"/>
          </p:nvPr>
        </p:nvPicPr>
        <p:blipFill>
          <a:blip r:embed="rId2"/>
          <a:srcRect t="19191" b="19191"/>
          <a:stretch/>
        </p:blipFill>
        <p:spPr>
          <a:xfrm>
            <a:off x="-30677" y="1471799"/>
            <a:ext cx="7590352" cy="3117273"/>
          </a:xfrm>
        </p:spPr>
      </p:pic>
      <p:sp>
        <p:nvSpPr>
          <p:cNvPr id="11" name="object 13">
            <a:extLst>
              <a:ext uri="{FF2B5EF4-FFF2-40B4-BE49-F238E27FC236}">
                <a16:creationId xmlns:a16="http://schemas.microsoft.com/office/drawing/2014/main" id="{610E1C65-BA3B-8B65-1BE4-EC19933FF216}"/>
              </a:ext>
            </a:extLst>
          </p:cNvPr>
          <p:cNvSpPr/>
          <p:nvPr/>
        </p:nvSpPr>
        <p:spPr>
          <a:xfrm>
            <a:off x="194504" y="3481553"/>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200108" y="3497006"/>
            <a:ext cx="299175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431464" y="3104041"/>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360398" y="2745512"/>
            <a:ext cx="2649474"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1400" b="1" dirty="0">
                <a:solidFill>
                  <a:schemeClr val="bg1"/>
                </a:solidFill>
                <a:latin typeface="Calibri" panose="020F0502020204030204" pitchFamily="34" charset="0"/>
                <a:cs typeface="Calibri" panose="020F0502020204030204" pitchFamily="34" charset="0"/>
              </a:rPr>
              <a:t>Name: Maria</a:t>
            </a:r>
            <a:r>
              <a:rPr lang="de-DE" sz="1400" dirty="0">
                <a:solidFill>
                  <a:schemeClr val="bg1"/>
                </a:solidFill>
                <a:latin typeface="Calibri" panose="020F0502020204030204" pitchFamily="34" charset="0"/>
                <a:cs typeface="Calibri" panose="020F0502020204030204" pitchFamily="34" charset="0"/>
              </a:rPr>
              <a:t>* (</a:t>
            </a:r>
            <a:r>
              <a:rPr lang="de-DE" sz="1200" dirty="0">
                <a:solidFill>
                  <a:schemeClr val="bg1"/>
                </a:solidFill>
                <a:latin typeface="Calibri" panose="020F0502020204030204" pitchFamily="34" charset="0"/>
                <a:cs typeface="Calibri" panose="020F0502020204030204" pitchFamily="34" charset="0"/>
              </a:rPr>
              <a:t>Name geändert)</a:t>
            </a:r>
            <a:endParaRPr lang="de-DE" sz="1400" dirty="0">
              <a:solidFill>
                <a:schemeClr val="bg1"/>
              </a:solidFill>
              <a:latin typeface="Calibri" panose="020F0502020204030204" pitchFamily="34" charset="0"/>
              <a:cs typeface="Calibri" panose="020F0502020204030204" pitchFamily="34" charset="0"/>
            </a:endParaRPr>
          </a:p>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 </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3587609" y="5345906"/>
            <a:ext cx="3652234" cy="604186"/>
          </a:xfrm>
          <a:prstGeom prst="rect">
            <a:avLst/>
          </a:prstGeom>
          <a:solidFill>
            <a:schemeClr val="bg1"/>
          </a:solidFill>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400"/>
              </a:spcBef>
            </a:pPr>
            <a:r>
              <a:rPr lang="de-DE" sz="1050" dirty="0">
                <a:solidFill>
                  <a:schemeClr val="tx1"/>
                </a:solidFill>
              </a:rPr>
              <a:t>In Gelddingen war Maria immer „vernünftig“. Sie kann gut haushalten, behält die Rechnungen im Blick und weiß genau, was jeden Monat hereinkommt und hinausgeht. Doch bei Altersvorsorge, Sparen und langfristiger Planung fühlte sie sich immer einen Schritt hinterher. Obwohl sie seit Jahrzehnten arbeitet, haben Teilzeit und unbezahlte Sorgearbeit ihre Rentenbeiträge immer wieder unterbrochen. Wie vielen Frauen ihrer Generation fehlten ihr Zeit und Selbstvertrauen, um die richtigen Fragen zu stellen oder vorauszuplanen.</a:t>
            </a:r>
          </a:p>
          <a:p>
            <a:pPr>
              <a:lnSpc>
                <a:spcPct val="100000"/>
              </a:lnSpc>
              <a:spcBef>
                <a:spcPts val="1400"/>
              </a:spcBef>
            </a:pPr>
            <a:r>
              <a:rPr lang="de-DE" sz="1050" dirty="0">
                <a:solidFill>
                  <a:schemeClr val="tx1"/>
                </a:solidFill>
              </a:rPr>
              <a:t>Das änderte sich durch ein Gespräch mit ihrer Tochter. </a:t>
            </a:r>
            <a:r>
              <a:rPr lang="de-DE" sz="1050" b="1" i="1" dirty="0">
                <a:solidFill>
                  <a:schemeClr val="tx1"/>
                </a:solidFill>
              </a:rPr>
              <a:t>„Sie sagte zu mir: ‚Mama, ich will nicht so enden wie du – immer in Sorge ums Geld, immer am Raten.‘ Das hat mich hart getroffen. Nicht weil sie unrecht hatte, sondern weil sie recht hatte. Ich möchte, dass sie mit ihren Finanzen so sicher umgeht, wie ich es nie konnte.“</a:t>
            </a:r>
          </a:p>
          <a:p>
            <a:pPr>
              <a:lnSpc>
                <a:spcPct val="100000"/>
              </a:lnSpc>
              <a:spcBef>
                <a:spcPts val="1400"/>
              </a:spcBef>
            </a:pPr>
            <a:r>
              <a:rPr lang="de-DE" sz="1050" dirty="0">
                <a:solidFill>
                  <a:schemeClr val="tx1"/>
                </a:solidFill>
              </a:rPr>
              <a:t>Dieser Moment brachte Maria zum Handeln – für sich selbst, aber auch, um den Kreislauf für die nächste Generation zu durchbrechen. Ihre Geschichte zeigt: Es ist nie zu spät, zu lernen, zu planen und das Steuer zu übernehmen.</a:t>
            </a:r>
          </a:p>
          <a:p>
            <a:pPr algn="just">
              <a:lnSpc>
                <a:spcPct val="100000"/>
              </a:lnSpc>
              <a:spcBef>
                <a:spcPts val="1400"/>
              </a:spcBef>
            </a:pPr>
            <a:endParaRPr lang="de-DE" sz="1050" dirty="0">
              <a:solidFill>
                <a:schemeClr val="tx1"/>
              </a:solidFill>
              <a:latin typeface="Aptos" panose="02110004020202020204"/>
            </a:endParaRPr>
          </a:p>
          <a:p>
            <a:pPr algn="just">
              <a:lnSpc>
                <a:spcPct val="100000"/>
              </a:lnSpc>
              <a:spcBef>
                <a:spcPts val="1400"/>
              </a:spcBef>
            </a:pPr>
            <a:endParaRPr lang="de-DE" sz="1050" dirty="0">
              <a:solidFill>
                <a:schemeClr val="tx1"/>
              </a:solidFill>
              <a:latin typeface="Aptos" panose="02110004020202020204"/>
            </a:endParaRPr>
          </a:p>
          <a:p>
            <a:pPr algn="just">
              <a:lnSpc>
                <a:spcPct val="100000"/>
              </a:lnSpc>
              <a:spcBef>
                <a:spcPts val="1400"/>
              </a:spcBef>
            </a:pPr>
            <a:r>
              <a:rPr lang="de-DE" sz="1050" dirty="0">
                <a:solidFill>
                  <a:schemeClr val="tx1"/>
                </a:solidFill>
              </a:rPr>
              <a:t> </a:t>
            </a:r>
          </a:p>
          <a:p>
            <a:pPr algn="just">
              <a:lnSpc>
                <a:spcPts val="1220"/>
              </a:lnSpc>
            </a:pPr>
            <a:endParaRPr lang="de-DE" sz="10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60398" y="4195186"/>
            <a:ext cx="2769525"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spcBef>
                <a:spcPts val="1400"/>
              </a:spcBef>
            </a:pPr>
            <a:r>
              <a:rPr lang="de-DE" sz="1050" dirty="0"/>
              <a:t>Maria* ist 57 und lebt in Dublin. Sie stammt aus Großbritannien und hat sich in über 30 Jahren ein Leben in Irland aufgebaut – zwischen Vollzeitjob, Familie und der Pflege ihrer betagten Eltern. Derzeit arbeitet sie in Teilzeit in einer viel besuchten örtlichen Arztpraxis.</a:t>
            </a:r>
          </a:p>
          <a:p>
            <a:pPr>
              <a:spcBef>
                <a:spcPts val="1400"/>
              </a:spcBef>
            </a:pPr>
            <a:r>
              <a:rPr lang="de-DE" sz="1050" dirty="0"/>
              <a:t> Bis vor Kurzem reagierte sie in Gelddingen nur: haushalten, verwalten, zurechtkommen, aber nicht planen. Altersvorsorge, Geldanlagen und finanzielle Sicherheit würden sich „schon ergeben“, dachte sie. Ihr Mann ist halb im Ruhestand, und ihr Sohn ist vor Kurzem ausgezogen. So hat Maria zum ersten Mal seit Jahren mehr Raum, langfristig zu denken. Der Umschwung kam, als ihr klar wurde, dass Hoffnung keine Strategie ist. </a:t>
            </a:r>
          </a:p>
          <a:p>
            <a:pPr>
              <a:spcBef>
                <a:spcPts val="1400"/>
              </a:spcBef>
            </a:pPr>
            <a:r>
              <a:rPr lang="de-DE" sz="1050" dirty="0"/>
              <a:t>In den letzten zwei Jahren hat Maria ihren Umgang mit Geld völlig neu aufgestellt. Sie prüfte ihre Rentenansprüche, passte ihre Sparstrategie an und entschied klar, was sie sich für die kommenden Jahre wünscht.</a:t>
            </a:r>
          </a:p>
          <a:p>
            <a:pPr>
              <a:spcBef>
                <a:spcPts val="1400"/>
              </a:spcBef>
            </a:pPr>
            <a:endParaRPr lang="de-DE" sz="1050" dirty="0"/>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287850" y="3165995"/>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  Irland </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461346" y="4177020"/>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3645083" y="5251916"/>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360398" y="3853488"/>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886625"/>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3587609" y="4927146"/>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Marias Geschichte</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894633" y="1473764"/>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de-DE" sz="1550" i="1" dirty="0">
                <a:solidFill>
                  <a:schemeClr val="bg1"/>
                </a:solidFill>
                <a:latin typeface="Calibri" panose="020F0502020204030204" pitchFamily="34" charset="0"/>
                <a:ea typeface="Calibri" panose="020F0502020204030204" pitchFamily="34" charset="0"/>
                <a:cs typeface="Calibri" panose="020F0502020204030204" pitchFamily="34" charset="0"/>
              </a:rPr>
              <a:t>Es war nicht so, dass ich Geld nicht verstanden hätte – ich habe nur nie langfristig gedacht. Jetzt tue ich es, und ich möchte, dass meine Tochter früher anfängt als ich.“ </a:t>
            </a:r>
            <a:endParaRPr lang="de-DE" sz="14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8">
            <a:extLst>
              <a:ext uri="{FF2B5EF4-FFF2-40B4-BE49-F238E27FC236}">
                <a16:creationId xmlns:a16="http://schemas.microsoft.com/office/drawing/2014/main" id="{7A02F266-A845-79C5-530A-7BF3437568E7}"/>
              </a:ext>
            </a:extLst>
          </p:cNvPr>
          <p:cNvSpPr txBox="1">
            <a:spLocks/>
          </p:cNvSpPr>
          <p:nvPr/>
        </p:nvSpPr>
        <p:spPr>
          <a:xfrm>
            <a:off x="874190" y="2953341"/>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de-DE" sz="1600" dirty="0">
              <a:solidFill>
                <a:schemeClr val="bg1"/>
              </a:solidFill>
              <a:latin typeface="Calibri" panose="020F0502020204030204" pitchFamily="34" charset="0"/>
              <a:cs typeface="Calibri" panose="020F0502020204030204" pitchFamily="34" charset="0"/>
            </a:endParaRPr>
          </a:p>
        </p:txBody>
      </p:sp>
      <p:pic>
        <p:nvPicPr>
          <p:cNvPr id="2" name="Picture Placeholder 5">
            <a:extLst>
              <a:ext uri="{FF2B5EF4-FFF2-40B4-BE49-F238E27FC236}">
                <a16:creationId xmlns:a16="http://schemas.microsoft.com/office/drawing/2014/main" id="{C9B27EC4-73F6-6886-5E4D-0A54D020521E}"/>
              </a:ext>
            </a:extLst>
          </p:cNvPr>
          <p:cNvPicPr>
            <a:picLocks noChangeAspect="1"/>
          </p:cNvPicPr>
          <p:nvPr/>
        </p:nvPicPr>
        <p:blipFill>
          <a:blip r:embed="rId4"/>
          <a:srcRect t="4106" b="4106"/>
          <a:stretch>
            <a:fillRect/>
          </a:stretch>
        </p:blipFill>
        <p:spPr>
          <a:xfrm>
            <a:off x="3779837" y="200734"/>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049890" y="1784524"/>
            <a:ext cx="307146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endParaRPr lang="de-DE"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90411" y="1296874"/>
            <a:ext cx="3361308"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200"/>
              </a:spcBef>
            </a:pPr>
            <a:r>
              <a:rPr lang="de-DE" sz="1000" b="1" dirty="0">
                <a:solidFill>
                  <a:schemeClr val="tx1"/>
                </a:solidFill>
              </a:rPr>
              <a:t>Späte Ruhestandsplanung: </a:t>
            </a:r>
            <a:r>
              <a:rPr lang="de-DE" sz="1000" dirty="0">
                <a:solidFill>
                  <a:schemeClr val="tx1"/>
                </a:solidFill>
              </a:rPr>
              <a:t>Maria befasste sich erst in ihren Fünfzigern ernsthaft mit ihrer Altersvorsorge. Bis dahin hatte sie sich auf die finanziellen Pflichten des Alltags konzentriert und einfach gehofft, es werde sich „schon ergeben“. Rückblickend wünscht sie sich, jemand hätte ihr geholfen, früher zu planen.</a:t>
            </a:r>
          </a:p>
          <a:p>
            <a:pPr>
              <a:lnSpc>
                <a:spcPct val="100000"/>
              </a:lnSpc>
              <a:spcBef>
                <a:spcPts val="1200"/>
              </a:spcBef>
            </a:pPr>
            <a:r>
              <a:rPr lang="de-DE" sz="1000" b="1" dirty="0">
                <a:solidFill>
                  <a:schemeClr val="tx1"/>
                </a:solidFill>
              </a:rPr>
              <a:t>Geringe Ersparnisse: Marias </a:t>
            </a:r>
            <a:r>
              <a:rPr lang="de-DE" sz="1000" dirty="0">
                <a:solidFill>
                  <a:schemeClr val="tx1"/>
                </a:solidFill>
              </a:rPr>
              <a:t>Rentenverlauf war lückenhaft und bestand aus Beiträgen aus einem früheren Job in Großbritannien und einer kleinen privaten irischen Altersvorsorge. Sie wusste nicht, wie das alles zusammenpasst und ob es reichen wird.</a:t>
            </a:r>
          </a:p>
          <a:p>
            <a:pPr>
              <a:lnSpc>
                <a:spcPct val="100000"/>
              </a:lnSpc>
              <a:spcBef>
                <a:spcPts val="1200"/>
              </a:spcBef>
            </a:pPr>
            <a:r>
              <a:rPr lang="de-DE" sz="1000" b="1" dirty="0">
                <a:solidFill>
                  <a:schemeClr val="tx1"/>
                </a:solidFill>
              </a:rPr>
              <a:t>Pflege- &amp; Gesundheitskosten: </a:t>
            </a:r>
            <a:r>
              <a:rPr lang="de-DE" sz="1000" dirty="0">
                <a:solidFill>
                  <a:schemeClr val="tx1"/>
                </a:solidFill>
              </a:rPr>
              <a:t>Über die Jahre sprang Maria immer wieder als Pflegende für ihre Eltern ein. Das bedeutete Auszeiten vom Job, weniger Einkommen und wachsende Sorgen um die eigene Krankenversicherung und den künftigen Bedarf.</a:t>
            </a:r>
          </a:p>
          <a:p>
            <a:pPr>
              <a:lnSpc>
                <a:spcPct val="100000"/>
              </a:lnSpc>
              <a:spcBef>
                <a:spcPts val="1200"/>
              </a:spcBef>
            </a:pPr>
            <a:r>
              <a:rPr lang="de-DE" sz="1000" b="1" dirty="0">
                <a:solidFill>
                  <a:schemeClr val="tx1"/>
                </a:solidFill>
              </a:rPr>
              <a:t>Finanzielle Ungleichheit in der Ehe: </a:t>
            </a:r>
            <a:r>
              <a:rPr lang="de-DE" sz="1000" dirty="0">
                <a:solidFill>
                  <a:schemeClr val="tx1"/>
                </a:solidFill>
              </a:rPr>
              <a:t>Wie viele Frauen trug Maria die emotionale und praktische Last der Haushaltsfinanzen, war aber nie ganz unabhängig. Erst seit Kurzem baut sie gezielt ihre eigene finanzielle Sicherheit auf.</a:t>
            </a:r>
          </a:p>
          <a:p>
            <a:pPr algn="just">
              <a:lnSpc>
                <a:spcPct val="100000"/>
              </a:lnSpc>
              <a:spcBef>
                <a:spcPts val="1600"/>
              </a:spcBef>
            </a:pPr>
            <a:endParaRPr lang="de-DE" sz="1000" dirty="0">
              <a:solidFill>
                <a:schemeClr val="tx1"/>
              </a:solidFill>
              <a:ea typeface="Calibri" panose="020F0502020204030204" pitchFamily="34" charset="0"/>
            </a:endParaRPr>
          </a:p>
          <a:p>
            <a:pPr algn="just">
              <a:lnSpc>
                <a:spcPct val="100000"/>
              </a:lnSpc>
              <a:spcBef>
                <a:spcPts val="1600"/>
              </a:spcBef>
            </a:pPr>
            <a:r>
              <a:rPr lang="de-DE" sz="1000" dirty="0">
                <a:solidFill>
                  <a:schemeClr val="tx1"/>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204488"/>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793572" y="575949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089712" y="123138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736256" y="577210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92513" y="8020287"/>
            <a:ext cx="1679470" cy="3779836"/>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61740" y="5092502"/>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963580" y="452846"/>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3912" y="8741427"/>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011477" y="8971430"/>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5311" y="9468406"/>
            <a:ext cx="3613871"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de-DE" sz="1400" b="1" i="1" dirty="0">
                <a:solidFill>
                  <a:schemeClr val="bg1"/>
                </a:solidFill>
                <a:latin typeface="Calibri" panose="020F0502020204030204" pitchFamily="34" charset="0"/>
                <a:ea typeface="Calibri" panose="020F0502020204030204" pitchFamily="34" charset="0"/>
                <a:cs typeface="Calibri" panose="020F0502020204030204" pitchFamily="34" charset="0"/>
              </a:rPr>
              <a:t>„Legen Sie einen einfachen ‚Finanzordner‘ mit wichtigen Unterlagen, Policen und Kontakten an. Das hat mich sofort beruhigt.“</a:t>
            </a:r>
            <a:endParaRPr lang="de-DE" sz="140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147212" y="6651835"/>
            <a:ext cx="3722566"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3978454" y="5834824"/>
            <a:ext cx="336452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050" dirty="0">
                <a:solidFill>
                  <a:schemeClr val="tx1"/>
                </a:solidFill>
              </a:rPr>
              <a:t>Heute findet Maria, jede Frau sollte Zugang zu praktischen, zur Lebensphase passenden Werkzeugen haben – ja, um das System zu verstehen, aber ebenso, um sich im Umgang damit sicher zu </a:t>
            </a:r>
            <a:r>
              <a:rPr lang="de-DE" sz="1050" b="1" dirty="0">
                <a:solidFill>
                  <a:schemeClr val="tx1"/>
                </a:solidFill>
              </a:rPr>
              <a:t>fühlen</a:t>
            </a:r>
            <a:r>
              <a:rPr lang="de-DE" sz="1050" dirty="0">
                <a:solidFill>
                  <a:schemeClr val="tx1"/>
                </a:solidFill>
              </a:rPr>
              <a:t>. Rückblickend wünscht sich Maria, jemand hätte früher mit ihr über Geld gesprochen – nicht nur über das Budget im Alltag, sondern über echte Zukunftsplanung. In ihren Zwanzigern und Dreißigern war sie mit Arbeit, Kindererziehung und der Pflege von Angehörigen beschäftigt. Finanzberatung schien oft für andere gedacht, und meist richtete sie sich tatsächlich an Wohlhabendere, Jüngere oder Männer.</a:t>
            </a:r>
          </a:p>
          <a:p>
            <a:pPr>
              <a:lnSpc>
                <a:spcPct val="100000"/>
              </a:lnSpc>
              <a:spcBef>
                <a:spcPts val="1600"/>
              </a:spcBef>
            </a:pPr>
            <a:r>
              <a:rPr lang="de-DE" sz="1050" dirty="0">
                <a:solidFill>
                  <a:schemeClr val="tx1"/>
                </a:solidFill>
              </a:rPr>
              <a:t>Sie hätte Unterstützung gebraucht, die sie direkt anspricht: klare, ehrliche Informationen, ohne Wertung vermittelt. Ein Kurs oder Programm für Frauen wie sie – mit Lücken im Erwerbsleben, unsicher im Finanzjargon, aber entschlossen, die Dinge in die Hand zu nehmen – hätte den entscheidenden Unterschied gemacht. Heute sieht Maria auch, wie viel Erfahrungsberichte anderer Frauen und nahbare Vorbilder hätten bewirken können. Hätte sie andere Frauen ihres Alters offen über Altersvorsorge, Ersparnisse und finanzielle Unabhängigkeit sprechen sehen, hätte sie früher und mit weniger Angst angefangen.</a:t>
            </a:r>
          </a:p>
          <a:p>
            <a:pPr algn="just">
              <a:lnSpc>
                <a:spcPts val="1220"/>
              </a:lnSpc>
            </a:pPr>
            <a:r>
              <a:rPr lang="de-DE" sz="1050" dirty="0">
                <a:solidFill>
                  <a:schemeClr val="tx1"/>
                </a:solidFill>
              </a:rPr>
              <a:t>.  </a:t>
            </a:r>
            <a:endParaRPr lang="de-DE" sz="1050" b="1" dirty="0">
              <a:solidFill>
                <a:schemeClr val="tx1"/>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369426"/>
            <a:ext cx="2649474" cy="570797"/>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670080" y="5152749"/>
            <a:ext cx="3093163" cy="570797"/>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4632434" y="333413"/>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721534" y="5001834"/>
            <a:ext cx="2621443"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979130" y="5073062"/>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9002" y="4245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912B971-049E-B799-9302-F27FCF52DC55}"/>
              </a:ext>
            </a:extLst>
          </p:cNvPr>
          <p:cNvSpPr txBox="1"/>
          <p:nvPr/>
        </p:nvSpPr>
        <p:spPr>
          <a:xfrm>
            <a:off x="3963580" y="1316903"/>
            <a:ext cx="3478800" cy="3477875"/>
          </a:xfrm>
          <a:prstGeom prst="rect">
            <a:avLst/>
          </a:prstGeom>
          <a:noFill/>
        </p:spPr>
        <p:txBody>
          <a:bodyPr wrap="square"/>
          <a:lstStyle/>
          <a:p>
            <a:r>
              <a:rPr lang="de-DE" sz="1050" dirty="0"/>
              <a:t>Marias größte Hürde war nicht der Zugang. Es war ihre Einstellung. Sie überwand:</a:t>
            </a:r>
          </a:p>
          <a:p>
            <a:pPr marL="171450" indent="-171450">
              <a:buFont typeface="Arial" panose="020B0604020202020204" pitchFamily="34" charset="0"/>
              <a:buChar char="•"/>
            </a:pPr>
            <a:r>
              <a:rPr lang="de-DE" sz="1050" dirty="0"/>
              <a:t>Den Glauben, für Finanzplanung sei es bei ihr „zu spät“</a:t>
            </a:r>
          </a:p>
          <a:p>
            <a:pPr marL="171450" indent="-171450">
              <a:buFont typeface="Arial" panose="020B0604020202020204" pitchFamily="34" charset="0"/>
              <a:buChar char="•"/>
            </a:pPr>
            <a:r>
              <a:rPr lang="de-DE" sz="1050" dirty="0"/>
              <a:t>Die Neigung, zuerst an andere und zuletzt an sich selbst zu denken</a:t>
            </a:r>
          </a:p>
          <a:p>
            <a:pPr marL="171450" indent="-171450">
              <a:buFont typeface="Arial" panose="020B0604020202020204" pitchFamily="34" charset="0"/>
              <a:buChar char="•"/>
            </a:pPr>
            <a:r>
              <a:rPr lang="de-DE" sz="1050" dirty="0"/>
              <a:t>Die Scham über das, was sie nicht wusste</a:t>
            </a:r>
          </a:p>
          <a:p>
            <a:pPr marL="171450" indent="-171450">
              <a:buFont typeface="Arial" panose="020B0604020202020204" pitchFamily="34" charset="0"/>
              <a:buChar char="•"/>
            </a:pPr>
            <a:endParaRPr lang="de-DE" sz="1050" dirty="0"/>
          </a:p>
          <a:p>
            <a:r>
              <a:rPr lang="de-DE" sz="1050" dirty="0"/>
              <a:t>Als ihr Sohn auszog, entschied sich Maria bewusst, in die eigene Zukunft zu investieren – finanziell wie emotional. Sie ließ den Gedanken los, es sei „zu spät“, und begann mit kleinen, praktischen Schritten. Maria stellte Fragen. Sie holte sich Rat. Sie trat einer örtlichen Credit Union bei, nutzte Rentenrechner und informierte sich über ihre Rechte. Jeder Schritt brachte ein wenig mehr Klarheit und viel mehr Selbstvertrauen.</a:t>
            </a:r>
          </a:p>
          <a:p>
            <a:r>
              <a:rPr lang="de-DE" sz="1050" dirty="0"/>
              <a:t>Heute fühlt sie sich informiert, nicht abhängig. Gesprächen über Geld weicht sie nicht mehr aus; sie führt sie an. Das hat ihre eigene Perspektive verbessert und sie zu einer Ratgeberin für andere gemacht.</a:t>
            </a:r>
          </a:p>
          <a:p>
            <a:endParaRPr lang="de-DE" sz="1050" dirty="0"/>
          </a:p>
        </p:txBody>
      </p:sp>
      <p:sp>
        <p:nvSpPr>
          <p:cNvPr id="3" name="TextBox 2">
            <a:extLst>
              <a:ext uri="{FF2B5EF4-FFF2-40B4-BE49-F238E27FC236}">
                <a16:creationId xmlns:a16="http://schemas.microsoft.com/office/drawing/2014/main" id="{3995A05D-EC8F-4DC8-EBD5-139BC9078E5B}"/>
              </a:ext>
            </a:extLst>
          </p:cNvPr>
          <p:cNvSpPr txBox="1"/>
          <p:nvPr/>
        </p:nvSpPr>
        <p:spPr>
          <a:xfrm>
            <a:off x="321188" y="5790530"/>
            <a:ext cx="3474100" cy="3139321"/>
          </a:xfrm>
          <a:prstGeom prst="rect">
            <a:avLst/>
          </a:prstGeom>
          <a:noFill/>
        </p:spPr>
        <p:txBody>
          <a:bodyPr wrap="square"/>
          <a:lstStyle/>
          <a:p>
            <a:pPr>
              <a:buNone/>
            </a:pPr>
            <a:r>
              <a:rPr lang="de-DE" sz="950" b="1" dirty="0">
                <a:latin typeface="Calibri" panose="020F0502020204030204" pitchFamily="34" charset="0"/>
                <a:ea typeface="Calibri" panose="020F0502020204030204" pitchFamily="34" charset="0"/>
                <a:cs typeface="Calibri" panose="020F0502020204030204" pitchFamily="34" charset="0"/>
              </a:rPr>
              <a:t>✅  Online-Rentenrechner</a:t>
            </a:r>
            <a:br>
              <a:rPr lang="de-DE" sz="950" dirty="0">
                <a:latin typeface="Calibri" panose="020F0502020204030204" pitchFamily="34" charset="0"/>
                <a:ea typeface="Calibri" panose="020F0502020204030204" pitchFamily="34" charset="0"/>
                <a:cs typeface="Calibri" panose="020F0502020204030204" pitchFamily="34" charset="0"/>
              </a:rPr>
            </a:br>
            <a:r>
              <a:rPr lang="de-DE" sz="950" dirty="0">
                <a:latin typeface="Calibri" panose="020F0502020204030204" pitchFamily="34" charset="0"/>
                <a:ea typeface="Calibri" panose="020F0502020204030204" pitchFamily="34" charset="0"/>
                <a:cs typeface="Calibri" panose="020F0502020204030204" pitchFamily="34" charset="0"/>
              </a:rPr>
              <a:t>Maria nutzt kostenlose Online-Rentenrechner, um ihre Ansprüche zu schätzen – aus ihren irischen Beiträgen wie aus ihrer früheren Beschäftigung in Großbritannien. Diese Tools zeigten ihr, wo sie steht und welche Lücken sie schließen sollte.</a:t>
            </a:r>
          </a:p>
          <a:p>
            <a:pPr>
              <a:buNone/>
            </a:pPr>
            <a:r>
              <a:rPr lang="de-DE" sz="950" b="1" dirty="0">
                <a:latin typeface="Calibri" panose="020F0502020204030204" pitchFamily="34" charset="0"/>
                <a:ea typeface="Calibri" panose="020F0502020204030204" pitchFamily="34" charset="0"/>
                <a:cs typeface="Calibri" panose="020F0502020204030204" pitchFamily="34" charset="0"/>
              </a:rPr>
              <a:t>✅  MyWelfare.ie &amp; GOV.UK</a:t>
            </a:r>
            <a:br>
              <a:rPr lang="de-DE" sz="950" dirty="0">
                <a:latin typeface="Calibri" panose="020F0502020204030204" pitchFamily="34" charset="0"/>
                <a:ea typeface="Calibri" panose="020F0502020204030204" pitchFamily="34" charset="0"/>
                <a:cs typeface="Calibri" panose="020F0502020204030204" pitchFamily="34" charset="0"/>
              </a:rPr>
            </a:br>
            <a:r>
              <a:rPr lang="de-DE" sz="950" dirty="0">
                <a:latin typeface="Calibri" panose="020F0502020204030204" pitchFamily="34" charset="0"/>
                <a:ea typeface="Calibri" panose="020F0502020204030204" pitchFamily="34" charset="0"/>
                <a:cs typeface="Calibri" panose="020F0502020204030204" pitchFamily="34" charset="0"/>
              </a:rPr>
              <a:t>Ihre Sozialversicherungsdaten und Renteninformationen ruft sie über MyWelfare.ie und das Portal der britischen State Pension ab. </a:t>
            </a:r>
          </a:p>
          <a:p>
            <a:pPr>
              <a:buNone/>
            </a:pPr>
            <a:r>
              <a:rPr lang="de-DE" sz="950" b="1" dirty="0">
                <a:latin typeface="Calibri" panose="020F0502020204030204" pitchFamily="34" charset="0"/>
                <a:ea typeface="Calibri" panose="020F0502020204030204" pitchFamily="34" charset="0"/>
                <a:cs typeface="Calibri" panose="020F0502020204030204" pitchFamily="34" charset="0"/>
              </a:rPr>
              <a:t>✅  Digitale Budget-Apps</a:t>
            </a:r>
            <a:br>
              <a:rPr lang="de-DE" sz="950" dirty="0">
                <a:latin typeface="Calibri" panose="020F0502020204030204" pitchFamily="34" charset="0"/>
                <a:ea typeface="Calibri" panose="020F0502020204030204" pitchFamily="34" charset="0"/>
                <a:cs typeface="Calibri" panose="020F0502020204030204" pitchFamily="34" charset="0"/>
              </a:rPr>
            </a:br>
            <a:r>
              <a:rPr lang="de-DE" sz="950" dirty="0">
                <a:latin typeface="Calibri" panose="020F0502020204030204" pitchFamily="34" charset="0"/>
                <a:ea typeface="Calibri" panose="020F0502020204030204" pitchFamily="34" charset="0"/>
                <a:cs typeface="Calibri" panose="020F0502020204030204" pitchFamily="34" charset="0"/>
              </a:rPr>
              <a:t>Mit der Budgetfunktion ihrer Online-Banking-App behält sie nun ihre Ersparnisse im Blick und legt gezielt Geld für langfristige Ziele zurück, etwa für Zusatzbeiträge zur privaten Altersvorsorge.</a:t>
            </a:r>
          </a:p>
          <a:p>
            <a:r>
              <a:rPr lang="de-DE" sz="950" b="1" dirty="0">
                <a:latin typeface="Calibri" panose="020F0502020204030204" pitchFamily="34" charset="0"/>
                <a:ea typeface="Calibri" panose="020F0502020204030204" pitchFamily="34" charset="0"/>
                <a:cs typeface="Calibri" panose="020F0502020204030204" pitchFamily="34" charset="0"/>
              </a:rPr>
              <a:t>✅ </a:t>
            </a:r>
            <a:r>
              <a:rPr lang="de-DE" sz="950" b="1" dirty="0"/>
              <a:t>Vertrauenswürdige Websites zur Finanzbildung</a:t>
            </a:r>
            <a:br>
              <a:rPr lang="de-DE" sz="950" dirty="0"/>
            </a:br>
            <a:r>
              <a:rPr lang="de-DE" sz="950" dirty="0"/>
              <a:t>Maria nutzt verbraucherorientierte Websites, die Altersvorsorge, AVCs (freiwillige Zusatzbeiträge) und PRSAs verständlich erklären. So lotet sie risikoarmes Vorsorgesparen aus, das zu ihrem Alter und ihrer Situation passt.</a:t>
            </a:r>
          </a:p>
          <a:p>
            <a:pPr>
              <a:buNone/>
            </a:pPr>
            <a:endParaRPr lang="de-DE" sz="9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1170</Words>
  <Application>Microsoft Office PowerPoint</Application>
  <PresentationFormat>Custom</PresentationFormat>
  <Paragraphs>43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Orla Casey</cp:lastModifiedBy>
  <cp:revision>31</cp:revision>
  <dcterms:created xsi:type="dcterms:W3CDTF">2024-07-18T11:40:13Z</dcterms:created>
  <dcterms:modified xsi:type="dcterms:W3CDTF">2025-10-04T05:34:08Z</dcterms:modified>
</cp:coreProperties>
</file>