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68" d="100"/>
          <a:sy n="68" d="100"/>
        </p:scale>
        <p:origin x="2408"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11/4/2025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11/4/2025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11/4/2025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11/4/2025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‹Nr.›</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63E0B-8037-042B-1A5B-B2C83A51B430}"/>
              </a:ext>
            </a:extLst>
          </p:cNvPr>
          <p:cNvPicPr>
            <a:picLocks noGrp="1" noChangeAspect="1"/>
          </p:cNvPicPr>
          <p:nvPr>
            <p:ph type="pic" sz="quarter" idx="14"/>
          </p:nvPr>
        </p:nvPicPr>
        <p:blipFill>
          <a:blip r:embed="rId2"/>
          <a:srcRect l="2807" t="-1271" r="52554" b="32747"/>
          <a:stretch>
            <a:fillRect/>
          </a:stretch>
        </p:blipFill>
        <p:spPr>
          <a:xfrm>
            <a:off x="3774585" y="259898"/>
            <a:ext cx="1448194" cy="1483732"/>
          </a:xfrm>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Natalia*</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5897977"/>
            <a:ext cx="2681218" cy="37669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250" dirty="0"/>
              <a:t>Natalia ist 67 und kam Ende der 1990er-Jahre nach Deutschland – mit einem Biologiestudium und einer Mappe voller Zeugnisse, die hier nicht anerkannt wurden. Ihr Mann, ein Musiker, fand nur unregelmäßig Arbeit; sie wechselte zwischen Putzjobs, Küchenschichten und kurzen Verträgen, die begannen und endeten, ohne Rentenansprüche aufzubauen. Im Ruhestand lebt das Paar nun von Sozialleistungen, achtet auf jeden Euro, ist dankbar für ein Dach über dem Kopf und trägt noch immer die stille Trauer um ein Leben, das nie zu ihren Fähigkeiten passte. Was an Natalias Geschichte auffällt, ist nicht Scheitern, sondern Anpassung. Mit wenig Deutsch lernte sie, sich in einem fremden System zurechtzufinden, und suchte Hilfe dort, wo Vertrauen bestand: bei Nachbarn, Kirchengruppen und anderen zugewanderten Frauen, die ähnliche Wege gegangen waren.</a:t>
            </a: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600" dirty="0">
                <a:solidFill>
                  <a:schemeClr val="bg1"/>
                </a:solidFill>
                <a:latin typeface="Calibri" panose="020F0502020204030204" pitchFamily="34" charset="0"/>
                <a:cs typeface="Calibri" panose="020F0502020204030204" pitchFamily="34" charset="0"/>
              </a:rPr>
              <a:t>Deutschland – aus Russland eingewandert</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577923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6962" y="4240351"/>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477599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545485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782943"/>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4429921"/>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6"/>
          <a:stretch>
            <a:fillRect/>
          </a:stretch>
        </p:blipFill>
        <p:spPr>
          <a:xfrm>
            <a:off x="156376" y="532659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de-DE"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4878782"/>
            <a:ext cx="3128425" cy="4339650"/>
          </a:xfrm>
          <a:prstGeom prst="rect">
            <a:avLst/>
          </a:prstGeom>
          <a:noFill/>
        </p:spPr>
        <p:txBody>
          <a:bodyPr wrap="square"/>
          <a:lstStyle/>
          <a:p>
            <a:r>
              <a:rPr lang="de-DE" sz="1100" dirty="0"/>
              <a:t>Von Anfang an führte Natalia ein Notizbuch. Jeder eingehende Betrag und jede Ausgabe bekam eine Zeile. Sie zahlte lieber bar, um die Kontrolle zu behalten: War der Umschlag leer, war der Monat zu Ende. Briefe von der Bank schüchterten sie ein; Fachsprache verschleierte einfache Sachverhalte, und kleine Fehler zogen Gebühren nach sich. Statt Unbekanntes zu riskieren, beschränkte sie sich auf das, was sie beherrschen konnte – Miete, Essen, Nebenkosten –, und mied möglichst alles, was außer Kontrolle geraten konnte, vor allem Kredite.</a:t>
            </a:r>
          </a:p>
          <a:p>
            <a:r>
              <a:rPr lang="de-DE" sz="1100" dirty="0"/>
              <a:t>Die Jahre vergingen in vorsichtigen kleinen Schritten. Kinderschuhe, Wintermäntel, eine Zahnarztrechnung – alles aufgefangen durch Planung im Kleinsten. Keine Städtereisen, keine Experimente mit Geldanlagen, keine Anschaffungen über ihre Verhältnisse. Und doch war da Stolz: trotz allem keine Schulden, keine Zwangsräumung, keine gebrochenen Versprechen gegenüber Vermietern oder Freunden. Dass ihre Kinder in der Schule vorankamen, verbuchte sie als Vermögen, das kein Kontoauszug zeigt.</a:t>
            </a: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523220"/>
          </a:xfrm>
          <a:prstGeom prst="rect">
            <a:avLst/>
          </a:prstGeom>
          <a:noFill/>
        </p:spPr>
        <p:txBody>
          <a:bodyPr wrap="square">
            <a:spAutoFit/>
          </a:bodyPr>
          <a:lstStyle/>
          <a:p>
            <a:r>
              <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rPr>
              <a:t>Würde wächst mit dem Verstehen</a:t>
            </a:r>
            <a:endPar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5">
            <a:extLst>
              <a:ext uri="{FF2B5EF4-FFF2-40B4-BE49-F238E27FC236}">
                <a16:creationId xmlns:a16="http://schemas.microsoft.com/office/drawing/2014/main" id="{1AFA4F85-D65A-537E-E5C8-16147019390F}"/>
              </a:ext>
            </a:extLst>
          </p:cNvPr>
          <p:cNvSpPr txBox="1">
            <a:spLocks/>
          </p:cNvSpPr>
          <p:nvPr/>
        </p:nvSpPr>
        <p:spPr>
          <a:xfrm>
            <a:off x="964447" y="1002082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400" dirty="0"/>
              <a:t>* Name geändert</a:t>
            </a:r>
            <a:endParaRPr lang="de-DE"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21296" y="6876693"/>
            <a:ext cx="2308324"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492892" y="800578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42839" y="8406889"/>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r>
              <a:rPr lang="de-DE" sz="1400" i="1" dirty="0">
                <a:solidFill>
                  <a:schemeClr val="bg1"/>
                </a:solidFill>
                <a:latin typeface="Calibri" panose="020F0502020204030204" pitchFamily="34" charset="0"/>
                <a:cs typeface="Calibri" panose="020F0502020204030204" pitchFamily="34" charset="0"/>
              </a:rPr>
              <a:t>Lernen Sie das neue System früh kennen und bitten Sie um Hilfe – Würde wächst mit dem Verstehen.</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492990"/>
          </a:xfrm>
          <a:prstGeom prst="rect">
            <a:avLst/>
          </a:prstGeom>
          <a:noFill/>
        </p:spPr>
        <p:txBody>
          <a:bodyPr wrap="square"/>
          <a:lstStyle/>
          <a:p>
            <a:pPr algn="just"/>
            <a:r>
              <a:rPr lang="de-DE" sz="1150" dirty="0"/>
              <a:t>Natalias Abschlüsse wurden nicht anerkannt, ihr Einkommen floss unregelmäßig, und Sprachbarrieren erschwerten den Zugang zu offizieller Beratung. Fehlende Beitragsjahre führten zu minimalen Rentenansprüchen, und die Angst, amtliche Regeln falsch zu verstehen, hielt sie von Produkten fern, die hätten helfen können, etwa einfachen Sparplänen oder geförderten Modellen. Tatsächlich hinderte das Sozialsystem sie sogar daran, für die Zukunft zu sparen. Höhere Ersparnisse hätten zu geringeren Sozialleistungen geführt. </a:t>
            </a:r>
            <a:endParaRPr lang="de-DE" sz="115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1938992"/>
          </a:xfrm>
          <a:prstGeom prst="rect">
            <a:avLst/>
          </a:prstGeom>
          <a:noFill/>
        </p:spPr>
        <p:txBody>
          <a:bodyPr wrap="square"/>
          <a:lstStyle/>
          <a:p>
            <a:pPr algn="just"/>
            <a:r>
              <a:rPr lang="de-DE" sz="1100" dirty="0"/>
              <a:t>Ein handgeschriebenes Budget, ein einfaches Girokonto und das Wissen ihrer Gemeinschaft bleiben ihre Anker. Sie setzt Termine, um Rechnungen zu prüfen, führt Umschläge für planbare Kosten und bittet eine Vertrauensperson, amtliche Schreiben durchzusehen, wenn etwas unklar formuliert ist. Diese Gewohnheiten verringern Überraschungen und ersetzen Angst durch überschaubare Routine.</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1938992"/>
          </a:xfrm>
          <a:prstGeom prst="rect">
            <a:avLst/>
          </a:prstGeom>
          <a:noFill/>
        </p:spPr>
        <p:txBody>
          <a:bodyPr wrap="square"/>
          <a:lstStyle/>
          <a:p>
            <a:pPr algn="just"/>
            <a:r>
              <a:rPr lang="de-DE" sz="1100" dirty="0"/>
              <a:t>Gegenseitige Unterstützung in migrantischen Netzwerken füllte die Lücken, die offizielle Stellen ließen. Praktisches Wissen – wann man anruft, wie man einer Gebühr widerspricht, welche Unterlagen man mitbringt – sparte Geld und bewahrte das Selbstvertrauen. Mit der Zeit lernte Natalia genug deutsches Finanzvokabular, um in einem Amt zu stehen und die richtige Frage zu stellen. Jedes gelungene Gespräch machte das nächste leichter.</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2123658"/>
          </a:xfrm>
          <a:prstGeom prst="rect">
            <a:avLst/>
          </a:prstGeom>
          <a:noFill/>
        </p:spPr>
        <p:txBody>
          <a:bodyPr wrap="square"/>
          <a:lstStyle/>
          <a:p>
            <a:r>
              <a:rPr lang="de-DE" sz="1100" dirty="0"/>
              <a:t>Natalia wünscht sich, es hätte früh übersetzte Orientierungsveranstaltungen zu Bankgrundlagen, Rentenregeln und Mietrecht gegeben, an vertrauten Orten in der Gemeinschaft. Klare Wege zur Anerkennung ausländischer Abschlüsse oder strukturierte Wiedereinstiege in verwandte Berufsfelder hätten Fähigkeiten und Einkommen erhalten. Sie glaubt, dass Workshops nur für Frauen, geleitet von Frauen mit ähnlicher Lebenserfahrung, aus Überlebensstrategien ein stabiles finanzielles Fundament hätten machen können.</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663</Words>
  <Application>Microsoft Office PowerPoint</Application>
  <PresentationFormat>Benutzerdefiniert</PresentationFormat>
  <Paragraphs>22</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Aptos</vt:lpstr>
      <vt:lpstr>Aptos Display</vt:lpstr>
      <vt:lpstr>Arial</vt:lpstr>
      <vt:lpstr>Calibri</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David Blunck</cp:lastModifiedBy>
  <cp:revision>34</cp:revision>
  <cp:lastPrinted>2025-11-04T12:14:42Z</cp:lastPrinted>
  <dcterms:created xsi:type="dcterms:W3CDTF">2024-07-18T11:40:13Z</dcterms:created>
  <dcterms:modified xsi:type="dcterms:W3CDTF">2025-11-04T17:11:54Z</dcterms:modified>
</cp:coreProperties>
</file>