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68" d="100"/>
          <a:sy n="68" d="100"/>
        </p:scale>
        <p:origin x="2408" y="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11/4/2025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11/4/2025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11/4/2025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11/4/2025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‹Nr.›</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6563E0B-8037-042B-1A5B-B2C83A51B430}"/>
              </a:ext>
            </a:extLst>
          </p:cNvPr>
          <p:cNvPicPr>
            <a:picLocks noGrp="1" noChangeAspect="1"/>
          </p:cNvPicPr>
          <p:nvPr>
            <p:ph type="pic" sz="quarter" idx="14"/>
          </p:nvPr>
        </p:nvPicPr>
        <p:blipFill>
          <a:blip r:embed="rId2"/>
          <a:srcRect l="2807" t="-1271" r="52554" b="32747"/>
          <a:stretch>
            <a:fillRect/>
          </a:stretch>
        </p:blipFill>
        <p:spPr>
          <a:xfrm>
            <a:off x="3774585" y="259898"/>
            <a:ext cx="1448194" cy="1483732"/>
          </a:xfrm>
        </p:spPr>
      </p:pic>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nl-NL" sz="2400" b="1">
                <a:solidFill>
                  <a:schemeClr val="bg1"/>
                </a:solidFill>
                <a:latin typeface="Calibri" panose="020F0502020204030204" pitchFamily="34" charset="0"/>
                <a:cs typeface="Calibri" panose="020F0502020204030204" pitchFamily="34" charset="0"/>
              </a:rPr>
              <a:t>Natalia*</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5897977"/>
            <a:ext cx="2681218" cy="37669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049"/>
              </a:lnSpc>
            </a:pPr>
            <a:r>
              <a:rPr lang="nl-NL" sz="1200"/>
              <a:t>Natalia is 67 en kwam eind jaren negentig naar Duitsland met een diploma biologie en een map vol referenties die niet tot erkenning leidden. Haar man, een muzikant, vond onregelmatig werk; zij wisselde tussen schoonmaakbanen, keukendiensten en korte contracten die begonnen en eindigden zonder pensioenopbouw. Het paar leeft nu als gepensioneerden van een sociale uitkering, voorzichtig met elke euro, dankbaar voor een dak boven hun hoofd en nog altijd met het stille verdriet van een leven dat nooit bij hun vaardigheden paste. Wat opvalt in Natalia's verhaal is niet falen, maar aanpassing. Met beperkte kennis van het Duits leerde ze haar weg te vinden in een onbekend systeem en zocht ze hulp waar vertrouwen was: bij buren, kerkgroepen en andere migrantenvrouwen die een vergelijkbare weg hadden afgelegd.</a:t>
            </a: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600">
                <a:solidFill>
                  <a:schemeClr val="bg1"/>
                </a:solidFill>
                <a:latin typeface="Calibri" panose="020F0502020204030204" pitchFamily="34" charset="0"/>
                <a:cs typeface="Calibri" panose="020F0502020204030204" pitchFamily="34" charset="0"/>
              </a:rPr>
              <a:t>Duitsland – geëmigreerd uit Rusland</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577923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6962" y="4240351"/>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477599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5454850"/>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782943"/>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4429921"/>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6"/>
          <a:stretch>
            <a:fillRect/>
          </a:stretch>
        </p:blipFill>
        <p:spPr>
          <a:xfrm>
            <a:off x="156376" y="532659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nl-NL"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052804" y="4878782"/>
            <a:ext cx="3128425" cy="4339650"/>
          </a:xfrm>
          <a:prstGeom prst="rect">
            <a:avLst/>
          </a:prstGeom>
          <a:noFill/>
        </p:spPr>
        <p:txBody>
          <a:bodyPr wrap="square">
            <a:spAutoFit/>
          </a:bodyPr>
          <a:lstStyle/>
          <a:p>
            <a:r>
              <a:rPr lang="nl-NL" sz="1150"/>
              <a:t>Vanaf het begin hield Natalia een schrift bij. Elk binnenkomend bedrag en elke uitgave kreeg een regel. Ze gebruikte liever contant geld, omdat ze dat beter onder controle had: als de envelop leeg was, was de maand voorbij. Brieven van de bank voelden intimiderend; vaktaal verborg eenvoudige feiten en kleine fouten leidden tot kosten. In plaats van het onbekende te riskeren, beperkte ze zich tot wat ze kon overzien – huur, eten, energie – en vermeed ze alles wat uit de hand kon lopen, vooral krediet.</a:t>
            </a:r>
          </a:p>
          <a:p>
            <a:r>
              <a:rPr lang="nl-NL" sz="1150"/>
              <a:t>De jaren verstreken in kleine, voorzichtige stapjes. Kinderschoenen, winterjassen, een tandartsrekening: alles werd opgevangen met minutieuze planning. Er waren geen stedentrips, geen experimenten met beleggen, geen aankopen buiten bereik. Toch was er trots: ondanks alles waren er geen schulden, geen huisuitzetting en geen gebroken beloften aan verhuurders of vrienden. Toen haar kinderen hun school doorliepen, zag ze dat als een rijkdom die geen enkel afschrift kon laten zien.</a:t>
            </a: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523220"/>
          </a:xfrm>
          <a:prstGeom prst="rect">
            <a:avLst/>
          </a:prstGeom>
          <a:noFill/>
        </p:spPr>
        <p:txBody>
          <a:bodyPr wrap="square">
            <a:spAutoFit/>
          </a:bodyPr>
          <a:lstStyle/>
          <a:p>
            <a:r>
              <a:rPr lang="nl-NL" sz="1400">
                <a:solidFill>
                  <a:schemeClr val="bg1"/>
                </a:solidFill>
                <a:latin typeface="Calibri" panose="020F0502020204030204" pitchFamily="34" charset="0"/>
                <a:ea typeface="Calibri" panose="020F0502020204030204" pitchFamily="34" charset="0"/>
                <a:cs typeface="Calibri" panose="020F0502020204030204" pitchFamily="34" charset="0"/>
              </a:rPr>
              <a:t>Waardigheid groeit met begrip</a:t>
            </a:r>
            <a:endParaRPr lang="nl-NL"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5">
            <a:extLst>
              <a:ext uri="{FF2B5EF4-FFF2-40B4-BE49-F238E27FC236}">
                <a16:creationId xmlns:a16="http://schemas.microsoft.com/office/drawing/2014/main" id="{1AFA4F85-D65A-537E-E5C8-16147019390F}"/>
              </a:ext>
            </a:extLst>
          </p:cNvPr>
          <p:cNvSpPr txBox="1">
            <a:spLocks/>
          </p:cNvSpPr>
          <p:nvPr/>
        </p:nvSpPr>
        <p:spPr>
          <a:xfrm>
            <a:off x="964447" y="1002082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nl-NL" sz="1400"/>
              <a:t>* Naam gewijzigd</a:t>
            </a:r>
            <a:endParaRPr lang="nl-NL" sz="1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121296" y="6876693"/>
            <a:ext cx="2308324"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492892" y="800578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42839" y="8406889"/>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600"/>
              </a:lnSpc>
              <a:spcBef>
                <a:spcPts val="0"/>
              </a:spcBef>
            </a:pPr>
            <a:r>
              <a:rPr lang="nl-NL" sz="1600" i="1">
                <a:solidFill>
                  <a:schemeClr val="bg1"/>
                </a:solidFill>
                <a:latin typeface="Calibri" panose="020F0502020204030204" pitchFamily="34" charset="0"/>
                <a:cs typeface="Calibri" panose="020F0502020204030204" pitchFamily="34" charset="0"/>
              </a:rPr>
              <a:t>Leer het nieuwe systeem vroeg kennen en vraag om hulp: waardigheid groeit met begrip.</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spAutoFit/>
          </a:bodyPr>
          <a:lstStyle/>
          <a:p>
            <a:pPr>
              <a:lnSpc>
                <a:spcPts val="1565"/>
              </a:lnSpc>
            </a:pPr>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090488"/>
            <a:ext cx="2503170"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26403" y="1710084"/>
            <a:ext cx="3080160" cy="2492990"/>
          </a:xfrm>
          <a:prstGeom prst="rect">
            <a:avLst/>
          </a:prstGeom>
          <a:noFill/>
        </p:spPr>
        <p:txBody>
          <a:bodyPr wrap="square">
            <a:spAutoFit/>
          </a:bodyPr>
          <a:lstStyle/>
          <a:p>
            <a:pPr algn="just"/>
            <a:r>
              <a:rPr lang="nl-NL" sz="1050"/>
              <a:t>Natalia's diploma's werden niet erkend, haar inkomsten waren onregelmatig en door de taalbarrière was formele begeleiding moeilijk bereikbaar. Ontbrekende jaren van premiebetaling leidden tot minimale pensioenrechten, en de angst om officiële regels verkeerd te begrijpen hield haar weg bij producten die hadden kunnen helpen, zoals eenvoudige spaarplannen of gesubsidieerde regelingen. Sterker nog: het socialezekerheidsstelsel weerhield haar er juist van om voor de toekomst te sparen. Meer spaargeld zou tot een lagere uitkering hebben geleid.</a:t>
            </a:r>
            <a:endParaRPr lang="nl-NL" sz="105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3A33990-317F-5B7F-F16F-A929526737BD}"/>
              </a:ext>
            </a:extLst>
          </p:cNvPr>
          <p:cNvSpPr txBox="1"/>
          <p:nvPr/>
        </p:nvSpPr>
        <p:spPr>
          <a:xfrm>
            <a:off x="4267017" y="1659828"/>
            <a:ext cx="2780381" cy="1938992"/>
          </a:xfrm>
          <a:prstGeom prst="rect">
            <a:avLst/>
          </a:prstGeom>
          <a:noFill/>
        </p:spPr>
        <p:txBody>
          <a:bodyPr wrap="square">
            <a:spAutoFit/>
          </a:bodyPr>
          <a:lstStyle/>
          <a:p>
            <a:pPr algn="just"/>
            <a:r>
              <a:rPr lang="nl-NL" sz="1100"/>
              <a:t>Een handgeschreven budget, een eenvoudige betaalrekening en kennis uit de gemeenschap zijn nog altijd haar houvast. Ze plant vaste momenten om rekeningen na te lopen, gebruikt enveloppen voor voorspelbare kosten en vraagt een vertrouwde kennis om officiële brieven door te lezen als de formulering onduidelijk is. Die gewoonten zorgen voor minder verrassingen en vervangen angst door een behapbare routine.</a:t>
            </a:r>
            <a:endParaRPr lang="nl-NL" sz="11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492528" y="5631143"/>
            <a:ext cx="2991497" cy="1938992"/>
          </a:xfrm>
          <a:prstGeom prst="rect">
            <a:avLst/>
          </a:prstGeom>
          <a:noFill/>
        </p:spPr>
        <p:txBody>
          <a:bodyPr wrap="square">
            <a:spAutoFit/>
          </a:bodyPr>
          <a:lstStyle/>
          <a:p>
            <a:pPr algn="just"/>
            <a:r>
              <a:rPr lang="nl-NL" sz="1100"/>
              <a:t>Wederzijdse steun binnen migrantennetwerken vulde de gaten die formele instanties lieten liggen. Praktische kennis – wanneer je moet bellen, hoe je bezwaar maakt tegen kosten, welke documenten je meeneemt – bespaarde zowel geld als zelfvertrouwen. Na verloop van tijd leerde Natalia genoeg Duitse financiële woordenschat om op een kantoor de juiste vraag te stellen. Elk geslaagd contact maakte het volgende makkelijker.</a:t>
            </a:r>
            <a:endParaRPr lang="nl-NL" sz="11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037455" y="5641786"/>
            <a:ext cx="3199230" cy="2123658"/>
          </a:xfrm>
          <a:prstGeom prst="rect">
            <a:avLst/>
          </a:prstGeom>
          <a:noFill/>
        </p:spPr>
        <p:txBody>
          <a:bodyPr wrap="square">
            <a:spAutoFit/>
          </a:bodyPr>
          <a:lstStyle/>
          <a:p>
            <a:r>
              <a:rPr lang="nl-NL" sz="1000"/>
              <a:t>Natalia had graag vroeg vertaalde voorlichtingsbijeenkomsten gehad over de basis van bankzaken, pensioenregels en huurdersrechten, gegeven op vertrouwde plekken in de gemeenschap. Duidelijke trajecten voor de erkenning van buitenlandse diploma's, of gestructureerde routes terug naar verwante vakgebieden, hadden vaardigheden en inkomen behouden. Ze denkt dat workshops alleen voor vrouwen, geleid door lotgenoten met ervaringsdeskundigheid, overlevingsstrategieën hadden kunnen omzetten in een stabiele financiële basis.</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663</Words>
  <Application>Microsoft Office PowerPoint</Application>
  <PresentationFormat>Benutzerdefiniert</PresentationFormat>
  <Paragraphs>22</Paragraphs>
  <Slides>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vt:i4>
      </vt:variant>
    </vt:vector>
  </HeadingPairs>
  <TitlesOfParts>
    <vt:vector size="7" baseType="lpstr">
      <vt:lpstr>Aptos</vt:lpstr>
      <vt:lpstr>Aptos Display</vt:lpstr>
      <vt:lpstr>Arial</vt:lpstr>
      <vt:lpstr>Calibri</vt:lpstr>
      <vt:lpstr>Office Theme</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3, TVW (Duitsland)</dc:title>
  <dc:creator>Gillian Keane</dc:creator>
  <cp:lastModifiedBy>David Blunck</cp:lastModifiedBy>
  <cp:revision>34</cp:revision>
  <cp:lastPrinted>2025-11-04T12:14:42Z</cp:lastPrinted>
  <dcterms:created xsi:type="dcterms:W3CDTF">2024-07-18T11:40:13Z</dcterms:created>
  <dcterms:modified xsi:type="dcterms:W3CDTF">2025-11-04T17:11:54Z</dcterms:modified>
</cp:coreProperties>
</file>