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39" d="100"/>
          <a:sy n="39" d="100"/>
        </p:scale>
        <p:origin x="206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10/30/2025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10/30/2025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10/30/2025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10/30/2025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10/30/2025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10/30/2025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10/30/2025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behind a counter&#10;&#10;AI-generated content may be incorrect.">
            <a:extLst>
              <a:ext uri="{FF2B5EF4-FFF2-40B4-BE49-F238E27FC236}">
                <a16:creationId xmlns:a16="http://schemas.microsoft.com/office/drawing/2014/main" id="{517448BE-C314-4717-CD38-2D1DE5B450D0}"/>
              </a:ext>
            </a:extLst>
          </p:cNvPr>
          <p:cNvPicPr>
            <a:picLocks noGrp="1" noChangeAspect="1"/>
          </p:cNvPicPr>
          <p:nvPr>
            <p:ph type="pic" sz="quarter" idx="13"/>
          </p:nvPr>
        </p:nvPicPr>
        <p:blipFill>
          <a:blip r:embed="rId2"/>
          <a:srcRect t="11819" b="11819"/>
          <a:stretch>
            <a:fillRect/>
          </a:stretch>
        </p:blipFill>
        <p:spPr/>
      </p:pic>
      <p:pic>
        <p:nvPicPr>
          <p:cNvPr id="5" name="Picture Placeholder 4" descr="A person in a red dress&#10;&#10;AI-generated content may be incorrect.">
            <a:extLst>
              <a:ext uri="{FF2B5EF4-FFF2-40B4-BE49-F238E27FC236}">
                <a16:creationId xmlns:a16="http://schemas.microsoft.com/office/drawing/2014/main" id="{CF22EFA3-0F36-D8D1-B8F8-EA3C5162FB3D}"/>
              </a:ext>
            </a:extLst>
          </p:cNvPr>
          <p:cNvPicPr>
            <a:picLocks noGrp="1" noChangeAspect="1"/>
          </p:cNvPicPr>
          <p:nvPr>
            <p:ph type="pic" sz="quarter" idx="14"/>
          </p:nvPr>
        </p:nvPicPr>
        <p:blipFill>
          <a:blip r:embed="rId3"/>
          <a:srcRect l="3474" r="3474"/>
          <a:stretch>
            <a:fillRect/>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740450" y="4610007"/>
            <a:ext cx="3125494" cy="5757676"/>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lang="de-DE" dirty="0">
              <a:solidFill>
                <a:srgbClr val="F05A28"/>
              </a:solidFill>
            </a:endParaRPr>
          </a:p>
          <a:p>
            <a:endParaRPr lang="de-DE" dirty="0">
              <a:solidFill>
                <a:srgbClr val="F05A28"/>
              </a:solidFill>
            </a:endParaRPr>
          </a:p>
          <a:p>
            <a:endParaRPr lang="de-DE" dirty="0">
              <a:solidFill>
                <a:srgbClr val="F05A28"/>
              </a:solidFill>
            </a:endParaRPr>
          </a:p>
          <a:p>
            <a:endParaRPr lang="de-DE" dirty="0">
              <a:solidFill>
                <a:srgbClr val="F05A28"/>
              </a:solidFill>
            </a:endParaRPr>
          </a:p>
          <a:p>
            <a:endParaRPr lang="de-DE" dirty="0">
              <a:solidFill>
                <a:srgbClr val="F05A28"/>
              </a:solidFill>
            </a:endParaRPr>
          </a:p>
          <a:p>
            <a:endParaRPr lang="de-DE" dirty="0">
              <a:solidFill>
                <a:srgbClr val="F05A28"/>
              </a:solidFill>
            </a:endParaRPr>
          </a:p>
          <a:p>
            <a:endParaRPr lang="de-DE" dirty="0">
              <a:solidFill>
                <a:srgbClr val="F05A28"/>
              </a:solidFill>
            </a:endParaRPr>
          </a:p>
          <a:p>
            <a:pPr marL="252000">
              <a:spcBef>
                <a:spcPts val="600"/>
              </a:spcBef>
              <a:spcAft>
                <a:spcPts val="600"/>
              </a:spcAft>
            </a:pPr>
            <a:r>
              <a:rPr lang="de-DE" sz="1400" dirty="0">
                <a:solidFill>
                  <a:schemeClr val="bg1"/>
                </a:solidFill>
                <a:latin typeface="Calibri" panose="020F0502020204030204" pitchFamily="34" charset="0"/>
                <a:cs typeface="Calibri" panose="020F0502020204030204" pitchFamily="34" charset="0"/>
              </a:rPr>
              <a:t>In dieser Lebensphase beschäftigen mich Geldfragen, Altersvorsorge und Krankenversicherung sehr. Sie bereiten mir Sorgen und Stress. Ich glaube, das liegt vor allem am derzeitigen Wirtschaftssystem und an unserem Umfeld. Für Menschen, die nicht wohlhabend sind, hat das etwas Bedrohliches. Das Rentensystem gibt einem kein Gefühl von Sicherheit. </a:t>
            </a: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00000"/>
              </a:lnSpc>
              <a:spcBef>
                <a:spcPts val="0"/>
              </a:spcBef>
              <a:buNone/>
            </a:pPr>
            <a:r>
              <a:rPr lang="de-DE" sz="2400" b="1" dirty="0">
                <a:solidFill>
                  <a:schemeClr val="bg1"/>
                </a:solidFill>
                <a:latin typeface="Calibri" panose="020F0502020204030204" pitchFamily="34" charset="0"/>
                <a:cs typeface="Calibri" panose="020F0502020204030204" pitchFamily="34" charset="0"/>
              </a:rPr>
              <a:t>Rania </a:t>
            </a:r>
          </a:p>
          <a:p>
            <a:pPr marL="0" indent="0">
              <a:lnSpc>
                <a:spcPct val="100000"/>
              </a:lnSpc>
              <a:spcBef>
                <a:spcPts val="0"/>
              </a:spcBef>
              <a:buNone/>
            </a:pPr>
            <a:r>
              <a:rPr lang="de-DE" sz="2400" b="1" dirty="0">
                <a:solidFill>
                  <a:schemeClr val="bg1"/>
                </a:solidFill>
                <a:latin typeface="Calibri" panose="020F0502020204030204" pitchFamily="34" charset="0"/>
                <a:cs typeface="Calibri" panose="020F0502020204030204" pitchFamily="34" charset="0"/>
              </a:rPr>
              <a:t>Tsoukala</a:t>
            </a:r>
          </a:p>
          <a:p>
            <a:pPr marL="0" indent="0">
              <a:lnSpc>
                <a:spcPts val="2100"/>
              </a:lnSpc>
              <a:spcBef>
                <a:spcPts val="0"/>
              </a:spcBef>
              <a:buNone/>
            </a:pPr>
            <a:endParaRPr lang="de-DE" sz="240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1" y="5533466"/>
            <a:ext cx="2699562" cy="413148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de-DE" sz="1300" dirty="0">
                <a:solidFill>
                  <a:schemeClr val="tx1">
                    <a:lumMod val="85000"/>
                    <a:lumOff val="15000"/>
                  </a:schemeClr>
                </a:solidFill>
              </a:rPr>
              <a:t>Ich bin alleinerziehende Mutter von drei Kindern und führe einen kleinen Betrieb. Die Ausgaben sind sehr hoch, aber ich denke immer ans Investieren, weil es meine Arbeit effektiver machen kann. Außerdem kann man als Unternehmerin nicht stehen bleiben: Das System drängt einen, weiter zu investieren, sonst fühlt man sich von der Konkurrenz abgehängt – und all das erhöht den Druck. Kostenlose Finanzberatung vom Staat – Beratung und Unterstützung durch eine Fachperson, die die konkreten Zahlen meines Betriebs prüft und konkrete Lösungen vorschlägt – würde mich ermutigen, mehr zu sparen und zu investieren. </a:t>
            </a:r>
            <a:endParaRPr lang="de-DE" sz="13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45957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hangingPunct="1">
              <a:lnSpc>
                <a:spcPts val="1220"/>
              </a:lnSpc>
            </a:pPr>
            <a:endParaRPr lang="de-DE" sz="110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800" dirty="0">
                <a:solidFill>
                  <a:schemeClr val="bg1"/>
                </a:solidFill>
                <a:latin typeface="Calibri" panose="020F0502020204030204" pitchFamily="34" charset="0"/>
                <a:cs typeface="Calibri" panose="020F0502020204030204" pitchFamily="34" charset="0"/>
              </a:rPr>
              <a:t>Zypern</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8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633967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6015290"/>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7"/>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562478"/>
            <a:ext cx="2077869" cy="234940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ct val="100000"/>
              </a:lnSpc>
              <a:spcBef>
                <a:spcPts val="0"/>
              </a:spcBef>
            </a:pPr>
            <a:r>
              <a:rPr lang="de-DE" sz="1900" i="1" dirty="0">
                <a:solidFill>
                  <a:schemeClr val="bg1"/>
                </a:solidFill>
                <a:latin typeface="Calibri" panose="020F0502020204030204" pitchFamily="34" charset="0"/>
                <a:cs typeface="Calibri" panose="020F0502020204030204" pitchFamily="34" charset="0"/>
              </a:rPr>
              <a:t>Kostenlose Finanzberatung vom Staat würde mich ermutigen, mehr zu sparen und zu investieren.</a:t>
            </a:r>
            <a:endParaRPr lang="de-DE" sz="19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2"/>
            <a:ext cx="2724461" cy="2295429"/>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de-DE" sz="1350" dirty="0">
                <a:solidFill>
                  <a:schemeClr val="tx1">
                    <a:lumMod val="85000"/>
                    <a:lumOff val="15000"/>
                  </a:schemeClr>
                </a:solidFill>
              </a:rPr>
              <a:t>Ich habe früher nie Finanzberatung oder Finanzbildung erhalten. Meine alltäglichen Finanzen organisiere ich nicht systematisch, aber da ich meine Einnahmen kenne, weiß ich, wie viel ich ausgeben kann oder sollte – das gelingt mir dank meiner Erfahrung. Im Alter ist das Hauptproblem jedoch, ob die niedrige Rente reicht, um über die Runden zu kommen. </a:t>
            </a:r>
            <a:endParaRPr lang="de-DE" sz="135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40" y="1781793"/>
            <a:ext cx="2759118" cy="243724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de-DE" sz="1400" dirty="0">
                <a:solidFill>
                  <a:schemeClr val="tx1">
                    <a:lumMod val="85000"/>
                    <a:lumOff val="15000"/>
                  </a:schemeClr>
                </a:solidFill>
              </a:rPr>
              <a:t>Die Ausgaben sind generell sehr hoch, erst recht mit Kindern … und besonders, wenn man als Alleinerziehende drei Kinder hat und außer dem Job keine weiteren Einkommensquellen. Das ist sehr schwierig, denn es geht nicht nur um die Ausgaben für die Kinder, es kommt noch einiges andere dazu. Als Mutter vergisst man das Sparen eher. </a:t>
            </a:r>
            <a:endParaRPr lang="de-DE" sz="14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4586" y="7916633"/>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ct val="100000"/>
              </a:lnSpc>
              <a:spcBef>
                <a:spcPts val="0"/>
              </a:spcBef>
            </a:pPr>
            <a:r>
              <a:rPr lang="de-DE" sz="2000" i="1" dirty="0">
                <a:solidFill>
                  <a:schemeClr val="bg1"/>
                </a:solidFill>
                <a:latin typeface="Calibri" panose="020F0502020204030204" pitchFamily="34" charset="0"/>
                <a:cs typeface="Calibri" panose="020F0502020204030204" pitchFamily="34" charset="0"/>
              </a:rPr>
              <a:t>Kostenlose staatliche Finanzdienstleistungen (z. B. Finanzberatung, Unternehmensförderung) wären für alle Frauen sehr hilfreich gewesen. </a:t>
            </a:r>
            <a:endParaRPr lang="de-DE" sz="2000" i="1"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0"/>
            <a:ext cx="2743973" cy="1943159"/>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de-DE" sz="1400" dirty="0">
                <a:solidFill>
                  <a:schemeClr val="tx1">
                    <a:lumMod val="85000"/>
                    <a:lumOff val="15000"/>
                  </a:schemeClr>
                </a:solidFill>
              </a:rPr>
              <a:t>In den letzten Jahren konnte ich ein wenig sparen … seit zwei meiner Kinder ihr Studium abgeschlossen haben und arbeiten … Ich habe einen gewissen Betrag zurückgelegt, aber er steht in keinem Verhältnis zu meiner Arbeit und Mühe. </a:t>
            </a:r>
            <a:endParaRPr lang="de-DE" sz="14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9896" y="5647349"/>
            <a:ext cx="2583275" cy="2907701"/>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de-DE" sz="1350" dirty="0">
                <a:solidFill>
                  <a:schemeClr val="tx1">
                    <a:lumMod val="85000"/>
                    <a:lumOff val="15000"/>
                  </a:schemeClr>
                </a:solidFill>
              </a:rPr>
              <a:t>Programme zur Finanzkompetenz wären für ältere Frauen, die sich auf den Ruhestand vorbereiten, sehr hilfreich gewesen … </a:t>
            </a:r>
            <a:r>
              <a:rPr lang="de-DE" sz="1350" b="1" dirty="0">
                <a:solidFill>
                  <a:schemeClr val="tx1">
                    <a:lumMod val="85000"/>
                    <a:lumOff val="15000"/>
                  </a:schemeClr>
                </a:solidFill>
              </a:rPr>
              <a:t>Solche Programme könnten Einrichtungen anbieten, die soziale Dienste für ältere Menschen erbringen </a:t>
            </a:r>
            <a:r>
              <a:rPr lang="de-DE" sz="1350" dirty="0">
                <a:solidFill>
                  <a:schemeClr val="tx1">
                    <a:lumMod val="85000"/>
                    <a:lumOff val="15000"/>
                  </a:schemeClr>
                </a:solidFill>
              </a:rPr>
              <a:t>(„KAPI“ – offene Betreuungszentren, die Wohnen und Pflege anbieten), </a:t>
            </a:r>
            <a:r>
              <a:rPr lang="de-DE" sz="1350" b="1" dirty="0">
                <a:solidFill>
                  <a:schemeClr val="tx1">
                    <a:lumMod val="85000"/>
                    <a:lumOff val="15000"/>
                  </a:schemeClr>
                </a:solidFill>
              </a:rPr>
              <a:t>und zwar als Zusatzangebote </a:t>
            </a:r>
            <a:r>
              <a:rPr lang="de-DE" sz="1350" dirty="0">
                <a:solidFill>
                  <a:schemeClr val="tx1">
                    <a:lumMod val="85000"/>
                    <a:lumOff val="15000"/>
                  </a:schemeClr>
                </a:solidFill>
              </a:rPr>
              <a:t>mit Schwerpunkt Finanzkompetenz, in Präsenz oder online. </a:t>
            </a:r>
            <a:endParaRPr lang="de-DE" sz="135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251812"/>
            <a:ext cx="2503170" cy="801630"/>
          </a:xfrm>
          <a:prstGeom prst="rect">
            <a:avLst/>
          </a:prstGeom>
          <a:noFill/>
        </p:spPr>
        <p:txBody>
          <a:bodyPr wrap="square"/>
          <a:lstStyle/>
          <a:p>
            <a:pPr algn="l" hangingPunct="1">
              <a:lnSpc>
                <a:spcPts val="1820"/>
              </a:lnSpc>
            </a:pPr>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376</TotalTime>
  <Words>547</Words>
  <Application>Microsoft Office PowerPoint</Application>
  <PresentationFormat>Custom</PresentationFormat>
  <Paragraphs>28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Andria Michael ([UCLan Cyprus Ltd] Int'l. Business and Management)</cp:lastModifiedBy>
  <cp:revision>45</cp:revision>
  <dcterms:created xsi:type="dcterms:W3CDTF">2024-07-18T11:40:13Z</dcterms:created>
  <dcterms:modified xsi:type="dcterms:W3CDTF">2025-10-30T15:54:34Z</dcterms:modified>
</cp:coreProperties>
</file>