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BDA3"/>
    <a:srgbClr val="4763AE"/>
    <a:srgbClr val="F16024"/>
    <a:srgbClr val="D38CBC"/>
    <a:srgbClr val="EE4338"/>
    <a:srgbClr val="47B5C8"/>
    <a:srgbClr val="595959"/>
    <a:srgbClr val="FDBD22"/>
    <a:srgbClr val="9CAEE2"/>
    <a:srgbClr val="B01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94683"/>
  </p:normalViewPr>
  <p:slideViewPr>
    <p:cSldViewPr snapToGrid="0">
      <p:cViewPr varScale="1">
        <p:scale>
          <a:sx n="39" d="100"/>
          <a:sy n="39" d="100"/>
        </p:scale>
        <p:origin x="2068"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nl-NL" smtClean="0"/>
              <a:t>10/30/2025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
        <p:nvSpPr>
          <p:cNvPr id="21" name="Freeform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nl-NL"/>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26" name="Freeform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nl-NL"/>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idx="1"/>
          </p:nvPr>
        </p:nvSpPr>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10/30/2025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nl-NL"/>
              <a:t>Klik om de titelstijl van het model te bewerken</a:t>
            </a:r>
            <a:endParaRPr lang="nl-NL"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nl-NL"/>
              <a:t>Klik om de tekststijlen van het model te bewerken</a:t>
            </a:r>
          </a:p>
        </p:txBody>
      </p:sp>
      <p:sp>
        <p:nvSpPr>
          <p:cNvPr id="4" name="Date Placeholder 3"/>
          <p:cNvSpPr>
            <a:spLocks noGrp="1"/>
          </p:cNvSpPr>
          <p:nvPr>
            <p:ph type="dt" sz="half" idx="10"/>
          </p:nvPr>
        </p:nvSpPr>
        <p:spPr/>
        <p:txBody>
          <a:bodyPr/>
          <a:lstStyle/>
          <a:p>
            <a:fld id="{65AA8B83-364A-4746-BC9C-056B6662ECC1}" type="datetimeFigureOut">
              <a:rPr lang="nl-NL" smtClean="0"/>
              <a:t>10/30/2025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sz="half" idx="1"/>
          </p:nvPr>
        </p:nvSpPr>
        <p:spPr>
          <a:xfrm>
            <a:off x="519728"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Content Placeholder 3"/>
          <p:cNvSpPr>
            <a:spLocks noGrp="1"/>
          </p:cNvSpPr>
          <p:nvPr>
            <p:ph sz="half" idx="2"/>
          </p:nvPr>
        </p:nvSpPr>
        <p:spPr>
          <a:xfrm>
            <a:off x="3827085"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Date Placeholder 4"/>
          <p:cNvSpPr>
            <a:spLocks noGrp="1"/>
          </p:cNvSpPr>
          <p:nvPr>
            <p:ph type="dt" sz="half" idx="10"/>
          </p:nvPr>
        </p:nvSpPr>
        <p:spPr/>
        <p:txBody>
          <a:bodyPr/>
          <a:lstStyle/>
          <a:p>
            <a:fld id="{65AA8B83-364A-4746-BC9C-056B6662ECC1}" type="datetimeFigureOut">
              <a:rPr lang="nl-NL" smtClean="0"/>
              <a:t>10/30/2025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nl-NL"/>
              <a:t>Klik om de titelstijl van het model te bewerken</a:t>
            </a:r>
            <a:endParaRPr lang="nl-NL"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4" name="Content Placeholder 3"/>
          <p:cNvSpPr>
            <a:spLocks noGrp="1"/>
          </p:cNvSpPr>
          <p:nvPr>
            <p:ph sz="half" idx="2"/>
          </p:nvPr>
        </p:nvSpPr>
        <p:spPr>
          <a:xfrm>
            <a:off x="520713" y="3905482"/>
            <a:ext cx="3198096"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6" name="Content Placeholder 5"/>
          <p:cNvSpPr>
            <a:spLocks noGrp="1"/>
          </p:cNvSpPr>
          <p:nvPr>
            <p:ph sz="quarter" idx="4"/>
          </p:nvPr>
        </p:nvSpPr>
        <p:spPr>
          <a:xfrm>
            <a:off x="3827086" y="3905482"/>
            <a:ext cx="3213847"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Date Placeholder 6"/>
          <p:cNvSpPr>
            <a:spLocks noGrp="1"/>
          </p:cNvSpPr>
          <p:nvPr>
            <p:ph type="dt" sz="half" idx="10"/>
          </p:nvPr>
        </p:nvSpPr>
        <p:spPr/>
        <p:txBody>
          <a:bodyPr/>
          <a:lstStyle/>
          <a:p>
            <a:fld id="{65AA8B83-364A-4746-BC9C-056B6662ECC1}" type="datetimeFigureOut">
              <a:rPr lang="nl-NL" smtClean="0"/>
              <a:t>10/30/2025</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Date Placeholder 2"/>
          <p:cNvSpPr>
            <a:spLocks noGrp="1"/>
          </p:cNvSpPr>
          <p:nvPr>
            <p:ph type="dt" sz="half" idx="10"/>
          </p:nvPr>
        </p:nvSpPr>
        <p:spPr/>
        <p:txBody>
          <a:bodyPr/>
          <a:lstStyle/>
          <a:p>
            <a:fld id="{65AA8B83-364A-4746-BC9C-056B6662ECC1}" type="datetimeFigureOut">
              <a:rPr lang="nl-NL" smtClean="0"/>
              <a:t>10/30/2025</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nl-NL" smtClean="0"/>
              <a:t>10/30/2025</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10/30/2025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nl-NL"/>
              <a:t>Klik op het pictogram om een afbeelding toe te voegen</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10/30/2025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Vertical Text Placeholder 2"/>
          <p:cNvSpPr>
            <a:spLocks noGrp="1"/>
          </p:cNvSpPr>
          <p:nvPr>
            <p:ph type="body" orient="vert" idx="1"/>
          </p:nvPr>
        </p:nvSpPr>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10/30/2025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nl-NL"/>
              <a:t>Klik om de titelstijl van het model te bewerken</a:t>
            </a:r>
            <a:endParaRPr lang="nl-NL"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10/30/2025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nl-NL"/>
              <a:t>Klik om de titelstijl van het model te bewerken</a:t>
            </a:r>
            <a:endParaRPr lang="nl-NL"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nl-NL" smtClean="0"/>
              <a:t>10/30/2025</a:t>
            </a:fld>
            <a:endParaRPr lang="nl-NL"/>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nl-NL"/>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nl-NL" smtClean="0"/>
              <a:t>‹#›</a:t>
            </a:fld>
            <a:endParaRPr lang="nl-NL"/>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nl-NL"/>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Iemand achter een toonbank">
            <a:extLst>
              <a:ext uri="{FF2B5EF4-FFF2-40B4-BE49-F238E27FC236}">
                <a16:creationId xmlns:a16="http://schemas.microsoft.com/office/drawing/2014/main" id="{517448BE-C314-4717-CD38-2D1DE5B450D0}"/>
              </a:ext>
            </a:extLst>
          </p:cNvPr>
          <p:cNvPicPr>
            <a:picLocks noGrp="1" noChangeAspect="1"/>
          </p:cNvPicPr>
          <p:nvPr>
            <p:ph type="pic" sz="quarter" idx="13"/>
          </p:nvPr>
        </p:nvPicPr>
        <p:blipFill>
          <a:blip r:embed="rId2"/>
          <a:srcRect t="11819" b="11819"/>
          <a:stretch>
            <a:fillRect/>
          </a:stretch>
        </p:blipFill>
        <p:spPr/>
      </p:pic>
      <p:pic>
        <p:nvPicPr>
          <p:cNvPr id="5" name="Picture Placeholder 4" descr="Vrouw in een rode jurk">
            <a:extLst>
              <a:ext uri="{FF2B5EF4-FFF2-40B4-BE49-F238E27FC236}">
                <a16:creationId xmlns:a16="http://schemas.microsoft.com/office/drawing/2014/main" id="{CF22EFA3-0F36-D8D1-B8F8-EA3C5162FB3D}"/>
              </a:ext>
            </a:extLst>
          </p:cNvPr>
          <p:cNvPicPr>
            <a:picLocks noGrp="1" noChangeAspect="1"/>
          </p:cNvPicPr>
          <p:nvPr>
            <p:ph type="pic" sz="quarter" idx="14"/>
          </p:nvPr>
        </p:nvPicPr>
        <p:blipFill>
          <a:blip r:embed="rId3"/>
          <a:srcRect l="3474" r="3474"/>
          <a:stretch>
            <a:fillRect/>
          </a:stretch>
        </p:blipFill>
        <p:spPr/>
      </p:pic>
      <p:sp>
        <p:nvSpPr>
          <p:cNvPr id="11" name="object 13">
            <a:extLst>
              <a:ext uri="{FF2B5EF4-FFF2-40B4-BE49-F238E27FC236}">
                <a16:creationId xmlns:a16="http://schemas.microsoft.com/office/drawing/2014/main" id="{610E1C65-BA3B-8B65-1BE4-EC19933FF216}"/>
              </a:ext>
            </a:extLst>
          </p:cNvPr>
          <p:cNvSpPr/>
          <p:nvPr/>
        </p:nvSpPr>
        <p:spPr>
          <a:xfrm>
            <a:off x="740450" y="4610007"/>
            <a:ext cx="3125494" cy="5757676"/>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lang="nl-NL" dirty="0">
              <a:solidFill>
                <a:srgbClr val="F05A28"/>
              </a:solidFill>
            </a:endParaRPr>
          </a:p>
          <a:p>
            <a:endParaRPr lang="nl-NL" dirty="0">
              <a:solidFill>
                <a:srgbClr val="F05A28"/>
              </a:solidFill>
            </a:endParaRPr>
          </a:p>
          <a:p>
            <a:endParaRPr lang="nl-NL" dirty="0">
              <a:solidFill>
                <a:srgbClr val="F05A28"/>
              </a:solidFill>
            </a:endParaRPr>
          </a:p>
          <a:p>
            <a:endParaRPr lang="nl-NL" dirty="0">
              <a:solidFill>
                <a:srgbClr val="F05A28"/>
              </a:solidFill>
            </a:endParaRPr>
          </a:p>
          <a:p>
            <a:endParaRPr lang="nl-NL" dirty="0">
              <a:solidFill>
                <a:srgbClr val="F05A28"/>
              </a:solidFill>
            </a:endParaRPr>
          </a:p>
          <a:p>
            <a:endParaRPr lang="nl-NL" dirty="0">
              <a:solidFill>
                <a:srgbClr val="F05A28"/>
              </a:solidFill>
            </a:endParaRPr>
          </a:p>
          <a:p>
            <a:endParaRPr lang="nl-NL" dirty="0">
              <a:solidFill>
                <a:srgbClr val="F05A28"/>
              </a:solidFill>
            </a:endParaRPr>
          </a:p>
          <a:p>
            <a:pPr marL="252000">
              <a:spcBef>
                <a:spcPts val="600"/>
              </a:spcBef>
              <a:spcAft>
                <a:spcPts val="600"/>
              </a:spcAft>
            </a:pPr>
            <a:r>
              <a:rPr lang="nl-NL" sz="1400">
                <a:solidFill>
                  <a:schemeClr val="bg1"/>
                </a:solidFill>
                <a:latin typeface="Calibri" panose="020F0502020204030204" pitchFamily="34" charset="0"/>
                <a:cs typeface="Calibri" panose="020F0502020204030204" pitchFamily="34" charset="0"/>
              </a:rPr>
              <a:t>In deze fase van mijn leven maak ik me echt zorgen over financiële zaken, over pensioenplannen en over mijn zorgverzekering. Ze zijn een bron van zorgen en stress. Ik denk dat dat vooral te maken heeft met het huidige economische systeem en de omgeving om ons heen. Dat is enigszins bedreigend voor mensen die niet rijk zijn. Het pensioenstelsel geeft geen enkel gevoel van zekerheid.</a:t>
            </a:r>
          </a:p>
        </p:txBody>
      </p:sp>
      <p:sp>
        <p:nvSpPr>
          <p:cNvPr id="12" name="object 13">
            <a:extLst>
              <a:ext uri="{FF2B5EF4-FFF2-40B4-BE49-F238E27FC236}">
                <a16:creationId xmlns:a16="http://schemas.microsoft.com/office/drawing/2014/main" id="{F7BBAF8F-8EBA-BEBB-555F-6C9ABC0C5C64}"/>
              </a:ext>
            </a:extLst>
          </p:cNvPr>
          <p:cNvSpPr/>
          <p:nvPr/>
        </p:nvSpPr>
        <p:spPr>
          <a:xfrm>
            <a:off x="740844" y="2260599"/>
            <a:ext cx="3128424" cy="2349407"/>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alpha val="76000"/>
            </a:srgbClr>
          </a:solidFill>
        </p:spPr>
        <p:txBody>
          <a:bodyPr wrap="square" lIns="0" tIns="0" rIns="0" bIns="0" rtlCol="0"/>
          <a:lstStyle/>
          <a:p>
            <a:endParaRPr dirty="0">
              <a:solidFill>
                <a:srgbClr val="F05A28"/>
              </a:solidFill>
            </a:endParaRPr>
          </a:p>
        </p:txBody>
      </p:sp>
      <p:cxnSp>
        <p:nvCxnSpPr>
          <p:cNvPr id="14" name="Straight Connector 13">
            <a:extLst>
              <a:ext uri="{FF2B5EF4-FFF2-40B4-BE49-F238E27FC236}">
                <a16:creationId xmlns:a16="http://schemas.microsoft.com/office/drawing/2014/main" id="{F6A0D454-1FB2-5007-3A56-D11083692C9D}"/>
              </a:ext>
            </a:extLst>
          </p:cNvPr>
          <p:cNvCxnSpPr/>
          <p:nvPr/>
        </p:nvCxnSpPr>
        <p:spPr>
          <a:xfrm>
            <a:off x="239168" y="3724060"/>
            <a:ext cx="2724912"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874190" y="2525175"/>
            <a:ext cx="2199210" cy="49377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ct val="100000"/>
              </a:lnSpc>
              <a:spcBef>
                <a:spcPts val="0"/>
              </a:spcBef>
              <a:buNone/>
            </a:pPr>
            <a:r>
              <a:rPr lang="nl-NL" sz="2400" b="1">
                <a:solidFill>
                  <a:schemeClr val="bg1"/>
                </a:solidFill>
                <a:latin typeface="Calibri" panose="020F0502020204030204" pitchFamily="34" charset="0"/>
                <a:cs typeface="Calibri" panose="020F0502020204030204" pitchFamily="34" charset="0"/>
              </a:rPr>
              <a:t>Rania</a:t>
            </a:r>
          </a:p>
          <a:p>
            <a:pPr marL="0" indent="0">
              <a:lnSpc>
                <a:spcPct val="100000"/>
              </a:lnSpc>
              <a:spcBef>
                <a:spcPts val="0"/>
              </a:spcBef>
              <a:buNone/>
            </a:pPr>
            <a:r>
              <a:rPr lang="nl-NL" sz="2400" b="1">
                <a:solidFill>
                  <a:schemeClr val="bg1"/>
                </a:solidFill>
                <a:latin typeface="Calibri" panose="020F0502020204030204" pitchFamily="34" charset="0"/>
                <a:cs typeface="Calibri" panose="020F0502020204030204" pitchFamily="34" charset="0"/>
              </a:rPr>
              <a:t>Tsoukala</a:t>
            </a:r>
          </a:p>
          <a:p>
            <a:pPr marL="0" indent="0">
              <a:lnSpc>
                <a:spcPts val="2100"/>
              </a:lnSpc>
              <a:spcBef>
                <a:spcPts val="0"/>
              </a:spcBef>
              <a:buNone/>
            </a:pPr>
            <a:endParaRPr lang="nl-NL" sz="2400" b="1" dirty="0">
              <a:solidFill>
                <a:schemeClr val="bg1"/>
              </a:solidFill>
              <a:latin typeface="Calibri" panose="020F0502020204030204" pitchFamily="34" charset="0"/>
              <a:cs typeface="Calibri" panose="020F0502020204030204" pitchFamily="34" charset="0"/>
            </a:endParaRP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610261" y="5533466"/>
            <a:ext cx="2699562" cy="4131483"/>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pPr>
            <a:r>
              <a:rPr lang="nl-NL" sz="1350">
                <a:solidFill>
                  <a:schemeClr val="tx1">
                    <a:lumMod val="85000"/>
                    <a:lumOff val="15000"/>
                  </a:schemeClr>
                </a:solidFill>
              </a:rPr>
              <a:t>Ik ben alleenstaande moeder van drie kinderen en heb een klein bedrijf. De kosten zijn erg hoog, maar ik denk altijd aan investeren, omdat dat mijn werk effectiever kan maken. Bovendien kun je als ondernemer niet stilstaan: het systeem dwingt je om steeds verder te investeren, anders voel je dat je achterloopt op de concurrentie, en dat geeft allemaal nog meer druk. Gratis financieel advies van de overheid – advies en ondersteuning van een deskundige die de specifieke gegevens van mijn bedrijf bekijkt en concrete oplossingen voorstelt – zou me aanmoedigen om meer te sparen en te investeren.</a:t>
            </a:r>
            <a:endParaRPr lang="nl-NL" sz="135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1061050" y="6459577"/>
            <a:ext cx="2681218" cy="320537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hangingPunct="1">
              <a:lnSpc>
                <a:spcPts val="1220"/>
              </a:lnSpc>
            </a:pPr>
            <a:endParaRPr lang="nl-NL" sz="1100" dirty="0">
              <a:solidFill>
                <a:schemeClr val="bg1"/>
              </a:solidFill>
              <a:latin typeface="Calibri" panose="020F0502020204030204" pitchFamily="34" charset="0"/>
              <a:cs typeface="Calibri" panose="020F0502020204030204" pitchFamily="34" charset="0"/>
            </a:endParaRPr>
          </a:p>
        </p:txBody>
      </p:sp>
      <p:sp>
        <p:nvSpPr>
          <p:cNvPr id="100" name="object 13">
            <a:extLst>
              <a:ext uri="{FF2B5EF4-FFF2-40B4-BE49-F238E27FC236}">
                <a16:creationId xmlns:a16="http://schemas.microsoft.com/office/drawing/2014/main" id="{2082BC1A-1F5F-F562-31F6-D7B2ECD6BCC2}"/>
              </a:ext>
            </a:extLst>
          </p:cNvPr>
          <p:cNvSpPr/>
          <p:nvPr/>
        </p:nvSpPr>
        <p:spPr>
          <a:xfrm>
            <a:off x="1" y="3855492"/>
            <a:ext cx="3713750" cy="1413411"/>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D38CBC"/>
          </a:solidFill>
        </p:spPr>
        <p:txBody>
          <a:bodyPr wrap="square" lIns="0" tIns="0" rIns="0" bIns="0" rtlCol="0"/>
          <a:lstStyle/>
          <a:p>
            <a:endParaRPr dirty="0">
              <a:solidFill>
                <a:srgbClr val="F05A28"/>
              </a:solidFill>
            </a:endParaRPr>
          </a:p>
        </p:txBody>
      </p:sp>
      <p:sp>
        <p:nvSpPr>
          <p:cNvPr id="106" name="Text Placeholder 8">
            <a:extLst>
              <a:ext uri="{FF2B5EF4-FFF2-40B4-BE49-F238E27FC236}">
                <a16:creationId xmlns:a16="http://schemas.microsoft.com/office/drawing/2014/main" id="{7C32DDB3-53D8-F9AC-5262-71DCB379C4D8}"/>
              </a:ext>
            </a:extLst>
          </p:cNvPr>
          <p:cNvSpPr txBox="1">
            <a:spLocks/>
          </p:cNvSpPr>
          <p:nvPr/>
        </p:nvSpPr>
        <p:spPr>
          <a:xfrm>
            <a:off x="835016" y="4676989"/>
            <a:ext cx="2713419" cy="301400"/>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800">
                <a:solidFill>
                  <a:schemeClr val="bg1"/>
                </a:solidFill>
                <a:latin typeface="Calibri" panose="020F0502020204030204" pitchFamily="34" charset="0"/>
                <a:cs typeface="Calibri" panose="020F0502020204030204" pitchFamily="34" charset="0"/>
              </a:rPr>
              <a:t>Cyprus</a:t>
            </a:r>
          </a:p>
        </p:txBody>
      </p:sp>
      <p:sp>
        <p:nvSpPr>
          <p:cNvPr id="107" name="Text Placeholder 35">
            <a:extLst>
              <a:ext uri="{FF2B5EF4-FFF2-40B4-BE49-F238E27FC236}">
                <a16:creationId xmlns:a16="http://schemas.microsoft.com/office/drawing/2014/main" id="{5CE2A2F0-8080-10C6-0B74-EFEF1D5FBB4F}"/>
              </a:ext>
            </a:extLst>
          </p:cNvPr>
          <p:cNvSpPr txBox="1">
            <a:spLocks/>
          </p:cNvSpPr>
          <p:nvPr/>
        </p:nvSpPr>
        <p:spPr>
          <a:xfrm>
            <a:off x="763692" y="4373592"/>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800" b="1">
                <a:solidFill>
                  <a:schemeClr val="bg1"/>
                </a:solidFill>
                <a:latin typeface="Calibri" panose="020F0502020204030204" pitchFamily="34" charset="0"/>
                <a:cs typeface="Calibri" panose="020F0502020204030204" pitchFamily="34" charset="0"/>
              </a:rPr>
              <a:t>Land</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latin typeface="Calibri" panose="020F0502020204030204" pitchFamily="34" charset="0"/>
                <a:cs typeface="Calibri" panose="020F0502020204030204" pitchFamily="34" charset="0"/>
              </a:rPr>
              <a:t>  </a:t>
            </a:r>
          </a:p>
        </p:txBody>
      </p:sp>
      <p:cxnSp>
        <p:nvCxnSpPr>
          <p:cNvPr id="113" name="Straight Connector 112">
            <a:extLst>
              <a:ext uri="{FF2B5EF4-FFF2-40B4-BE49-F238E27FC236}">
                <a16:creationId xmlns:a16="http://schemas.microsoft.com/office/drawing/2014/main" id="{54380B5D-8CD5-011F-619B-6E71A2DD2E30}"/>
              </a:ext>
            </a:extLst>
          </p:cNvPr>
          <p:cNvCxnSpPr>
            <a:cxnSpLocks/>
          </p:cNvCxnSpPr>
          <p:nvPr/>
        </p:nvCxnSpPr>
        <p:spPr>
          <a:xfrm>
            <a:off x="193831" y="4676989"/>
            <a:ext cx="3354604" cy="0"/>
          </a:xfrm>
          <a:prstGeom prst="line">
            <a:avLst/>
          </a:prstGeom>
          <a:ln w="12700">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32867" y="6339674"/>
            <a:ext cx="2724912"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pic>
        <p:nvPicPr>
          <p:cNvPr id="153" name="Graphic 152">
            <a:extLst>
              <a:ext uri="{FF2B5EF4-FFF2-40B4-BE49-F238E27FC236}">
                <a16:creationId xmlns:a16="http://schemas.microsoft.com/office/drawing/2014/main" id="{D97C0AAF-0DCE-3F5C-282F-8F189D2FA64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16962" y="4918777"/>
            <a:ext cx="604185" cy="604185"/>
          </a:xfrm>
          <a:prstGeom prst="rect">
            <a:avLst/>
          </a:prstGeom>
        </p:spPr>
      </p:pic>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717823" y="5454418"/>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1064276" y="6015290"/>
            <a:ext cx="2649474" cy="324384"/>
          </a:xfrm>
          <a:prstGeom prst="rect">
            <a:avLst/>
          </a:prstGeom>
          <a:noFill/>
        </p:spPr>
        <p:txBody>
          <a:bodyPr wrap="square">
            <a:spAutoFit/>
          </a:bodyPr>
          <a:lstStyle/>
          <a:p>
            <a:pPr algn="l" hangingPunct="1">
              <a:lnSpc>
                <a:spcPts val="1620"/>
              </a:lnSpc>
            </a:pPr>
            <a:r>
              <a:rPr lang="nl-NL" sz="2200" b="1">
                <a:solidFill>
                  <a:schemeClr val="bg1"/>
                </a:solidFill>
                <a:latin typeface="Calibri" panose="020F0502020204030204" pitchFamily="34" charset="0"/>
                <a:cs typeface="Calibri" panose="020F0502020204030204" pitchFamily="34" charset="0"/>
              </a:rPr>
              <a:t>Inleiding</a:t>
            </a: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713751" y="9664952"/>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nl-NL" sz="2200" b="1">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4644390" y="5108347"/>
            <a:ext cx="2649474" cy="324384"/>
          </a:xfrm>
          <a:prstGeom prst="rect">
            <a:avLst/>
          </a:prstGeom>
          <a:noFill/>
        </p:spPr>
        <p:txBody>
          <a:bodyPr wrap="square">
            <a:spAutoFit/>
          </a:bodyPr>
          <a:lstStyle/>
          <a:p>
            <a:pPr algn="l" hangingPunct="1">
              <a:lnSpc>
                <a:spcPts val="1620"/>
              </a:lnSpc>
            </a:pPr>
            <a:r>
              <a:rPr lang="nl-NL" sz="2200" b="1">
                <a:solidFill>
                  <a:srgbClr val="F16024"/>
                </a:solidFill>
                <a:latin typeface="Calibri" panose="020F0502020204030204" pitchFamily="34" charset="0"/>
                <a:cs typeface="Calibri" panose="020F0502020204030204" pitchFamily="34" charset="0"/>
              </a:rPr>
              <a:t>Jouw verhaal</a:t>
            </a:r>
          </a:p>
        </p:txBody>
      </p:sp>
      <p:pic>
        <p:nvPicPr>
          <p:cNvPr id="2" name="Picture 1">
            <a:extLst>
              <a:ext uri="{FF2B5EF4-FFF2-40B4-BE49-F238E27FC236}">
                <a16:creationId xmlns:a16="http://schemas.microsoft.com/office/drawing/2014/main" id="{09FBDE08-A31C-EA54-821A-F53382598C27}"/>
              </a:ext>
            </a:extLst>
          </p:cNvPr>
          <p:cNvPicPr>
            <a:picLocks noChangeAspect="1"/>
          </p:cNvPicPr>
          <p:nvPr/>
        </p:nvPicPr>
        <p:blipFill>
          <a:blip r:embed="rId7"/>
          <a:stretch>
            <a:fillRect/>
          </a:stretch>
        </p:blipFill>
        <p:spPr>
          <a:xfrm>
            <a:off x="156376" y="5887030"/>
            <a:ext cx="565730" cy="571387"/>
          </a:xfrm>
          <a:prstGeom prst="rect">
            <a:avLst/>
          </a:prstGeom>
        </p:spPr>
      </p:pic>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923541" y="1562478"/>
            <a:ext cx="2077869" cy="234940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hangingPunct="1">
              <a:lnSpc>
                <a:spcPct val="100000"/>
              </a:lnSpc>
              <a:spcBef>
                <a:spcPts val="0"/>
              </a:spcBef>
            </a:pPr>
            <a:r>
              <a:rPr lang="nl-NL" sz="2000" i="1">
                <a:solidFill>
                  <a:schemeClr val="bg1"/>
                </a:solidFill>
                <a:latin typeface="Calibri" panose="020F0502020204030204" pitchFamily="34" charset="0"/>
                <a:cs typeface="Calibri" panose="020F0502020204030204" pitchFamily="34" charset="0"/>
              </a:rPr>
              <a:t>Gratis financieel advies van de overheid zou me aanmoedigen om meer te sparen en te investeren.</a:t>
            </a:r>
            <a:endParaRPr lang="nl-NL" sz="20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528710" y="1784522"/>
            <a:ext cx="2724461" cy="2295429"/>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pPr>
            <a:r>
              <a:rPr lang="nl-NL" sz="1250">
                <a:solidFill>
                  <a:schemeClr val="tx1">
                    <a:lumMod val="85000"/>
                    <a:lumOff val="15000"/>
                  </a:schemeClr>
                </a:solidFill>
              </a:rPr>
              <a:t>Ik heb in het verleden nooit financiële begeleiding of educatie gehad. Ik beheer mijn dagelijkse financiën niet op een georganiseerde manier, maar omdat ik mijn inkomsten ken, weet ik hoeveel ik kan of mag uitgeven, en dat lukt me dankzij mijn ervaring. Toch is op oudere leeftijd het grootste probleem of het lage pensioen genoeg is om rond te komen.</a:t>
            </a:r>
            <a:endParaRPr lang="nl-NL" sz="125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931040" y="1781793"/>
            <a:ext cx="2759118" cy="2437243"/>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pPr>
            <a:r>
              <a:rPr lang="nl-NL" sz="1400">
                <a:solidFill>
                  <a:schemeClr val="tx1">
                    <a:lumMod val="85000"/>
                    <a:lumOff val="15000"/>
                  </a:schemeClr>
                </a:solidFill>
              </a:rPr>
              <a:t>De uitgaven zijn in het algemeen erg hoog, en zeker als je kinderen hebt… vooral als je alleenstaande moeder bent van drie kinderen en je naast je werk geen andere inkomstenbronnen hebt. Het is erg moeilijk, want het gaat niet alleen om de kosten van de kinderen; er zijn ook allerlei andere uitgaven. Als je moeder bent, vergeet je het sparen eigenlijk.</a:t>
            </a:r>
            <a:endParaRPr lang="nl-NL" sz="1400" dirty="0">
              <a:solidFill>
                <a:schemeClr val="tx1">
                  <a:lumMod val="85000"/>
                  <a:lumOff val="15000"/>
                </a:schemeClr>
              </a:solidFill>
            </a:endParaRP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59113" y="1621345"/>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7D4525E6-509E-DBA3-07A7-352A761B8FEE}"/>
              </a:ext>
            </a:extLst>
          </p:cNvPr>
          <p:cNvCxnSpPr>
            <a:cxnSpLocks/>
          </p:cNvCxnSpPr>
          <p:nvPr/>
        </p:nvCxnSpPr>
        <p:spPr>
          <a:xfrm>
            <a:off x="868101" y="5351393"/>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307743"/>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555683" y="1612660"/>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F9F5EE8E-BD77-8332-0396-ADE98129AE9D}"/>
              </a:ext>
            </a:extLst>
          </p:cNvPr>
          <p:cNvCxnSpPr>
            <a:cxnSpLocks/>
          </p:cNvCxnSpPr>
          <p:nvPr/>
        </p:nvCxnSpPr>
        <p:spPr>
          <a:xfrm>
            <a:off x="4661171" y="5364319"/>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952432" y="6707830"/>
            <a:ext cx="2646051" cy="4550913"/>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grpSp>
        <p:nvGrpSpPr>
          <p:cNvPr id="21" name="Graphic 2">
            <a:extLst>
              <a:ext uri="{FF2B5EF4-FFF2-40B4-BE49-F238E27FC236}">
                <a16:creationId xmlns:a16="http://schemas.microsoft.com/office/drawing/2014/main" id="{5A2F1D5E-8475-9BB7-9724-47B3EF1301EC}"/>
              </a:ext>
            </a:extLst>
          </p:cNvPr>
          <p:cNvGrpSpPr/>
          <p:nvPr/>
        </p:nvGrpSpPr>
        <p:grpSpPr>
          <a:xfrm>
            <a:off x="132389" y="4854463"/>
            <a:ext cx="626269" cy="626697"/>
            <a:chOff x="7211530" y="2382809"/>
            <a:chExt cx="823268" cy="823829"/>
          </a:xfrm>
          <a:solidFill>
            <a:srgbClr val="4763AE"/>
          </a:solidFill>
        </p:grpSpPr>
        <p:sp>
          <p:nvSpPr>
            <p:cNvPr id="22" name="Freeform 21">
              <a:extLst>
                <a:ext uri="{FF2B5EF4-FFF2-40B4-BE49-F238E27FC236}">
                  <a16:creationId xmlns:a16="http://schemas.microsoft.com/office/drawing/2014/main" id="{FA342CC1-5F28-7D73-517B-589BA8B7DA5F}"/>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nvGrpSpPr>
            <p:cNvPr id="23" name="Graphic 2">
              <a:extLst>
                <a:ext uri="{FF2B5EF4-FFF2-40B4-BE49-F238E27FC236}">
                  <a16:creationId xmlns:a16="http://schemas.microsoft.com/office/drawing/2014/main" id="{61E02EFC-05EA-ADAE-D42A-89D7F394042C}"/>
                </a:ext>
              </a:extLst>
            </p:cNvPr>
            <p:cNvGrpSpPr/>
            <p:nvPr/>
          </p:nvGrpSpPr>
          <p:grpSpPr>
            <a:xfrm>
              <a:off x="7211530" y="2382809"/>
              <a:ext cx="823268" cy="823829"/>
              <a:chOff x="7211530" y="2382809"/>
              <a:chExt cx="823268" cy="823829"/>
            </a:xfrm>
            <a:grpFill/>
          </p:grpSpPr>
          <p:sp>
            <p:nvSpPr>
              <p:cNvPr id="24" name="Freeform 23">
                <a:extLst>
                  <a:ext uri="{FF2B5EF4-FFF2-40B4-BE49-F238E27FC236}">
                    <a16:creationId xmlns:a16="http://schemas.microsoft.com/office/drawing/2014/main" id="{E0008431-3A16-B643-4F98-CD8E6AAF88F8}"/>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DC1E812B-687B-60AA-09CB-D77BB0EA3932}"/>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1484D70D-884E-6600-6629-D8F663952CC3}"/>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DF9D651A-AB24-7C30-3FCD-3BA040A1240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1391B41C-5451-F5CF-8FDC-684470757921}"/>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grpSp>
        <p:nvGrpSpPr>
          <p:cNvPr id="29" name="Graphic 3">
            <a:extLst>
              <a:ext uri="{FF2B5EF4-FFF2-40B4-BE49-F238E27FC236}">
                <a16:creationId xmlns:a16="http://schemas.microsoft.com/office/drawing/2014/main" id="{742172D0-D632-F2A8-9FFE-0CF621D772A6}"/>
              </a:ext>
            </a:extLst>
          </p:cNvPr>
          <p:cNvGrpSpPr/>
          <p:nvPr/>
        </p:nvGrpSpPr>
        <p:grpSpPr>
          <a:xfrm>
            <a:off x="3838432" y="1165653"/>
            <a:ext cx="568976" cy="613194"/>
            <a:chOff x="8697387" y="3737866"/>
            <a:chExt cx="1058709" cy="1140988"/>
          </a:xfrm>
          <a:solidFill>
            <a:srgbClr val="4763AE"/>
          </a:solidFill>
        </p:grpSpPr>
        <p:sp>
          <p:nvSpPr>
            <p:cNvPr id="30" name="Freeform 29">
              <a:extLst>
                <a:ext uri="{FF2B5EF4-FFF2-40B4-BE49-F238E27FC236}">
                  <a16:creationId xmlns:a16="http://schemas.microsoft.com/office/drawing/2014/main" id="{DE48A999-C81F-FDDF-0882-59B539B4D5F0}"/>
                </a:ext>
              </a:extLst>
            </p:cNvPr>
            <p:cNvSpPr/>
            <p:nvPr/>
          </p:nvSpPr>
          <p:spPr>
            <a:xfrm>
              <a:off x="8697387" y="3737866"/>
              <a:ext cx="1058709" cy="1140988"/>
            </a:xfrm>
            <a:custGeom>
              <a:avLst/>
              <a:gdLst>
                <a:gd name="connsiteX0" fmla="*/ 1058709 w 1058709"/>
                <a:gd name="connsiteY0" fmla="*/ 447070 h 1140988"/>
                <a:gd name="connsiteX1" fmla="*/ 1044995 w 1058709"/>
                <a:gd name="connsiteY1" fmla="*/ 386729 h 1140988"/>
                <a:gd name="connsiteX2" fmla="*/ 1003854 w 1058709"/>
                <a:gd name="connsiteY2" fmla="*/ 342845 h 1140988"/>
                <a:gd name="connsiteX3" fmla="*/ 1017568 w 1058709"/>
                <a:gd name="connsiteY3" fmla="*/ 260562 h 1140988"/>
                <a:gd name="connsiteX4" fmla="*/ 962712 w 1058709"/>
                <a:gd name="connsiteY4" fmla="*/ 95997 h 1140988"/>
                <a:gd name="connsiteX5" fmla="*/ 891399 w 1058709"/>
                <a:gd name="connsiteY5" fmla="*/ 0 h 1140988"/>
                <a:gd name="connsiteX6" fmla="*/ 820088 w 1058709"/>
                <a:gd name="connsiteY6" fmla="*/ 95997 h 1140988"/>
                <a:gd name="connsiteX7" fmla="*/ 765233 w 1058709"/>
                <a:gd name="connsiteY7" fmla="*/ 260562 h 1140988"/>
                <a:gd name="connsiteX8" fmla="*/ 765233 w 1058709"/>
                <a:gd name="connsiteY8" fmla="*/ 266048 h 1140988"/>
                <a:gd name="connsiteX9" fmla="*/ 691178 w 1058709"/>
                <a:gd name="connsiteY9" fmla="*/ 266048 h 1140988"/>
                <a:gd name="connsiteX10" fmla="*/ 526612 w 1058709"/>
                <a:gd name="connsiteY10" fmla="*/ 315418 h 1140988"/>
                <a:gd name="connsiteX11" fmla="*/ 392217 w 1058709"/>
                <a:gd name="connsiteY11" fmla="*/ 266048 h 1140988"/>
                <a:gd name="connsiteX12" fmla="*/ 400445 w 1058709"/>
                <a:gd name="connsiteY12" fmla="*/ 211193 h 1140988"/>
                <a:gd name="connsiteX13" fmla="*/ 200223 w 1058709"/>
                <a:gd name="connsiteY13" fmla="*/ 10971 h 1140988"/>
                <a:gd name="connsiteX14" fmla="*/ 0 w 1058709"/>
                <a:gd name="connsiteY14" fmla="*/ 211193 h 1140988"/>
                <a:gd name="connsiteX15" fmla="*/ 65827 w 1058709"/>
                <a:gd name="connsiteY15" fmla="*/ 362045 h 1140988"/>
                <a:gd name="connsiteX16" fmla="*/ 109711 w 1058709"/>
                <a:gd name="connsiteY16" fmla="*/ 430614 h 1140988"/>
                <a:gd name="connsiteX17" fmla="*/ 109711 w 1058709"/>
                <a:gd name="connsiteY17" fmla="*/ 430614 h 1140988"/>
                <a:gd name="connsiteX18" fmla="*/ 0 w 1058709"/>
                <a:gd name="connsiteY18" fmla="*/ 608893 h 1140988"/>
                <a:gd name="connsiteX19" fmla="*/ 200223 w 1058709"/>
                <a:gd name="connsiteY19" fmla="*/ 809115 h 1140988"/>
                <a:gd name="connsiteX20" fmla="*/ 400445 w 1058709"/>
                <a:gd name="connsiteY20" fmla="*/ 608893 h 1140988"/>
                <a:gd name="connsiteX21" fmla="*/ 290734 w 1058709"/>
                <a:gd name="connsiteY21" fmla="*/ 430614 h 1140988"/>
                <a:gd name="connsiteX22" fmla="*/ 290734 w 1058709"/>
                <a:gd name="connsiteY22" fmla="*/ 430614 h 1140988"/>
                <a:gd name="connsiteX23" fmla="*/ 334618 w 1058709"/>
                <a:gd name="connsiteY23" fmla="*/ 362045 h 1140988"/>
                <a:gd name="connsiteX24" fmla="*/ 378503 w 1058709"/>
                <a:gd name="connsiteY24" fmla="*/ 301704 h 1140988"/>
                <a:gd name="connsiteX25" fmla="*/ 510156 w 1058709"/>
                <a:gd name="connsiteY25" fmla="*/ 348331 h 1140988"/>
                <a:gd name="connsiteX26" fmla="*/ 510156 w 1058709"/>
                <a:gd name="connsiteY26" fmla="*/ 811857 h 1140988"/>
                <a:gd name="connsiteX27" fmla="*/ 386731 w 1058709"/>
                <a:gd name="connsiteY27" fmla="*/ 811857 h 1140988"/>
                <a:gd name="connsiteX28" fmla="*/ 337362 w 1058709"/>
                <a:gd name="connsiteY28" fmla="*/ 847513 h 1140988"/>
                <a:gd name="connsiteX29" fmla="*/ 910599 w 1058709"/>
                <a:gd name="connsiteY29" fmla="*/ 847513 h 1140988"/>
                <a:gd name="connsiteX30" fmla="*/ 910599 w 1058709"/>
                <a:gd name="connsiteY30" fmla="*/ 617122 h 1140988"/>
                <a:gd name="connsiteX31" fmla="*/ 946255 w 1058709"/>
                <a:gd name="connsiteY31" fmla="*/ 567752 h 1140988"/>
                <a:gd name="connsiteX32" fmla="*/ 946255 w 1058709"/>
                <a:gd name="connsiteY32" fmla="*/ 885912 h 1140988"/>
                <a:gd name="connsiteX33" fmla="*/ 581467 w 1058709"/>
                <a:gd name="connsiteY33" fmla="*/ 885912 h 1140988"/>
                <a:gd name="connsiteX34" fmla="*/ 581467 w 1058709"/>
                <a:gd name="connsiteY34" fmla="*/ 905112 h 1140988"/>
                <a:gd name="connsiteX35" fmla="*/ 526612 w 1058709"/>
                <a:gd name="connsiteY35" fmla="*/ 959967 h 1140988"/>
                <a:gd name="connsiteX36" fmla="*/ 471756 w 1058709"/>
                <a:gd name="connsiteY36" fmla="*/ 905112 h 1140988"/>
                <a:gd name="connsiteX37" fmla="*/ 471756 w 1058709"/>
                <a:gd name="connsiteY37" fmla="*/ 885912 h 1140988"/>
                <a:gd name="connsiteX38" fmla="*/ 271535 w 1058709"/>
                <a:gd name="connsiteY38" fmla="*/ 885912 h 1140988"/>
                <a:gd name="connsiteX39" fmla="*/ 271535 w 1058709"/>
                <a:gd name="connsiteY39" fmla="*/ 874941 h 1140988"/>
                <a:gd name="connsiteX40" fmla="*/ 235879 w 1058709"/>
                <a:gd name="connsiteY40" fmla="*/ 883169 h 1140988"/>
                <a:gd name="connsiteX41" fmla="*/ 235879 w 1058709"/>
                <a:gd name="connsiteY41" fmla="*/ 1066934 h 1140988"/>
                <a:gd name="connsiteX42" fmla="*/ 200223 w 1058709"/>
                <a:gd name="connsiteY42" fmla="*/ 1102590 h 1140988"/>
                <a:gd name="connsiteX43" fmla="*/ 164566 w 1058709"/>
                <a:gd name="connsiteY43" fmla="*/ 1066934 h 1140988"/>
                <a:gd name="connsiteX44" fmla="*/ 164566 w 1058709"/>
                <a:gd name="connsiteY44" fmla="*/ 883169 h 1140988"/>
                <a:gd name="connsiteX45" fmla="*/ 128910 w 1058709"/>
                <a:gd name="connsiteY45" fmla="*/ 874941 h 1140988"/>
                <a:gd name="connsiteX46" fmla="*/ 128910 w 1058709"/>
                <a:gd name="connsiteY46" fmla="*/ 1066934 h 1140988"/>
                <a:gd name="connsiteX47" fmla="*/ 202965 w 1058709"/>
                <a:gd name="connsiteY47" fmla="*/ 1140989 h 1140988"/>
                <a:gd name="connsiteX48" fmla="*/ 277021 w 1058709"/>
                <a:gd name="connsiteY48" fmla="*/ 1066934 h 1140988"/>
                <a:gd name="connsiteX49" fmla="*/ 277021 w 1058709"/>
                <a:gd name="connsiteY49" fmla="*/ 921568 h 1140988"/>
                <a:gd name="connsiteX50" fmla="*/ 441587 w 1058709"/>
                <a:gd name="connsiteY50" fmla="*/ 921568 h 1140988"/>
                <a:gd name="connsiteX51" fmla="*/ 529355 w 1058709"/>
                <a:gd name="connsiteY51" fmla="*/ 995622 h 1140988"/>
                <a:gd name="connsiteX52" fmla="*/ 617123 w 1058709"/>
                <a:gd name="connsiteY52" fmla="*/ 921568 h 1140988"/>
                <a:gd name="connsiteX53" fmla="*/ 946255 w 1058709"/>
                <a:gd name="connsiteY53" fmla="*/ 921568 h 1140988"/>
                <a:gd name="connsiteX54" fmla="*/ 981912 w 1058709"/>
                <a:gd name="connsiteY54" fmla="*/ 885912 h 1140988"/>
                <a:gd name="connsiteX55" fmla="*/ 981912 w 1058709"/>
                <a:gd name="connsiteY55" fmla="*/ 490954 h 1140988"/>
                <a:gd name="connsiteX56" fmla="*/ 968198 w 1058709"/>
                <a:gd name="connsiteY56" fmla="*/ 444327 h 1140988"/>
                <a:gd name="connsiteX57" fmla="*/ 1058709 w 1058709"/>
                <a:gd name="connsiteY57" fmla="*/ 444327 h 1140988"/>
                <a:gd name="connsiteX58" fmla="*/ 145368 w 1058709"/>
                <a:gd name="connsiteY58" fmla="*/ 227649 h 1140988"/>
                <a:gd name="connsiteX59" fmla="*/ 126168 w 1058709"/>
                <a:gd name="connsiteY59" fmla="*/ 227649 h 1140988"/>
                <a:gd name="connsiteX60" fmla="*/ 106969 w 1058709"/>
                <a:gd name="connsiteY60" fmla="*/ 208450 h 1140988"/>
                <a:gd name="connsiteX61" fmla="*/ 126168 w 1058709"/>
                <a:gd name="connsiteY61" fmla="*/ 189250 h 1140988"/>
                <a:gd name="connsiteX62" fmla="*/ 145368 w 1058709"/>
                <a:gd name="connsiteY62" fmla="*/ 208450 h 1140988"/>
                <a:gd name="connsiteX63" fmla="*/ 145368 w 1058709"/>
                <a:gd name="connsiteY63" fmla="*/ 227649 h 1140988"/>
                <a:gd name="connsiteX64" fmla="*/ 216679 w 1058709"/>
                <a:gd name="connsiteY64" fmla="*/ 408671 h 1140988"/>
                <a:gd name="connsiteX65" fmla="*/ 181024 w 1058709"/>
                <a:gd name="connsiteY65" fmla="*/ 408671 h 1140988"/>
                <a:gd name="connsiteX66" fmla="*/ 181024 w 1058709"/>
                <a:gd name="connsiteY66" fmla="*/ 263305 h 1140988"/>
                <a:gd name="connsiteX67" fmla="*/ 216679 w 1058709"/>
                <a:gd name="connsiteY67" fmla="*/ 263305 h 1140988"/>
                <a:gd name="connsiteX68" fmla="*/ 216679 w 1058709"/>
                <a:gd name="connsiteY68" fmla="*/ 408671 h 1140988"/>
                <a:gd name="connsiteX69" fmla="*/ 255079 w 1058709"/>
                <a:gd name="connsiteY69" fmla="*/ 447070 h 1140988"/>
                <a:gd name="connsiteX70" fmla="*/ 255079 w 1058709"/>
                <a:gd name="connsiteY70" fmla="*/ 482726 h 1140988"/>
                <a:gd name="connsiteX71" fmla="*/ 145368 w 1058709"/>
                <a:gd name="connsiteY71" fmla="*/ 482726 h 1140988"/>
                <a:gd name="connsiteX72" fmla="*/ 145368 w 1058709"/>
                <a:gd name="connsiteY72" fmla="*/ 447070 h 1140988"/>
                <a:gd name="connsiteX73" fmla="*/ 255079 w 1058709"/>
                <a:gd name="connsiteY73" fmla="*/ 447070 h 1140988"/>
                <a:gd name="connsiteX74" fmla="*/ 249593 w 1058709"/>
                <a:gd name="connsiteY74" fmla="*/ 518382 h 1140988"/>
                <a:gd name="connsiteX75" fmla="*/ 197480 w 1058709"/>
                <a:gd name="connsiteY75" fmla="*/ 554038 h 1140988"/>
                <a:gd name="connsiteX76" fmla="*/ 145368 w 1058709"/>
                <a:gd name="connsiteY76" fmla="*/ 518382 h 1140988"/>
                <a:gd name="connsiteX77" fmla="*/ 249593 w 1058709"/>
                <a:gd name="connsiteY77" fmla="*/ 518382 h 1140988"/>
                <a:gd name="connsiteX78" fmla="*/ 362046 w 1058709"/>
                <a:gd name="connsiteY78" fmla="*/ 608893 h 1140988"/>
                <a:gd name="connsiteX79" fmla="*/ 197480 w 1058709"/>
                <a:gd name="connsiteY79" fmla="*/ 773459 h 1140988"/>
                <a:gd name="connsiteX80" fmla="*/ 32914 w 1058709"/>
                <a:gd name="connsiteY80" fmla="*/ 608893 h 1140988"/>
                <a:gd name="connsiteX81" fmla="*/ 106969 w 1058709"/>
                <a:gd name="connsiteY81" fmla="*/ 471755 h 1140988"/>
                <a:gd name="connsiteX82" fmla="*/ 106969 w 1058709"/>
                <a:gd name="connsiteY82" fmla="*/ 499183 h 1140988"/>
                <a:gd name="connsiteX83" fmla="*/ 197480 w 1058709"/>
                <a:gd name="connsiteY83" fmla="*/ 589694 h 1140988"/>
                <a:gd name="connsiteX84" fmla="*/ 287991 w 1058709"/>
                <a:gd name="connsiteY84" fmla="*/ 499183 h 1140988"/>
                <a:gd name="connsiteX85" fmla="*/ 287991 w 1058709"/>
                <a:gd name="connsiteY85" fmla="*/ 471755 h 1140988"/>
                <a:gd name="connsiteX86" fmla="*/ 362046 w 1058709"/>
                <a:gd name="connsiteY86" fmla="*/ 608893 h 1140988"/>
                <a:gd name="connsiteX87" fmla="*/ 362046 w 1058709"/>
                <a:gd name="connsiteY87" fmla="*/ 608893 h 1140988"/>
                <a:gd name="connsiteX88" fmla="*/ 304448 w 1058709"/>
                <a:gd name="connsiteY88" fmla="*/ 337359 h 1140988"/>
                <a:gd name="connsiteX89" fmla="*/ 257821 w 1058709"/>
                <a:gd name="connsiteY89" fmla="*/ 408671 h 1140988"/>
                <a:gd name="connsiteX90" fmla="*/ 252335 w 1058709"/>
                <a:gd name="connsiteY90" fmla="*/ 408671 h 1140988"/>
                <a:gd name="connsiteX91" fmla="*/ 252335 w 1058709"/>
                <a:gd name="connsiteY91" fmla="*/ 263305 h 1140988"/>
                <a:gd name="connsiteX92" fmla="*/ 271535 w 1058709"/>
                <a:gd name="connsiteY92" fmla="*/ 263305 h 1140988"/>
                <a:gd name="connsiteX93" fmla="*/ 326390 w 1058709"/>
                <a:gd name="connsiteY93" fmla="*/ 208450 h 1140988"/>
                <a:gd name="connsiteX94" fmla="*/ 271535 w 1058709"/>
                <a:gd name="connsiteY94" fmla="*/ 153594 h 1140988"/>
                <a:gd name="connsiteX95" fmla="*/ 216679 w 1058709"/>
                <a:gd name="connsiteY95" fmla="*/ 208450 h 1140988"/>
                <a:gd name="connsiteX96" fmla="*/ 216679 w 1058709"/>
                <a:gd name="connsiteY96" fmla="*/ 227649 h 1140988"/>
                <a:gd name="connsiteX97" fmla="*/ 181024 w 1058709"/>
                <a:gd name="connsiteY97" fmla="*/ 227649 h 1140988"/>
                <a:gd name="connsiteX98" fmla="*/ 181024 w 1058709"/>
                <a:gd name="connsiteY98" fmla="*/ 208450 h 1140988"/>
                <a:gd name="connsiteX99" fmla="*/ 126168 w 1058709"/>
                <a:gd name="connsiteY99" fmla="*/ 153594 h 1140988"/>
                <a:gd name="connsiteX100" fmla="*/ 71313 w 1058709"/>
                <a:gd name="connsiteY100" fmla="*/ 208450 h 1140988"/>
                <a:gd name="connsiteX101" fmla="*/ 126168 w 1058709"/>
                <a:gd name="connsiteY101" fmla="*/ 263305 h 1140988"/>
                <a:gd name="connsiteX102" fmla="*/ 145368 w 1058709"/>
                <a:gd name="connsiteY102" fmla="*/ 263305 h 1140988"/>
                <a:gd name="connsiteX103" fmla="*/ 145368 w 1058709"/>
                <a:gd name="connsiteY103" fmla="*/ 408671 h 1140988"/>
                <a:gd name="connsiteX104" fmla="*/ 139882 w 1058709"/>
                <a:gd name="connsiteY104" fmla="*/ 408671 h 1140988"/>
                <a:gd name="connsiteX105" fmla="*/ 93255 w 1058709"/>
                <a:gd name="connsiteY105" fmla="*/ 337359 h 1140988"/>
                <a:gd name="connsiteX106" fmla="*/ 35657 w 1058709"/>
                <a:gd name="connsiteY106" fmla="*/ 208450 h 1140988"/>
                <a:gd name="connsiteX107" fmla="*/ 200223 w 1058709"/>
                <a:gd name="connsiteY107" fmla="*/ 43884 h 1140988"/>
                <a:gd name="connsiteX108" fmla="*/ 364789 w 1058709"/>
                <a:gd name="connsiteY108" fmla="*/ 208450 h 1140988"/>
                <a:gd name="connsiteX109" fmla="*/ 304448 w 1058709"/>
                <a:gd name="connsiteY109" fmla="*/ 337359 h 1140988"/>
                <a:gd name="connsiteX110" fmla="*/ 304448 w 1058709"/>
                <a:gd name="connsiteY110" fmla="*/ 337359 h 1140988"/>
                <a:gd name="connsiteX111" fmla="*/ 255079 w 1058709"/>
                <a:gd name="connsiteY111" fmla="*/ 227649 h 1140988"/>
                <a:gd name="connsiteX112" fmla="*/ 255079 w 1058709"/>
                <a:gd name="connsiteY112" fmla="*/ 208450 h 1140988"/>
                <a:gd name="connsiteX113" fmla="*/ 274277 w 1058709"/>
                <a:gd name="connsiteY113" fmla="*/ 189250 h 1140988"/>
                <a:gd name="connsiteX114" fmla="*/ 293476 w 1058709"/>
                <a:gd name="connsiteY114" fmla="*/ 208450 h 1140988"/>
                <a:gd name="connsiteX115" fmla="*/ 274277 w 1058709"/>
                <a:gd name="connsiteY115" fmla="*/ 227649 h 1140988"/>
                <a:gd name="connsiteX116" fmla="*/ 255079 w 1058709"/>
                <a:gd name="connsiteY116" fmla="*/ 227649 h 1140988"/>
                <a:gd name="connsiteX117" fmla="*/ 872201 w 1058709"/>
                <a:gd name="connsiteY117" fmla="*/ 373015 h 1140988"/>
                <a:gd name="connsiteX118" fmla="*/ 872201 w 1058709"/>
                <a:gd name="connsiteY118" fmla="*/ 408671 h 1140988"/>
                <a:gd name="connsiteX119" fmla="*/ 847516 w 1058709"/>
                <a:gd name="connsiteY119" fmla="*/ 408671 h 1140988"/>
                <a:gd name="connsiteX120" fmla="*/ 825574 w 1058709"/>
                <a:gd name="connsiteY120" fmla="*/ 364787 h 1140988"/>
                <a:gd name="connsiteX121" fmla="*/ 800888 w 1058709"/>
                <a:gd name="connsiteY121" fmla="*/ 257819 h 1140988"/>
                <a:gd name="connsiteX122" fmla="*/ 811860 w 1058709"/>
                <a:gd name="connsiteY122" fmla="*/ 191993 h 1140988"/>
                <a:gd name="connsiteX123" fmla="*/ 973682 w 1058709"/>
                <a:gd name="connsiteY123" fmla="*/ 191993 h 1140988"/>
                <a:gd name="connsiteX124" fmla="*/ 984654 w 1058709"/>
                <a:gd name="connsiteY124" fmla="*/ 257819 h 1140988"/>
                <a:gd name="connsiteX125" fmla="*/ 959969 w 1058709"/>
                <a:gd name="connsiteY125" fmla="*/ 364787 h 1140988"/>
                <a:gd name="connsiteX126" fmla="*/ 938027 w 1058709"/>
                <a:gd name="connsiteY126" fmla="*/ 408671 h 1140988"/>
                <a:gd name="connsiteX127" fmla="*/ 913343 w 1058709"/>
                <a:gd name="connsiteY127" fmla="*/ 408671 h 1140988"/>
                <a:gd name="connsiteX128" fmla="*/ 913343 w 1058709"/>
                <a:gd name="connsiteY128" fmla="*/ 373015 h 1140988"/>
                <a:gd name="connsiteX129" fmla="*/ 872201 w 1058709"/>
                <a:gd name="connsiteY129" fmla="*/ 373015 h 1140988"/>
                <a:gd name="connsiteX130" fmla="*/ 789918 w 1058709"/>
                <a:gd name="connsiteY130" fmla="*/ 375758 h 1140988"/>
                <a:gd name="connsiteX131" fmla="*/ 792660 w 1058709"/>
                <a:gd name="connsiteY131" fmla="*/ 381244 h 1140988"/>
                <a:gd name="connsiteX132" fmla="*/ 806374 w 1058709"/>
                <a:gd name="connsiteY132" fmla="*/ 411414 h 1140988"/>
                <a:gd name="connsiteX133" fmla="*/ 767975 w 1058709"/>
                <a:gd name="connsiteY133" fmla="*/ 411414 h 1140988"/>
                <a:gd name="connsiteX134" fmla="*/ 770719 w 1058709"/>
                <a:gd name="connsiteY134" fmla="*/ 397701 h 1140988"/>
                <a:gd name="connsiteX135" fmla="*/ 789918 w 1058709"/>
                <a:gd name="connsiteY135" fmla="*/ 375758 h 1140988"/>
                <a:gd name="connsiteX136" fmla="*/ 789918 w 1058709"/>
                <a:gd name="connsiteY136" fmla="*/ 375758 h 1140988"/>
                <a:gd name="connsiteX137" fmla="*/ 1009340 w 1058709"/>
                <a:gd name="connsiteY137" fmla="*/ 394958 h 1140988"/>
                <a:gd name="connsiteX138" fmla="*/ 1012082 w 1058709"/>
                <a:gd name="connsiteY138" fmla="*/ 408671 h 1140988"/>
                <a:gd name="connsiteX139" fmla="*/ 973682 w 1058709"/>
                <a:gd name="connsiteY139" fmla="*/ 408671 h 1140988"/>
                <a:gd name="connsiteX140" fmla="*/ 987396 w 1058709"/>
                <a:gd name="connsiteY140" fmla="*/ 378501 h 1140988"/>
                <a:gd name="connsiteX141" fmla="*/ 990140 w 1058709"/>
                <a:gd name="connsiteY141" fmla="*/ 373015 h 1140988"/>
                <a:gd name="connsiteX142" fmla="*/ 1009340 w 1058709"/>
                <a:gd name="connsiteY142" fmla="*/ 394958 h 1140988"/>
                <a:gd name="connsiteX143" fmla="*/ 1009340 w 1058709"/>
                <a:gd name="connsiteY143" fmla="*/ 394958 h 1140988"/>
                <a:gd name="connsiteX144" fmla="*/ 891399 w 1058709"/>
                <a:gd name="connsiteY144" fmla="*/ 57598 h 1140988"/>
                <a:gd name="connsiteX145" fmla="*/ 935285 w 1058709"/>
                <a:gd name="connsiteY145" fmla="*/ 115196 h 1140988"/>
                <a:gd name="connsiteX146" fmla="*/ 959969 w 1058709"/>
                <a:gd name="connsiteY146" fmla="*/ 153594 h 1140988"/>
                <a:gd name="connsiteX147" fmla="*/ 825574 w 1058709"/>
                <a:gd name="connsiteY147" fmla="*/ 153594 h 1140988"/>
                <a:gd name="connsiteX148" fmla="*/ 850258 w 1058709"/>
                <a:gd name="connsiteY148" fmla="*/ 115196 h 1140988"/>
                <a:gd name="connsiteX149" fmla="*/ 891399 w 1058709"/>
                <a:gd name="connsiteY149" fmla="*/ 57598 h 1140988"/>
                <a:gd name="connsiteX150" fmla="*/ 872201 w 1058709"/>
                <a:gd name="connsiteY150" fmla="*/ 809115 h 1140988"/>
                <a:gd name="connsiteX151" fmla="*/ 545811 w 1058709"/>
                <a:gd name="connsiteY151" fmla="*/ 809115 h 1140988"/>
                <a:gd name="connsiteX152" fmla="*/ 545811 w 1058709"/>
                <a:gd name="connsiteY152" fmla="*/ 345588 h 1140988"/>
                <a:gd name="connsiteX153" fmla="*/ 691178 w 1058709"/>
                <a:gd name="connsiteY153" fmla="*/ 298961 h 1140988"/>
                <a:gd name="connsiteX154" fmla="*/ 767975 w 1058709"/>
                <a:gd name="connsiteY154" fmla="*/ 298961 h 1140988"/>
                <a:gd name="connsiteX155" fmla="*/ 778947 w 1058709"/>
                <a:gd name="connsiteY155" fmla="*/ 340102 h 1140988"/>
                <a:gd name="connsiteX156" fmla="*/ 737805 w 1058709"/>
                <a:gd name="connsiteY156" fmla="*/ 383987 h 1140988"/>
                <a:gd name="connsiteX157" fmla="*/ 724091 w 1058709"/>
                <a:gd name="connsiteY157" fmla="*/ 444327 h 1140988"/>
                <a:gd name="connsiteX158" fmla="*/ 814602 w 1058709"/>
                <a:gd name="connsiteY158" fmla="*/ 444327 h 1140988"/>
                <a:gd name="connsiteX159" fmla="*/ 800888 w 1058709"/>
                <a:gd name="connsiteY159" fmla="*/ 490954 h 1140988"/>
                <a:gd name="connsiteX160" fmla="*/ 822830 w 1058709"/>
                <a:gd name="connsiteY160" fmla="*/ 548552 h 1140988"/>
                <a:gd name="connsiteX161" fmla="*/ 872201 w 1058709"/>
                <a:gd name="connsiteY161" fmla="*/ 614379 h 1140988"/>
                <a:gd name="connsiteX162" fmla="*/ 872201 w 1058709"/>
                <a:gd name="connsiteY162" fmla="*/ 809115 h 1140988"/>
                <a:gd name="connsiteX163" fmla="*/ 929799 w 1058709"/>
                <a:gd name="connsiteY163" fmla="*/ 458041 h 1140988"/>
                <a:gd name="connsiteX164" fmla="*/ 943513 w 1058709"/>
                <a:gd name="connsiteY164" fmla="*/ 493697 h 1140988"/>
                <a:gd name="connsiteX165" fmla="*/ 929799 w 1058709"/>
                <a:gd name="connsiteY165" fmla="*/ 526610 h 1140988"/>
                <a:gd name="connsiteX166" fmla="*/ 888657 w 1058709"/>
                <a:gd name="connsiteY166" fmla="*/ 575980 h 1140988"/>
                <a:gd name="connsiteX167" fmla="*/ 847516 w 1058709"/>
                <a:gd name="connsiteY167" fmla="*/ 526610 h 1140988"/>
                <a:gd name="connsiteX168" fmla="*/ 833802 w 1058709"/>
                <a:gd name="connsiteY168" fmla="*/ 493697 h 1140988"/>
                <a:gd name="connsiteX169" fmla="*/ 847516 w 1058709"/>
                <a:gd name="connsiteY169" fmla="*/ 458041 h 1140988"/>
                <a:gd name="connsiteX170" fmla="*/ 858488 w 1058709"/>
                <a:gd name="connsiteY170" fmla="*/ 447070 h 1140988"/>
                <a:gd name="connsiteX171" fmla="*/ 869458 w 1058709"/>
                <a:gd name="connsiteY171" fmla="*/ 447070 h 1140988"/>
                <a:gd name="connsiteX172" fmla="*/ 869458 w 1058709"/>
                <a:gd name="connsiteY172" fmla="*/ 482726 h 1140988"/>
                <a:gd name="connsiteX173" fmla="*/ 905113 w 1058709"/>
                <a:gd name="connsiteY173" fmla="*/ 482726 h 1140988"/>
                <a:gd name="connsiteX174" fmla="*/ 905113 w 1058709"/>
                <a:gd name="connsiteY174" fmla="*/ 447070 h 1140988"/>
                <a:gd name="connsiteX175" fmla="*/ 916085 w 1058709"/>
                <a:gd name="connsiteY175" fmla="*/ 447070 h 1140988"/>
                <a:gd name="connsiteX176" fmla="*/ 929799 w 1058709"/>
                <a:gd name="connsiteY176" fmla="*/ 458041 h 114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058709" h="1140988">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grpFill/>
            <a:ln w="27426" cap="flat">
              <a:noFill/>
              <a:prstDash val="solid"/>
              <a:miter/>
            </a:ln>
          </p:spPr>
          <p:txBody>
            <a:bodyPr rtlCol="0" anchor="ctr"/>
            <a:lstStyle/>
            <a:p>
              <a:endParaRPr lang="nl-NL"/>
            </a:p>
          </p:txBody>
        </p:sp>
        <p:sp>
          <p:nvSpPr>
            <p:cNvPr id="31" name="Freeform 30">
              <a:extLst>
                <a:ext uri="{FF2B5EF4-FFF2-40B4-BE49-F238E27FC236}">
                  <a16:creationId xmlns:a16="http://schemas.microsoft.com/office/drawing/2014/main" id="{42B39FF1-38FF-1F46-639C-9255AEA836AB}"/>
                </a:ext>
              </a:extLst>
            </p:cNvPr>
            <p:cNvSpPr/>
            <p:nvPr/>
          </p:nvSpPr>
          <p:spPr>
            <a:xfrm>
              <a:off x="8878411" y="4365959"/>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nl-NL"/>
            </a:p>
          </p:txBody>
        </p:sp>
        <p:sp>
          <p:nvSpPr>
            <p:cNvPr id="32" name="Freeform 31">
              <a:extLst>
                <a:ext uri="{FF2B5EF4-FFF2-40B4-BE49-F238E27FC236}">
                  <a16:creationId xmlns:a16="http://schemas.microsoft.com/office/drawing/2014/main" id="{DEFD8F4B-25E0-685A-73F6-28FFFF9A6633}"/>
                </a:ext>
              </a:extLst>
            </p:cNvPr>
            <p:cNvSpPr/>
            <p:nvPr/>
          </p:nvSpPr>
          <p:spPr>
            <a:xfrm>
              <a:off x="8952465" y="4365959"/>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nl-NL"/>
            </a:p>
          </p:txBody>
        </p:sp>
        <p:sp>
          <p:nvSpPr>
            <p:cNvPr id="33" name="Freeform 32">
              <a:extLst>
                <a:ext uri="{FF2B5EF4-FFF2-40B4-BE49-F238E27FC236}">
                  <a16:creationId xmlns:a16="http://schemas.microsoft.com/office/drawing/2014/main" id="{E00AC424-B3D9-CFA7-F7ED-36B4DCFECFDA}"/>
                </a:ext>
              </a:extLst>
            </p:cNvPr>
            <p:cNvSpPr/>
            <p:nvPr/>
          </p:nvSpPr>
          <p:spPr>
            <a:xfrm>
              <a:off x="8807099" y="4365959"/>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nl-NL"/>
            </a:p>
          </p:txBody>
        </p:sp>
        <p:sp>
          <p:nvSpPr>
            <p:cNvPr id="34" name="Freeform 33">
              <a:extLst>
                <a:ext uri="{FF2B5EF4-FFF2-40B4-BE49-F238E27FC236}">
                  <a16:creationId xmlns:a16="http://schemas.microsoft.com/office/drawing/2014/main" id="{49F86A13-FFDC-8F65-B3C1-0F7292824D98}"/>
                </a:ext>
              </a:extLst>
            </p:cNvPr>
            <p:cNvSpPr/>
            <p:nvPr/>
          </p:nvSpPr>
          <p:spPr>
            <a:xfrm>
              <a:off x="9278855" y="4475669"/>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nl-NL"/>
            </a:p>
          </p:txBody>
        </p:sp>
        <p:sp>
          <p:nvSpPr>
            <p:cNvPr id="35" name="Freeform 34">
              <a:extLst>
                <a:ext uri="{FF2B5EF4-FFF2-40B4-BE49-F238E27FC236}">
                  <a16:creationId xmlns:a16="http://schemas.microsoft.com/office/drawing/2014/main" id="{56CF60DC-ED7F-54C3-E043-DC0415988C89}"/>
                </a:ext>
              </a:extLst>
            </p:cNvPr>
            <p:cNvSpPr/>
            <p:nvPr/>
          </p:nvSpPr>
          <p:spPr>
            <a:xfrm>
              <a:off x="9278855" y="4401615"/>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nl-NL"/>
            </a:p>
          </p:txBody>
        </p:sp>
        <p:sp>
          <p:nvSpPr>
            <p:cNvPr id="36" name="Freeform 35">
              <a:extLst>
                <a:ext uri="{FF2B5EF4-FFF2-40B4-BE49-F238E27FC236}">
                  <a16:creationId xmlns:a16="http://schemas.microsoft.com/office/drawing/2014/main" id="{D81B6669-31F6-900A-7593-A96742CC517B}"/>
                </a:ext>
              </a:extLst>
            </p:cNvPr>
            <p:cNvSpPr/>
            <p:nvPr/>
          </p:nvSpPr>
          <p:spPr>
            <a:xfrm>
              <a:off x="9278855" y="4330303"/>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nl-NL"/>
            </a:p>
          </p:txBody>
        </p:sp>
        <p:sp>
          <p:nvSpPr>
            <p:cNvPr id="37" name="Freeform 36">
              <a:extLst>
                <a:ext uri="{FF2B5EF4-FFF2-40B4-BE49-F238E27FC236}">
                  <a16:creationId xmlns:a16="http://schemas.microsoft.com/office/drawing/2014/main" id="{1AD58C65-524E-2BDD-F92D-E464377E9D0E}"/>
                </a:ext>
              </a:extLst>
            </p:cNvPr>
            <p:cNvSpPr/>
            <p:nvPr/>
          </p:nvSpPr>
          <p:spPr>
            <a:xfrm>
              <a:off x="9278855" y="4256248"/>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nl-NL"/>
            </a:p>
          </p:txBody>
        </p:sp>
      </p:grpSp>
      <p:grpSp>
        <p:nvGrpSpPr>
          <p:cNvPr id="49" name="Group 48">
            <a:extLst>
              <a:ext uri="{FF2B5EF4-FFF2-40B4-BE49-F238E27FC236}">
                <a16:creationId xmlns:a16="http://schemas.microsoft.com/office/drawing/2014/main" id="{2B2ABAB2-B297-CAB8-890F-9E7DE85CB225}"/>
              </a:ext>
            </a:extLst>
          </p:cNvPr>
          <p:cNvGrpSpPr/>
          <p:nvPr/>
        </p:nvGrpSpPr>
        <p:grpSpPr>
          <a:xfrm>
            <a:off x="4251907" y="8838079"/>
            <a:ext cx="858937" cy="625320"/>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2340864" y="7548745"/>
            <a:ext cx="2066544" cy="324384"/>
          </a:xfrm>
          <a:prstGeom prst="rect">
            <a:avLst/>
          </a:prstGeom>
          <a:noFill/>
          <a:ln>
            <a:noFill/>
          </a:ln>
        </p:spPr>
        <p:txBody>
          <a:bodyPr wrap="square">
            <a:spAutoFit/>
          </a:bodyPr>
          <a:lstStyle/>
          <a:p>
            <a:pPr algn="ctr" hangingPunct="1">
              <a:lnSpc>
                <a:spcPts val="1620"/>
              </a:lnSpc>
            </a:pPr>
            <a:r>
              <a:rPr lang="nl-NL" sz="2200" b="1">
                <a:solidFill>
                  <a:schemeClr val="bg1"/>
                </a:solidFill>
                <a:highlight>
                  <a:srgbClr val="D38CBC"/>
                </a:highlight>
                <a:latin typeface="Calibri" panose="020F0502020204030204" pitchFamily="34" charset="0"/>
                <a:cs typeface="Calibri" panose="020F0502020204030204" pitchFamily="34" charset="0"/>
              </a:rPr>
              <a:t> Toptip</a:t>
            </a:r>
            <a:r>
              <a:rPr lang="nl-NL" sz="2200" b="1">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284586" y="7916633"/>
            <a:ext cx="3967356" cy="1355134"/>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hangingPunct="1">
              <a:lnSpc>
                <a:spcPct val="100000"/>
              </a:lnSpc>
              <a:spcBef>
                <a:spcPts val="0"/>
              </a:spcBef>
            </a:pPr>
            <a:r>
              <a:rPr lang="nl-NL" sz="2000" i="1">
                <a:solidFill>
                  <a:schemeClr val="bg1"/>
                </a:solidFill>
                <a:latin typeface="Calibri" panose="020F0502020204030204" pitchFamily="34" charset="0"/>
                <a:cs typeface="Calibri" panose="020F0502020204030204" pitchFamily="34" charset="0"/>
              </a:rPr>
              <a:t>Gratis financiële diensten van de overheid (bijv. financieel advies, financiering voor bedrijven) waren voor alle vrouwen erg nuttig geweest.</a:t>
            </a:r>
            <a:endParaRPr lang="nl-NL" sz="2000" i="1" dirty="0">
              <a:solidFill>
                <a:schemeClr val="bg1"/>
              </a:solidFill>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5446684" y="9805448"/>
            <a:ext cx="1529269" cy="340525"/>
          </a:xfrm>
          <a:prstGeom prst="rect">
            <a:avLst/>
          </a:prstGeom>
        </p:spPr>
      </p:pic>
      <p:sp>
        <p:nvSpPr>
          <p:cNvPr id="55" name="Text Placeholder 5">
            <a:extLst>
              <a:ext uri="{FF2B5EF4-FFF2-40B4-BE49-F238E27FC236}">
                <a16:creationId xmlns:a16="http://schemas.microsoft.com/office/drawing/2014/main" id="{2D4805B1-5CF2-C773-8F09-D35078B0A128}"/>
              </a:ext>
            </a:extLst>
          </p:cNvPr>
          <p:cNvSpPr txBox="1">
            <a:spLocks/>
          </p:cNvSpPr>
          <p:nvPr/>
        </p:nvSpPr>
        <p:spPr>
          <a:xfrm>
            <a:off x="946185" y="5547610"/>
            <a:ext cx="2743973" cy="1943159"/>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pPr>
            <a:r>
              <a:rPr lang="nl-NL" sz="1250">
                <a:solidFill>
                  <a:schemeClr val="tx1">
                    <a:lumMod val="85000"/>
                    <a:lumOff val="15000"/>
                  </a:schemeClr>
                </a:solidFill>
              </a:rPr>
              <a:t>Het is me de afgelopen jaren gelukt om wat kleine besparingen op te bouwen… sinds twee van mijn kinderen hun universitaire studie hebben afgerond en zijn gaan werken… Ik heb een bedrag kunnen sparen, maar dat staat niet in verhouding tot hoeveel werk en moeite ik erin steek.</a:t>
            </a:r>
            <a:endParaRPr lang="nl-NL" sz="1250" dirty="0">
              <a:solidFill>
                <a:schemeClr val="tx1">
                  <a:lumMod val="85000"/>
                  <a:lumOff val="15000"/>
                </a:schemeClr>
              </a:solidFill>
            </a:endParaRPr>
          </a:p>
        </p:txBody>
      </p:sp>
      <p:sp>
        <p:nvSpPr>
          <p:cNvPr id="58" name="Text Placeholder 5">
            <a:extLst>
              <a:ext uri="{FF2B5EF4-FFF2-40B4-BE49-F238E27FC236}">
                <a16:creationId xmlns:a16="http://schemas.microsoft.com/office/drawing/2014/main" id="{020FDF90-FFDA-AB7C-E1C3-FBDD561D67A2}"/>
              </a:ext>
            </a:extLst>
          </p:cNvPr>
          <p:cNvSpPr txBox="1">
            <a:spLocks/>
          </p:cNvSpPr>
          <p:nvPr/>
        </p:nvSpPr>
        <p:spPr>
          <a:xfrm>
            <a:off x="4669896" y="5647349"/>
            <a:ext cx="2583275" cy="2907701"/>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pPr>
            <a:r>
              <a:rPr lang="nl-NL" sz="1250">
                <a:solidFill>
                  <a:schemeClr val="tx1">
                    <a:lumMod val="85000"/>
                    <a:lumOff val="15000"/>
                  </a:schemeClr>
                </a:solidFill>
              </a:rPr>
              <a:t>Programma's voor financiële geletterdheid waren erg nuttig geweest voor oudere vrouwen die zich voorbereiden op hun pensioen…</a:t>
            </a:r>
            <a:r>
              <a:rPr lang="nl-NL" sz="1250" b="1">
                <a:solidFill>
                  <a:schemeClr val="tx1">
                    <a:lumMod val="85000"/>
                    <a:lumOff val="15000"/>
                  </a:schemeClr>
                </a:solidFill>
              </a:rPr>
              <a:t>Zulke programma's zouden kunnen worden aangeboden binnen organisaties die sociale diensten voor ouderen verzorgen </a:t>
            </a:r>
            <a:r>
              <a:rPr lang="nl-NL" sz="1250">
                <a:solidFill>
                  <a:schemeClr val="tx1">
                    <a:lumMod val="85000"/>
                    <a:lumOff val="15000"/>
                  </a:schemeClr>
                </a:solidFill>
              </a:rPr>
              <a:t>(‘KAPI’ – centra voor open zorg met huisvesting en verpleegzorg), </a:t>
            </a:r>
            <a:r>
              <a:rPr lang="nl-NL" sz="1250" b="1">
                <a:solidFill>
                  <a:schemeClr val="tx1">
                    <a:lumMod val="85000"/>
                    <a:lumOff val="15000"/>
                  </a:schemeClr>
                </a:solidFill>
              </a:rPr>
              <a:t>als aanvullende diensten </a:t>
            </a:r>
            <a:r>
              <a:rPr lang="nl-NL" sz="1250">
                <a:solidFill>
                  <a:schemeClr val="tx1">
                    <a:lumMod val="85000"/>
                    <a:lumOff val="15000"/>
                  </a:schemeClr>
                </a:solidFill>
              </a:rPr>
              <a:t>die gericht zijn op financiële geletterdheid en fysiek of online worden gegeven.</a:t>
            </a:r>
            <a:endParaRPr lang="nl-NL" sz="1250" dirty="0">
              <a:solidFill>
                <a:schemeClr val="tx1">
                  <a:lumMod val="85000"/>
                  <a:lumOff val="15000"/>
                </a:schemeClr>
              </a:solidFill>
            </a:endParaRPr>
          </a:p>
        </p:txBody>
      </p:sp>
      <p:sp>
        <p:nvSpPr>
          <p:cNvPr id="61" name="TextBox 60">
            <a:extLst>
              <a:ext uri="{FF2B5EF4-FFF2-40B4-BE49-F238E27FC236}">
                <a16:creationId xmlns:a16="http://schemas.microsoft.com/office/drawing/2014/main" id="{DD2ACE5D-48CD-DABF-AB85-CB74F676BAA5}"/>
              </a:ext>
            </a:extLst>
          </p:cNvPr>
          <p:cNvSpPr txBox="1"/>
          <p:nvPr/>
        </p:nvSpPr>
        <p:spPr>
          <a:xfrm>
            <a:off x="907542" y="786283"/>
            <a:ext cx="2649474" cy="801630"/>
          </a:xfrm>
          <a:prstGeom prst="rect">
            <a:avLst/>
          </a:prstGeom>
          <a:noFill/>
        </p:spPr>
        <p:txBody>
          <a:bodyPr wrap="square">
            <a:spAutoFit/>
          </a:bodyPr>
          <a:lstStyle/>
          <a:p>
            <a:pPr algn="l" hangingPunct="1">
              <a:lnSpc>
                <a:spcPts val="1565"/>
              </a:lnSpc>
            </a:pPr>
            <a:r>
              <a:rPr lang="nl-NL" sz="1900" b="1">
                <a:solidFill>
                  <a:srgbClr val="F16024"/>
                </a:solidFill>
                <a:latin typeface="Calibri" panose="020F0502020204030204" pitchFamily="34" charset="0"/>
                <a:cs typeface="Calibri" panose="020F0502020204030204" pitchFamily="34" charset="0"/>
              </a:rPr>
              <a:t>Beschrijf de belangrijkste financiële uitdagingen in je leven</a:t>
            </a:r>
          </a:p>
        </p:txBody>
      </p:sp>
      <p:sp>
        <p:nvSpPr>
          <p:cNvPr id="62" name="TextBox 61">
            <a:extLst>
              <a:ext uri="{FF2B5EF4-FFF2-40B4-BE49-F238E27FC236}">
                <a16:creationId xmlns:a16="http://schemas.microsoft.com/office/drawing/2014/main" id="{9E65310A-DAEE-8E4D-EDC6-8EAC21E2934E}"/>
              </a:ext>
            </a:extLst>
          </p:cNvPr>
          <p:cNvSpPr txBox="1"/>
          <p:nvPr/>
        </p:nvSpPr>
        <p:spPr>
          <a:xfrm>
            <a:off x="4573447" y="698634"/>
            <a:ext cx="2503170" cy="801630"/>
          </a:xfrm>
          <a:prstGeom prst="rect">
            <a:avLst/>
          </a:prstGeom>
          <a:noFill/>
        </p:spPr>
        <p:txBody>
          <a:bodyPr wrap="square">
            <a:spAutoFit/>
          </a:bodyPr>
          <a:lstStyle/>
          <a:p>
            <a:pPr>
              <a:lnSpc>
                <a:spcPts val="1565"/>
              </a:lnSpc>
            </a:pPr>
            <a:r>
              <a:rPr lang="nl-NL" sz="1900" b="1">
                <a:solidFill>
                  <a:srgbClr val="F16024"/>
                </a:solidFill>
                <a:latin typeface="Calibri" panose="020F0502020204030204" pitchFamily="34" charset="0"/>
                <a:cs typeface="Calibri" panose="020F0502020204030204" pitchFamily="34" charset="0"/>
              </a:rPr>
              <a:t>Welke tools helpen je bij het beheren van je persoonlijke financiën?</a:t>
            </a:r>
          </a:p>
        </p:txBody>
      </p:sp>
      <p:sp>
        <p:nvSpPr>
          <p:cNvPr id="63" name="TextBox 62">
            <a:extLst>
              <a:ext uri="{FF2B5EF4-FFF2-40B4-BE49-F238E27FC236}">
                <a16:creationId xmlns:a16="http://schemas.microsoft.com/office/drawing/2014/main" id="{40ED3362-4551-97AB-2A09-C127C83722DA}"/>
              </a:ext>
            </a:extLst>
          </p:cNvPr>
          <p:cNvSpPr txBox="1"/>
          <p:nvPr/>
        </p:nvSpPr>
        <p:spPr>
          <a:xfrm>
            <a:off x="904494" y="4257955"/>
            <a:ext cx="2649474" cy="801630"/>
          </a:xfrm>
          <a:prstGeom prst="rect">
            <a:avLst/>
          </a:prstGeom>
          <a:noFill/>
        </p:spPr>
        <p:txBody>
          <a:bodyPr wrap="square">
            <a:spAutoFit/>
          </a:bodyPr>
          <a:lstStyle/>
          <a:p>
            <a:pPr algn="l" hangingPunct="1">
              <a:lnSpc>
                <a:spcPts val="1820"/>
              </a:lnSpc>
            </a:pPr>
            <a:r>
              <a:rPr lang="nl-NL" sz="2200" b="1">
                <a:solidFill>
                  <a:srgbClr val="F16024"/>
                </a:solidFill>
                <a:latin typeface="Calibri" panose="020F0502020204030204" pitchFamily="34" charset="0"/>
                <a:cs typeface="Calibri" panose="020F0502020204030204" pitchFamily="34" charset="0"/>
              </a:rPr>
              <a:t>Wat hielp je om die uitdagingen te overwinnen?</a:t>
            </a:r>
          </a:p>
        </p:txBody>
      </p:sp>
      <p:sp>
        <p:nvSpPr>
          <p:cNvPr id="64" name="TextBox 63">
            <a:extLst>
              <a:ext uri="{FF2B5EF4-FFF2-40B4-BE49-F238E27FC236}">
                <a16:creationId xmlns:a16="http://schemas.microsoft.com/office/drawing/2014/main" id="{FB3510D0-BE2B-5A87-A160-75EA26228A1E}"/>
              </a:ext>
            </a:extLst>
          </p:cNvPr>
          <p:cNvSpPr txBox="1"/>
          <p:nvPr/>
        </p:nvSpPr>
        <p:spPr>
          <a:xfrm>
            <a:off x="4644513" y="4251812"/>
            <a:ext cx="2503170" cy="801630"/>
          </a:xfrm>
          <a:prstGeom prst="rect">
            <a:avLst/>
          </a:prstGeom>
          <a:noFill/>
        </p:spPr>
        <p:txBody>
          <a:bodyPr wrap="square">
            <a:spAutoFit/>
          </a:bodyPr>
          <a:lstStyle/>
          <a:p>
            <a:pPr algn="l" hangingPunct="1">
              <a:lnSpc>
                <a:spcPts val="1565"/>
              </a:lnSpc>
            </a:pPr>
            <a:r>
              <a:rPr lang="nl-NL" sz="1900" b="1">
                <a:solidFill>
                  <a:srgbClr val="F16024"/>
                </a:solidFill>
                <a:latin typeface="Calibri" panose="020F0502020204030204" pitchFamily="34" charset="0"/>
                <a:cs typeface="Calibri" panose="020F0502020204030204" pitchFamily="34" charset="0"/>
              </a:rPr>
              <a:t>Welke interventies of ondersteuning waren nuttig geweest?</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791073" y="4820985"/>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nl-NL"/>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nl-NL"/>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nl-NL"/>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nl-NL"/>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nl-NL"/>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nl-NL"/>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nl-NL"/>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nl-NL"/>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nl-NL"/>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nl-NL"/>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nl-NL"/>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nl-NL"/>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15438" y="1263371"/>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376</TotalTime>
  <Words>547</Words>
  <Application>Microsoft Office PowerPoint</Application>
  <PresentationFormat>Custom</PresentationFormat>
  <Paragraphs>28</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FEMpower – Casestudy 1, UCLan Cyprus</dc:title>
  <dc:creator>Gillian Keane</dc:creator>
  <cp:lastModifiedBy>Andria Michael ([UCLan Cyprus Ltd] Int'l. Business and Management)</cp:lastModifiedBy>
  <cp:revision>45</cp:revision>
  <dcterms:created xsi:type="dcterms:W3CDTF">2024-07-18T11:40:13Z</dcterms:created>
  <dcterms:modified xsi:type="dcterms:W3CDTF">2025-10-30T15:54:34Z</dcterms:modified>
</cp:coreProperties>
</file>