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varScale="1">
        <p:scale>
          <a:sx n="68" d="100"/>
          <a:sy n="68" d="100"/>
        </p:scale>
        <p:origin x="2408" y="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11/4/2025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11/4/2025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11/4/2025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11/4/2025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‹Nr.›</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6563E0B-8037-042B-1A5B-B2C83A51B430}"/>
              </a:ext>
            </a:extLst>
          </p:cNvPr>
          <p:cNvPicPr>
            <a:picLocks noGrp="1" noChangeAspect="1"/>
          </p:cNvPicPr>
          <p:nvPr>
            <p:ph type="pic" sz="quarter" idx="14"/>
          </p:nvPr>
        </p:nvPicPr>
        <p:blipFill>
          <a:blip r:embed="rId2"/>
          <a:srcRect l="38488" t="-1857" r="21730" b="40721"/>
          <a:stretch>
            <a:fillRect/>
          </a:stretch>
        </p:blipFill>
        <p:spPr>
          <a:xfrm>
            <a:off x="3774585" y="259898"/>
            <a:ext cx="1448194" cy="1483732"/>
          </a:xfrm>
        </p:spPr>
      </p:pic>
      <p:sp>
        <p:nvSpPr>
          <p:cNvPr id="11" name="object 13">
            <a:extLst>
              <a:ext uri="{FF2B5EF4-FFF2-40B4-BE49-F238E27FC236}">
                <a16:creationId xmlns:a16="http://schemas.microsoft.com/office/drawing/2014/main" id="{610E1C65-BA3B-8B65-1BE4-EC19933FF216}"/>
              </a:ext>
            </a:extLst>
          </p:cNvPr>
          <p:cNvSpPr/>
          <p:nvPr/>
        </p:nvSpPr>
        <p:spPr>
          <a:xfrm>
            <a:off x="874190" y="4591719"/>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2400" b="1" dirty="0">
                <a:solidFill>
                  <a:schemeClr val="bg1"/>
                </a:solidFill>
                <a:latin typeface="Calibri" panose="020F0502020204030204" pitchFamily="34" charset="0"/>
                <a:cs typeface="Calibri" panose="020F0502020204030204" pitchFamily="34" charset="0"/>
              </a:rPr>
              <a:t>Sabine*</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5897977"/>
            <a:ext cx="2681218" cy="37669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r>
              <a:rPr lang="de-DE" sz="1250" dirty="0"/>
              <a:t>Sabine ist 45, Verwaltungsangestellte und lebt in einer mittelgroßen deutschen Stadt. Sie arbeitet in Teilzeit in einem Büro, wohnt mit ihrem Mann und zwei schulpflichtigen Kindern zusammen und ist seit Langem das stille Rückgrat der Familienfinanzen. Jahrelang hieß „Geldmanagement“: Rechnungen pünktlich bezahlen, Kontostände prüfen und das Lebensmittelbudget im Griff behalten. Das war praktisch und unmittelbar, auf den nächsten Monat ausgerichtet statt auf das nächste Jahrzehnt. Als die Kosten stiegen – Strom, Lebensmittel, Fahrtkosten –, merkte Sabine, dass ihre sorgfältigen Routinen nicht mehr ausreichten. </a:t>
            </a:r>
            <a:endParaRPr lang="de-DE" sz="125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lang="de-DE">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600" dirty="0">
                <a:solidFill>
                  <a:schemeClr val="bg1"/>
                </a:solidFill>
                <a:latin typeface="Calibri" panose="020F0502020204030204" pitchFamily="34" charset="0"/>
                <a:cs typeface="Calibri" panose="020F0502020204030204" pitchFamily="34" charset="0"/>
              </a:rPr>
              <a:t>Deutschland</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577923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16962" y="4240351"/>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4775992"/>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5454850"/>
            <a:ext cx="2649474" cy="324384"/>
          </a:xfrm>
          <a:prstGeom prst="rect">
            <a:avLst/>
          </a:prstGeom>
          <a:noFill/>
        </p:spPr>
        <p:txBody>
          <a:bodyPr wrap="square">
            <a:spAutoFit/>
          </a:bodyPr>
          <a:lstStyle/>
          <a:p>
            <a:pPr algn="l" hangingPunct="1">
              <a:lnSpc>
                <a:spcPts val="1620"/>
              </a:lnSpc>
            </a:pPr>
            <a:r>
              <a:rPr lang="de-DE" sz="2200" b="1" dirty="0">
                <a:solidFill>
                  <a:schemeClr val="bg1"/>
                </a:solidFill>
                <a:latin typeface="Calibri" panose="020F0502020204030204" pitchFamily="34" charset="0"/>
                <a:cs typeface="Calibri" panose="020F0502020204030204" pitchFamily="34" charset="0"/>
              </a:rPr>
              <a:t>Einführung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782943"/>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4429921"/>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Ihre Geschichte</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6"/>
          <a:stretch>
            <a:fillRect/>
          </a:stretch>
        </p:blipFill>
        <p:spPr>
          <a:xfrm>
            <a:off x="156376" y="532659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500"/>
              </a:lnSpc>
              <a:spcBef>
                <a:spcPts val="0"/>
              </a:spcBef>
            </a:pPr>
            <a:endParaRPr lang="de-DE" sz="15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4DEEBF7C-6B0F-5A50-10E0-DC4D3FABED9D}"/>
              </a:ext>
            </a:extLst>
          </p:cNvPr>
          <p:cNvSpPr txBox="1"/>
          <p:nvPr/>
        </p:nvSpPr>
        <p:spPr>
          <a:xfrm>
            <a:off x="4052804" y="4878782"/>
            <a:ext cx="3128425" cy="4708981"/>
          </a:xfrm>
          <a:prstGeom prst="rect">
            <a:avLst/>
          </a:prstGeom>
          <a:noFill/>
        </p:spPr>
        <p:txBody>
          <a:bodyPr wrap="square"/>
          <a:lstStyle/>
          <a:p>
            <a:r>
              <a:rPr lang="de-DE" sz="1100" dirty="0"/>
              <a:t>Ein Kurs zur Budgetplanung an der Volkshochschule wurde für Sabine zum Wendepunkt. In einem Raum mit anderen Frauen, die Ähnliches zu bewältigen hatten, erkannte sie: Ihre Fähigkeiten aus dem Büro – Informationen ordnen, Aufgaben nachhalten, Unterlagen führen – waren genau die, die Finanzplanung verlangt. Sie installierte eine Haushaltsbuch-App, legte eine Handvoll sinnvoller Ausgabenkategorien an und führte ein wöchentliches Zehn-Minuten-Ritual ein, um Ausgaben durchzugehen und Belege zu ordnen. Das Vorgehen fühlte sich vertraut an, ja beruhigend.</a:t>
            </a:r>
          </a:p>
          <a:p>
            <a:r>
              <a:rPr lang="de-DE" sz="1100" dirty="0"/>
              <a:t>Zu Hause veränderten sich die Gespräche. Sie und ihr Mann hatten die Zuständigkeiten immer aufgeteilt, doch langfristige Themen rutschten oft ans Ende der Liste. Sabine begann, kurze „Geld-Checks“ anzusetzen, jeder mit einem Thema: Sparen für den Urlaub, Energieverträge, eine unerwartete Ausgabe. Diese kurzen, planbaren Gespräche verringerten die Reibung und erleichterten es, sich auf nächste Schritte zu einigen – etwa kleine Beträge in einen Notfallpuffer zu verschieben oder Versicherungen zu vergleichen, bevor sie sich automatisch verlängerten.</a:t>
            </a:r>
          </a:p>
        </p:txBody>
      </p:sp>
      <p:sp>
        <p:nvSpPr>
          <p:cNvPr id="18" name="TextBox 17">
            <a:extLst>
              <a:ext uri="{FF2B5EF4-FFF2-40B4-BE49-F238E27FC236}">
                <a16:creationId xmlns:a16="http://schemas.microsoft.com/office/drawing/2014/main" id="{9E013B4E-4653-3759-3791-BF6CE350CBD4}"/>
              </a:ext>
            </a:extLst>
          </p:cNvPr>
          <p:cNvSpPr txBox="1"/>
          <p:nvPr/>
        </p:nvSpPr>
        <p:spPr>
          <a:xfrm>
            <a:off x="4923540" y="1650520"/>
            <a:ext cx="1895291" cy="954107"/>
          </a:xfrm>
          <a:prstGeom prst="rect">
            <a:avLst/>
          </a:prstGeom>
          <a:noFill/>
        </p:spPr>
        <p:txBody>
          <a:bodyPr wrap="square"/>
          <a:lstStyle/>
          <a:p>
            <a:r>
              <a:rPr lang="de-DE" sz="1100" dirty="0">
                <a:solidFill>
                  <a:schemeClr val="bg1"/>
                </a:solidFill>
                <a:latin typeface="Calibri" panose="020F0502020204030204" pitchFamily="34" charset="0"/>
                <a:ea typeface="Calibri" panose="020F0502020204030204" pitchFamily="34" charset="0"/>
                <a:cs typeface="Calibri" panose="020F0502020204030204" pitchFamily="34" charset="0"/>
              </a:rPr>
              <a:t>Klein anfangen und dranbleiben – kleine, wiederholbare Schritte schaffen echtes Selbstvertrauen.</a:t>
            </a:r>
            <a:endParaRPr lang="de-DE" sz="11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5">
            <a:extLst>
              <a:ext uri="{FF2B5EF4-FFF2-40B4-BE49-F238E27FC236}">
                <a16:creationId xmlns:a16="http://schemas.microsoft.com/office/drawing/2014/main" id="{1AFA4F85-D65A-537E-E5C8-16147019390F}"/>
              </a:ext>
            </a:extLst>
          </p:cNvPr>
          <p:cNvSpPr txBox="1">
            <a:spLocks/>
          </p:cNvSpPr>
          <p:nvPr/>
        </p:nvSpPr>
        <p:spPr>
          <a:xfrm>
            <a:off x="964447" y="10020827"/>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r>
              <a:rPr lang="de-DE" sz="1400" dirty="0"/>
              <a:t>* Name geändert</a:t>
            </a:r>
            <a:endParaRPr lang="de-DE" sz="1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1121295" y="6893990"/>
            <a:ext cx="2308324"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492892" y="8005785"/>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42839" y="8406889"/>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ts val="1600"/>
              </a:lnSpc>
              <a:spcBef>
                <a:spcPts val="0"/>
              </a:spcBef>
            </a:pPr>
            <a:r>
              <a:rPr lang="de-DE" sz="1600" i="1" dirty="0">
                <a:solidFill>
                  <a:schemeClr val="bg1"/>
                </a:solidFill>
                <a:latin typeface="Calibri" panose="020F0502020204030204" pitchFamily="34" charset="0"/>
                <a:cs typeface="Calibri" panose="020F0502020204030204" pitchFamily="34" charset="0"/>
              </a:rPr>
              <a:t>Fortschritt kommt, wenn Sie aufhören, der Perfektion nachzujagen: „Klein anfangen und dranbleiben – kleine, wiederholbare Schritte schaffen echtes Selbstvertrauen.“</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1"/>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44513" y="5880922"/>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820"/>
              </a:lnSpc>
            </a:pPr>
            <a:r>
              <a:rPr lang="de-DE" sz="22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lstStyle/>
          <a:p>
            <a:pPr>
              <a:lnSpc>
                <a:spcPts val="1820"/>
              </a:lnSpc>
            </a:pPr>
            <a:r>
              <a:rPr lang="de-DE" sz="180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801630"/>
          </a:xfrm>
          <a:prstGeom prst="rect">
            <a:avLst/>
          </a:prstGeom>
          <a:noFill/>
        </p:spPr>
        <p:txBody>
          <a:bodyPr wrap="square"/>
          <a:lstStyle/>
          <a:p>
            <a:pPr algn="l" hangingPunct="1">
              <a:lnSpc>
                <a:spcPts val="1820"/>
              </a:lnSpc>
            </a:pPr>
            <a:r>
              <a:rPr lang="de-DE" sz="19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090488"/>
            <a:ext cx="2503170" cy="801630"/>
          </a:xfrm>
          <a:prstGeom prst="rect">
            <a:avLst/>
          </a:prstGeom>
          <a:noFill/>
        </p:spPr>
        <p:txBody>
          <a:bodyPr wrap="square"/>
          <a:lstStyle/>
          <a:p>
            <a:pPr algn="l" hangingPunct="1">
              <a:lnSpc>
                <a:spcPts val="1820"/>
              </a:lnSpc>
            </a:pPr>
            <a:r>
              <a:rPr lang="de-DE" sz="215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C738B9CD-738A-A4B1-0479-7CFB2E51EFE3}"/>
              </a:ext>
            </a:extLst>
          </p:cNvPr>
          <p:cNvSpPr txBox="1"/>
          <p:nvPr/>
        </p:nvSpPr>
        <p:spPr>
          <a:xfrm>
            <a:off x="526403" y="1710084"/>
            <a:ext cx="3080160" cy="2123658"/>
          </a:xfrm>
          <a:prstGeom prst="rect">
            <a:avLst/>
          </a:prstGeom>
          <a:noFill/>
        </p:spPr>
        <p:txBody>
          <a:bodyPr wrap="square"/>
          <a:lstStyle/>
          <a:p>
            <a:pPr algn="just"/>
            <a:r>
              <a:rPr lang="de-DE" sz="1100" dirty="0"/>
              <a:t>Steigende Lebenshaltungskosten und Jahre in Teilzeit gaben Sabine das Gefühl, bei der Ruhestandsplanung im Rückstand zu sein, und die Angst, die „falsche“ Geldanlage zu wählen, ließ sie oft nur zuschauen. Sie merkte, dass Unsicherheit teuer ist – automatische Verlängerungen, ungenutzte Abonnements und Trägheit zehren still am Geld. Also lernte sie, Termine in den Kalender einzutragen, früh Fragen zu stellen und „noch nicht sicher“ als Anstoß zu nehmen, sich zu informieren, statt als Grund zu erstarren.</a:t>
            </a:r>
            <a:endParaRPr lang="de-DE" sz="110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3A33990-317F-5B7F-F16F-A929526737BD}"/>
              </a:ext>
            </a:extLst>
          </p:cNvPr>
          <p:cNvSpPr txBox="1"/>
          <p:nvPr/>
        </p:nvSpPr>
        <p:spPr>
          <a:xfrm>
            <a:off x="4267017" y="1659828"/>
            <a:ext cx="2780381" cy="2308324"/>
          </a:xfrm>
          <a:prstGeom prst="rect">
            <a:avLst/>
          </a:prstGeom>
          <a:noFill/>
        </p:spPr>
        <p:txBody>
          <a:bodyPr wrap="square"/>
          <a:lstStyle/>
          <a:p>
            <a:pPr algn="just"/>
            <a:r>
              <a:rPr lang="de-DE" sz="1100" dirty="0"/>
              <a:t>Für den Überblick in Echtzeit nutzt Sabine ihre Banking-App, für eine sanfte Struktur die Haushaltsbuch-App (Ausgaben-Tracker). Mit dem Rechner ihres Vorsorgeanbieters testet sie Beitragsänderungen, und ein mit ihrem Mann geteilter digitaler Kalender erinnert an die jährlichen „Papierkram-Tage“. Die Tools sind einfach, entscheidend ist die Gewohnheit, sie regelmäßig zu nutzen: Ein paar Minuten pro Woche ersparen später Stunden im Chaos.</a:t>
            </a:r>
            <a:endParaRPr lang="de-DE" sz="11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9BB4C47-C2DF-3F55-4E7A-37F5FF1879BA}"/>
              </a:ext>
            </a:extLst>
          </p:cNvPr>
          <p:cNvSpPr txBox="1"/>
          <p:nvPr/>
        </p:nvSpPr>
        <p:spPr>
          <a:xfrm>
            <a:off x="492528" y="5631143"/>
            <a:ext cx="2991497" cy="2308324"/>
          </a:xfrm>
          <a:prstGeom prst="rect">
            <a:avLst/>
          </a:prstGeom>
          <a:noFill/>
        </p:spPr>
        <p:txBody>
          <a:bodyPr wrap="square"/>
          <a:lstStyle/>
          <a:p>
            <a:pPr algn="just"/>
            <a:r>
              <a:rPr lang="de-DE" sz="1100" dirty="0"/>
              <a:t>Klare, bescheidene Ziele gaben ihr das Gefühl von Kontrolle zurück. Das erste war ein einfacher Notgroschen, das zweite eine regelmäßige, wenn auch kleine monatliche Überweisung in die langfristigen Ersparnisse. Kurze Gespräche mit ihrem Mann ohne große Tagesordnung verringerten die Reibung und schufen gemeinsame Verantwortung. Seit sie ihre Verwaltungsstärken als Finanzstärken begreift, ist der Mythos verflogen, „Finanzen“ verlangten einen anderen Kopf: Sie verlangen dieselbe Sorgfalt, Ordnung und Konsequenz, die sie jeden Tag beweist.</a:t>
            </a:r>
            <a:endParaRPr lang="de-DE" sz="11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C128DE1-4A7A-4957-3573-F7CB7126D252}"/>
              </a:ext>
            </a:extLst>
          </p:cNvPr>
          <p:cNvSpPr txBox="1"/>
          <p:nvPr/>
        </p:nvSpPr>
        <p:spPr>
          <a:xfrm>
            <a:off x="4037455" y="5641786"/>
            <a:ext cx="3199230" cy="2308324"/>
          </a:xfrm>
          <a:prstGeom prst="rect">
            <a:avLst/>
          </a:prstGeom>
          <a:noFill/>
        </p:spPr>
        <p:txBody>
          <a:bodyPr wrap="square"/>
          <a:lstStyle/>
          <a:p>
            <a:r>
              <a:rPr lang="de-DE" sz="1100" dirty="0"/>
              <a:t>Sabine ist überzeugt: Workshops in verständlicher Sprache, zugeschnitten auf die Lebensverläufe von Frauen – Erwerbsunterbrechungen, Teilzeitarbeit, Sorgeverpflichtungen –, hätten ihr Zeit und Sorgen erspart. Frühe Informationen zu Rentenansprüchen und steuerbegünstigten Zusatzbeiträgen sowie eine wirklich einsteigerfreundliche Einführung ins Investieren, mit Beispielen statt Fachjargon, hätten ihr geholfen, Jahre früher zu handeln. Mehr Frauen, die offen über Geld sprechen, hätten zudem die Lernkurve normal erscheinen lassen und die Angst vor Fehlern verringert.</a:t>
            </a: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691</Words>
  <Application>Microsoft Office PowerPoint</Application>
  <PresentationFormat>Benutzerdefiniert</PresentationFormat>
  <Paragraphs>22</Paragraphs>
  <Slides>2</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vt:i4>
      </vt:variant>
    </vt:vector>
  </HeadingPairs>
  <TitlesOfParts>
    <vt:vector size="7" baseType="lpstr">
      <vt:lpstr>Aptos</vt:lpstr>
      <vt:lpstr>Aptos Display</vt:lpstr>
      <vt:lpstr>Arial</vt:lpstr>
      <vt:lpstr>Calibri</vt:lpstr>
      <vt:lpstr>Office Theme</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David Blunck</cp:lastModifiedBy>
  <cp:revision>34</cp:revision>
  <dcterms:created xsi:type="dcterms:W3CDTF">2024-07-18T11:40:13Z</dcterms:created>
  <dcterms:modified xsi:type="dcterms:W3CDTF">2025-11-04T12:10:30Z</dcterms:modified>
</cp:coreProperties>
</file>