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431"/>
    <p:restoredTop sz="94683"/>
  </p:normalViewPr>
  <p:slideViewPr>
    <p:cSldViewPr snapToGrid="0">
      <p:cViewPr varScale="1">
        <p:scale>
          <a:sx n="68" d="100"/>
          <a:sy n="68" d="100"/>
        </p:scale>
        <p:origin x="2408" y="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nl-NL"/>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nl-NL"/>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idx="1"/>
          </p:nvPr>
        </p:nvSpPr>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nl-NL"/>
              <a:t>Klik om de titelstijl van het model te bewerken</a:t>
            </a:r>
            <a:endParaRPr lang="nl-NL"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nl-NL"/>
              <a:t>Klik om de tekststijlen van het model te bewerken</a:t>
            </a:r>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Content Placeholder 2"/>
          <p:cNvSpPr>
            <a:spLocks noGrp="1"/>
          </p:cNvSpPr>
          <p:nvPr>
            <p:ph sz="half" idx="1"/>
          </p:nvPr>
        </p:nvSpPr>
        <p:spPr>
          <a:xfrm>
            <a:off x="519728"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Content Placeholder 3"/>
          <p:cNvSpPr>
            <a:spLocks noGrp="1"/>
          </p:cNvSpPr>
          <p:nvPr>
            <p:ph sz="half" idx="2"/>
          </p:nvPr>
        </p:nvSpPr>
        <p:spPr>
          <a:xfrm>
            <a:off x="3827085" y="2846200"/>
            <a:ext cx="3212862" cy="6783857"/>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nl-NL"/>
              <a:t>Klik om de titelstijl van het model te bewerken</a:t>
            </a:r>
            <a:endParaRPr lang="nl-NL"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4" name="Content Placeholder 3"/>
          <p:cNvSpPr>
            <a:spLocks noGrp="1"/>
          </p:cNvSpPr>
          <p:nvPr>
            <p:ph sz="half" idx="2"/>
          </p:nvPr>
        </p:nvSpPr>
        <p:spPr>
          <a:xfrm>
            <a:off x="520713" y="3905482"/>
            <a:ext cx="3198096"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nl-NL"/>
              <a:t>Klik om de tekststijlen van het model te bewerken</a:t>
            </a:r>
          </a:p>
        </p:txBody>
      </p:sp>
      <p:sp>
        <p:nvSpPr>
          <p:cNvPr id="6" name="Content Placeholder 5"/>
          <p:cNvSpPr>
            <a:spLocks noGrp="1"/>
          </p:cNvSpPr>
          <p:nvPr>
            <p:ph sz="quarter" idx="4"/>
          </p:nvPr>
        </p:nvSpPr>
        <p:spPr>
          <a:xfrm>
            <a:off x="3827086" y="3905482"/>
            <a:ext cx="3213847" cy="5744375"/>
          </a:xfrm>
        </p:spPr>
        <p:txBody>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Date Placeholder 6"/>
          <p:cNvSpPr>
            <a:spLocks noGrp="1"/>
          </p:cNvSpPr>
          <p:nvPr>
            <p:ph type="dt" sz="half" idx="10"/>
          </p:nvPr>
        </p:nvSpPr>
        <p:spPr/>
        <p:txBody>
          <a:bodyPr/>
          <a:lstStyle/>
          <a:p>
            <a:fld id="{65AA8B83-364A-4746-BC9C-056B6662ECC1}" type="datetimeFigureOut">
              <a:rPr lang="nl-NL" smtClean="0"/>
              <a:t>11/4/2025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Date Placeholder 2"/>
          <p:cNvSpPr>
            <a:spLocks noGrp="1"/>
          </p:cNvSpPr>
          <p:nvPr>
            <p:ph type="dt" sz="half" idx="10"/>
          </p:nvPr>
        </p:nvSpPr>
        <p:spPr/>
        <p:txBody>
          <a:bodyPr/>
          <a:lstStyle/>
          <a:p>
            <a:fld id="{65AA8B83-364A-4746-BC9C-056B6662ECC1}" type="datetimeFigureOut">
              <a:rPr lang="nl-NL" smtClean="0"/>
              <a:t>11/4/2025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nl-NL" smtClean="0"/>
              <a:t>11/4/2025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nl-NL"/>
              <a:t>Klik om de titelstijl van het model te bewerken</a:t>
            </a:r>
            <a:endParaRPr lang="nl-NL"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nl-NL"/>
              <a:t>Klik op het pictogram om een afbeelding toe te voegen</a:t>
            </a:r>
            <a:endParaRPr lang="nl-NL"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nl-NL"/>
              <a:t>Klik om de tekststijlen van het model te bewerken</a:t>
            </a:r>
          </a:p>
        </p:txBody>
      </p:sp>
      <p:sp>
        <p:nvSpPr>
          <p:cNvPr id="5" name="Date Placeholder 4"/>
          <p:cNvSpPr>
            <a:spLocks noGrp="1"/>
          </p:cNvSpPr>
          <p:nvPr>
            <p:ph type="dt" sz="half" idx="10"/>
          </p:nvPr>
        </p:nvSpPr>
        <p:spPr/>
        <p:txBody>
          <a:bodyPr/>
          <a:lstStyle/>
          <a:p>
            <a:fld id="{65AA8B83-364A-4746-BC9C-056B6662ECC1}" type="datetimeFigureOut">
              <a:rPr lang="nl-NL" smtClean="0"/>
              <a:t>11/4/2025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titelstijl van het model te bewerken</a:t>
            </a:r>
            <a:endParaRPr lang="nl-NL" dirty="0"/>
          </a:p>
        </p:txBody>
      </p:sp>
      <p:sp>
        <p:nvSpPr>
          <p:cNvPr id="3" name="Vertical Text Placeholder 2"/>
          <p:cNvSpPr>
            <a:spLocks noGrp="1"/>
          </p:cNvSpPr>
          <p:nvPr>
            <p:ph type="body" orient="vert" idx="1"/>
          </p:nvPr>
        </p:nvSpPr>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nl-NL"/>
              <a:t>Klik om de titelstijl van het model te bewerken</a:t>
            </a:r>
            <a:endParaRPr lang="nl-NL"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5AA8B83-364A-4746-BC9C-056B6662ECC1}" type="datetimeFigureOut">
              <a:rPr lang="nl-NL" smtClean="0"/>
              <a:t>11/4/2025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18EDCDD-12AB-0446-A91C-A7146B3B4D4A}" type="slidenum">
              <a:rPr lang="nl-NL" smtClean="0"/>
              <a:t>‹Nr.›</a:t>
            </a:fld>
            <a:endParaRPr lang="nl-NL"/>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nl-NL"/>
              <a:t>Klik om de titelstijl van het model te bewerken</a:t>
            </a:r>
            <a:endParaRPr lang="nl-NL"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nl-NL"/>
              <a:t>Klik om de tekststijlen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nl-NL" smtClean="0"/>
              <a:t>11/4/2025</a:t>
            </a:fld>
            <a:endParaRPr lang="nl-NL"/>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nl-NL"/>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nl-NL" smtClean="0"/>
              <a:t>‹Nr.›</a:t>
            </a:fld>
            <a:endParaRPr lang="nl-NL"/>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6563E0B-8037-042B-1A5B-B2C83A51B430}"/>
              </a:ext>
            </a:extLst>
          </p:cNvPr>
          <p:cNvPicPr>
            <a:picLocks noGrp="1" noChangeAspect="1"/>
          </p:cNvPicPr>
          <p:nvPr>
            <p:ph type="pic" sz="quarter" idx="14"/>
          </p:nvPr>
        </p:nvPicPr>
        <p:blipFill>
          <a:blip r:embed="rId2"/>
          <a:srcRect l="38488" t="-1857" r="21730" b="40721"/>
          <a:stretch>
            <a:fillRect/>
          </a:stretch>
        </p:blipFill>
        <p:spPr>
          <a:xfrm>
            <a:off x="3774585" y="259898"/>
            <a:ext cx="1448194" cy="1483732"/>
          </a:xfrm>
        </p:spPr>
      </p:pic>
      <p:sp>
        <p:nvSpPr>
          <p:cNvPr id="11" name="object 13">
            <a:extLst>
              <a:ext uri="{FF2B5EF4-FFF2-40B4-BE49-F238E27FC236}">
                <a16:creationId xmlns:a16="http://schemas.microsoft.com/office/drawing/2014/main" id="{610E1C65-BA3B-8B65-1BE4-EC19933FF216}"/>
              </a:ext>
            </a:extLst>
          </p:cNvPr>
          <p:cNvSpPr/>
          <p:nvPr/>
        </p:nvSpPr>
        <p:spPr>
          <a:xfrm>
            <a:off x="874190" y="4591719"/>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nl-NL" sz="2400" b="1">
                <a:solidFill>
                  <a:schemeClr val="bg1"/>
                </a:solidFill>
                <a:latin typeface="Calibri" panose="020F0502020204030204" pitchFamily="34" charset="0"/>
                <a:cs typeface="Calibri" panose="020F0502020204030204" pitchFamily="34" charset="0"/>
              </a:rPr>
              <a:t>Sabine*</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5897977"/>
            <a:ext cx="2681218" cy="37669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178"/>
              </a:lnSpc>
            </a:pPr>
            <a:r>
              <a:rPr lang="nl-NL" sz="1350"/>
              <a:t>Sabine is een 45-jarige administratief medewerker die in een middelgrote Duitse stad woont. Ze werkt in deeltijd op een kantoor, woont samen met haar man en twee schoolgaande kinderen en is al jaren de stille kracht achter de financiën van het gezin. Jarenlang betekende ‘geldbeheer’ voor haar: rekeningen op tijd betalen, het saldo controleren en het boodschappenbudget in de hand houden. Dat was praktisch en direct, gericht op de volgende maand in plaats van het volgende decennium. Toen de kosten stegen – elektriciteit, eten, vervoer – besefte Sabine dat haar zorgvuldige routines niet meer genoeg waren.</a:t>
            </a:r>
            <a:endParaRPr lang="nl-NL" sz="135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600">
                <a:solidFill>
                  <a:schemeClr val="bg1"/>
                </a:solidFill>
                <a:latin typeface="Calibri" panose="020F0502020204030204" pitchFamily="34" charset="0"/>
                <a:cs typeface="Calibri" panose="020F0502020204030204" pitchFamily="34" charset="0"/>
              </a:rPr>
              <a:t>Duitsland</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a:solidFill>
                  <a:schemeClr val="bg1"/>
                </a:solidFill>
                <a:latin typeface="Calibri" panose="020F0502020204030204" pitchFamily="34" charset="0"/>
                <a:cs typeface="Calibri" panose="020F0502020204030204" pitchFamily="34" charset="0"/>
              </a:rPr>
              <a:t>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nl-NL"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577923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16962" y="4240351"/>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4775992"/>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5454850"/>
            <a:ext cx="2649474" cy="324384"/>
          </a:xfrm>
          <a:prstGeom prst="rect">
            <a:avLst/>
          </a:prstGeom>
          <a:noFill/>
        </p:spPr>
        <p:txBody>
          <a:bodyPr wrap="square">
            <a:spAutoFit/>
          </a:bodyPr>
          <a:lstStyle/>
          <a:p>
            <a:pPr algn="l" hangingPunct="1">
              <a:lnSpc>
                <a:spcPts val="1620"/>
              </a:lnSpc>
            </a:pPr>
            <a:r>
              <a:rPr lang="nl-NL" sz="2200" b="1">
                <a:solidFill>
                  <a:schemeClr val="bg1"/>
                </a:solidFill>
                <a:latin typeface="Calibri" panose="020F0502020204030204" pitchFamily="34" charset="0"/>
                <a:cs typeface="Calibri" panose="020F0502020204030204" pitchFamily="34" charset="0"/>
              </a:rPr>
              <a:t>Inleiding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782943"/>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nl-NL" sz="2200" b="1">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4429921"/>
            <a:ext cx="2649474" cy="324384"/>
          </a:xfrm>
          <a:prstGeom prst="rect">
            <a:avLst/>
          </a:prstGeom>
          <a:noFill/>
        </p:spPr>
        <p:txBody>
          <a:bodyPr wrap="square">
            <a:spAutoFit/>
          </a:bodyPr>
          <a:lstStyle/>
          <a:p>
            <a:pPr algn="l" hangingPunct="1">
              <a:lnSpc>
                <a:spcPts val="1620"/>
              </a:lnSpc>
            </a:pPr>
            <a:r>
              <a:rPr lang="nl-NL" sz="2200" b="1">
                <a:solidFill>
                  <a:srgbClr val="F16024"/>
                </a:solidFill>
                <a:latin typeface="Calibri" panose="020F0502020204030204" pitchFamily="34" charset="0"/>
                <a:cs typeface="Calibri" panose="020F0502020204030204" pitchFamily="34" charset="0"/>
              </a:rPr>
              <a:t>Jouw verhaal</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6"/>
          <a:stretch>
            <a:fillRect/>
          </a:stretch>
        </p:blipFill>
        <p:spPr>
          <a:xfrm>
            <a:off x="156376" y="532659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500"/>
              </a:lnSpc>
              <a:spcBef>
                <a:spcPts val="0"/>
              </a:spcBef>
            </a:pPr>
            <a:endParaRPr lang="nl-NL" sz="15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4DEEBF7C-6B0F-5A50-10E0-DC4D3FABED9D}"/>
              </a:ext>
            </a:extLst>
          </p:cNvPr>
          <p:cNvSpPr txBox="1"/>
          <p:nvPr/>
        </p:nvSpPr>
        <p:spPr>
          <a:xfrm>
            <a:off x="4052804" y="4878782"/>
            <a:ext cx="3128425" cy="4708981"/>
          </a:xfrm>
          <a:prstGeom prst="rect">
            <a:avLst/>
          </a:prstGeom>
          <a:noFill/>
        </p:spPr>
        <p:txBody>
          <a:bodyPr wrap="square">
            <a:spAutoFit/>
          </a:bodyPr>
          <a:lstStyle/>
          <a:p>
            <a:r>
              <a:rPr lang="nl-NL" sz="1050"/>
              <a:t>Een budgetcursus bij de Volkshochschule (volksuniversiteit) werd het keerpunt voor Sabine. Samen met andere vrouwen die met vergelijkbare situaties jongleerden, besefte ze dat haar kantoorvaardigheden – informatie ordenen, taken bijhouden, administratie bijhouden – precies de vaardigheden waren die financiële planning vraagt. Ze installeerde een Haushaltsbuch-app (huishoudboekje), maakte een paar overzichtelijke uitgavencategorieën aan en voerde een wekelijks ritueel van tien minuten in om haar uitgaven door te nemen en bonnetjes op te ruimen. Het proces voelde vertrouwd, zelfs geruststellend.</a:t>
            </a:r>
          </a:p>
          <a:p>
            <a:r>
              <a:rPr lang="nl-NL" sz="1050"/>
              <a:t>Thuis veranderden de gesprekken. Zij en haar man hadden de taken altijd verdeeld, maar onderwerpen voor de lange termijn zakten vaak naar onderen op de lijst. Sabine begon korte ‘geldcheck-ins’ in te plannen, elk gericht op één thema: sparen voor de vakantie, energiecontracten, een onverwachte uitgave. Die korte, voorspelbare gesprekken zorgden voor minder wrijving en maakten het makkelijker om het eens te worden over de volgende stappen, zoals kleine bedragen overboeken naar een financiële buffer of verzekeringen vergelijken voordat ze automatisch werden verlengd.</a:t>
            </a:r>
          </a:p>
        </p:txBody>
      </p:sp>
      <p:sp>
        <p:nvSpPr>
          <p:cNvPr id="18" name="TextBox 17">
            <a:extLst>
              <a:ext uri="{FF2B5EF4-FFF2-40B4-BE49-F238E27FC236}">
                <a16:creationId xmlns:a16="http://schemas.microsoft.com/office/drawing/2014/main" id="{9E013B4E-4653-3759-3791-BF6CE350CBD4}"/>
              </a:ext>
            </a:extLst>
          </p:cNvPr>
          <p:cNvSpPr txBox="1"/>
          <p:nvPr/>
        </p:nvSpPr>
        <p:spPr>
          <a:xfrm>
            <a:off x="4923540" y="1650520"/>
            <a:ext cx="1895291" cy="954107"/>
          </a:xfrm>
          <a:prstGeom prst="rect">
            <a:avLst/>
          </a:prstGeom>
          <a:noFill/>
        </p:spPr>
        <p:txBody>
          <a:bodyPr wrap="square">
            <a:spAutoFit/>
          </a:bodyPr>
          <a:lstStyle/>
          <a:p>
            <a:r>
              <a:rPr lang="nl-NL" sz="1200">
                <a:solidFill>
                  <a:schemeClr val="bg1"/>
                </a:solidFill>
                <a:latin typeface="Calibri" panose="020F0502020204030204" pitchFamily="34" charset="0"/>
                <a:ea typeface="Calibri" panose="020F0502020204030204" pitchFamily="34" charset="0"/>
                <a:cs typeface="Calibri" panose="020F0502020204030204" pitchFamily="34" charset="0"/>
              </a:rPr>
              <a:t>‘Begin klein en blijf consequent: kleine, herhaalbare stappen bouwen echt zelfvertrouwen op.’</a:t>
            </a:r>
            <a:endParaRPr lang="nl-NL" sz="1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Text Placeholder 5">
            <a:extLst>
              <a:ext uri="{FF2B5EF4-FFF2-40B4-BE49-F238E27FC236}">
                <a16:creationId xmlns:a16="http://schemas.microsoft.com/office/drawing/2014/main" id="{1AFA4F85-D65A-537E-E5C8-16147019390F}"/>
              </a:ext>
            </a:extLst>
          </p:cNvPr>
          <p:cNvSpPr txBox="1">
            <a:spLocks/>
          </p:cNvSpPr>
          <p:nvPr/>
        </p:nvSpPr>
        <p:spPr>
          <a:xfrm>
            <a:off x="964447" y="10020827"/>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r>
              <a:rPr lang="nl-NL" sz="1400"/>
              <a:t>* Naam gewijzigd</a:t>
            </a:r>
            <a:endParaRPr lang="nl-NL" sz="1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1121295" y="6893990"/>
            <a:ext cx="2308324"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nl-NL" dirty="0"/>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nl-NL"/>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nl-NL"/>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nl-NL"/>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nl-NL"/>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nl-NL"/>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nl-NL"/>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492892" y="8005785"/>
            <a:ext cx="2066544" cy="324384"/>
          </a:xfrm>
          <a:prstGeom prst="rect">
            <a:avLst/>
          </a:prstGeom>
          <a:noFill/>
          <a:ln>
            <a:noFill/>
          </a:ln>
        </p:spPr>
        <p:txBody>
          <a:bodyPr wrap="square">
            <a:spAutoFit/>
          </a:bodyPr>
          <a:lstStyle/>
          <a:p>
            <a:pPr algn="ctr" hangingPunct="1">
              <a:lnSpc>
                <a:spcPts val="1620"/>
              </a:lnSpc>
            </a:pPr>
            <a:r>
              <a:rPr lang="nl-NL" sz="2200" b="1">
                <a:solidFill>
                  <a:schemeClr val="bg1"/>
                </a:solidFill>
                <a:highlight>
                  <a:srgbClr val="D38CBC"/>
                </a:highlight>
                <a:latin typeface="Calibri" panose="020F0502020204030204" pitchFamily="34" charset="0"/>
                <a:cs typeface="Calibri" panose="020F0502020204030204" pitchFamily="34" charset="0"/>
              </a:rPr>
              <a:t> Toptip</a:t>
            </a:r>
            <a:r>
              <a:rPr lang="nl-NL" sz="2200" b="1">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42839" y="8406889"/>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ts val="1600"/>
              </a:lnSpc>
              <a:spcBef>
                <a:spcPts val="0"/>
              </a:spcBef>
            </a:pPr>
            <a:r>
              <a:rPr lang="nl-NL" sz="1600" i="1">
                <a:solidFill>
                  <a:schemeClr val="bg1"/>
                </a:solidFill>
                <a:latin typeface="Calibri" panose="020F0502020204030204" pitchFamily="34" charset="0"/>
                <a:cs typeface="Calibri" panose="020F0502020204030204" pitchFamily="34" charset="0"/>
              </a:rPr>
              <a:t>Vooruitgang komt wanneer je stopt met streven naar perfectie: ‘Begin klein en blijf consequent: kleine, herhaalbare stappen bouwen echt zelfvertrouwen op.’</a:t>
            </a: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1"/>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44513" y="5880922"/>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nl-NL" sz="110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Beschrijf de belangrijkste financiële uitdagingen in je leven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spAutoFit/>
          </a:bodyPr>
          <a:lstStyle/>
          <a:p>
            <a:pPr>
              <a:lnSpc>
                <a:spcPts val="1565"/>
              </a:lnSpc>
            </a:pPr>
            <a:r>
              <a:rPr lang="nl-NL" sz="1900" b="1">
                <a:solidFill>
                  <a:srgbClr val="F16024"/>
                </a:solidFill>
                <a:latin typeface="Calibri" panose="020F0502020204030204" pitchFamily="34" charset="0"/>
                <a:cs typeface="Calibri" panose="020F0502020204030204" pitchFamily="34" charset="0"/>
              </a:rPr>
              <a:t>Welke tools helpen je bij het beheren van je persoonlijke financiën?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801630"/>
          </a:xfrm>
          <a:prstGeom prst="rect">
            <a:avLst/>
          </a:prstGeom>
          <a:noFill/>
        </p:spPr>
        <p:txBody>
          <a:bodyPr wrap="square">
            <a:spAutoFit/>
          </a:bodyPr>
          <a:lstStyle/>
          <a:p>
            <a:pPr algn="l" hangingPunct="1">
              <a:lnSpc>
                <a:spcPts val="1820"/>
              </a:lnSpc>
            </a:pPr>
            <a:r>
              <a:rPr lang="nl-NL" sz="2200" b="1">
                <a:solidFill>
                  <a:srgbClr val="F16024"/>
                </a:solidFill>
                <a:latin typeface="Calibri" panose="020F0502020204030204" pitchFamily="34" charset="0"/>
                <a:cs typeface="Calibri" panose="020F0502020204030204" pitchFamily="34" charset="0"/>
              </a:rPr>
              <a:t>Wat hielp je om die uitdagingen te overwinnen?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090488"/>
            <a:ext cx="2503170" cy="801630"/>
          </a:xfrm>
          <a:prstGeom prst="rect">
            <a:avLst/>
          </a:prstGeom>
          <a:noFill/>
        </p:spPr>
        <p:txBody>
          <a:bodyPr wrap="square">
            <a:spAutoFit/>
          </a:bodyPr>
          <a:lstStyle/>
          <a:p>
            <a:pPr algn="l" hangingPunct="1">
              <a:lnSpc>
                <a:spcPts val="1565"/>
              </a:lnSpc>
            </a:pPr>
            <a:r>
              <a:rPr lang="nl-NL" sz="1900" b="1">
                <a:solidFill>
                  <a:srgbClr val="F16024"/>
                </a:solidFill>
                <a:latin typeface="Calibri" panose="020F0502020204030204" pitchFamily="34" charset="0"/>
                <a:cs typeface="Calibri" panose="020F0502020204030204" pitchFamily="34" charset="0"/>
              </a:rPr>
              <a:t>Welke interventies of ondersteuning waren nuttig geweest?</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nl-NL"/>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nl-NL"/>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nl-NL"/>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nl-NL"/>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nl-NL"/>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nl-NL"/>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nl-NL"/>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nl-NL"/>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nl-NL"/>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nl-NL"/>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nl-NL"/>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nl-NL"/>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C738B9CD-738A-A4B1-0479-7CFB2E51EFE3}"/>
              </a:ext>
            </a:extLst>
          </p:cNvPr>
          <p:cNvSpPr txBox="1"/>
          <p:nvPr/>
        </p:nvSpPr>
        <p:spPr>
          <a:xfrm>
            <a:off x="526403" y="1710084"/>
            <a:ext cx="3080160" cy="2123658"/>
          </a:xfrm>
          <a:prstGeom prst="rect">
            <a:avLst/>
          </a:prstGeom>
          <a:noFill/>
        </p:spPr>
        <p:txBody>
          <a:bodyPr wrap="square">
            <a:spAutoFit/>
          </a:bodyPr>
          <a:lstStyle/>
          <a:p>
            <a:pPr algn="just"/>
            <a:r>
              <a:rPr lang="nl-NL" sz="1100"/>
              <a:t>Door de stijgende kosten van levensonderhoud en jaren van deeltijdwerk had Sabine het gevoel achter te lopen met haar pensioenplanning, en de angst om de ‘verkeerde’ belegging te kiezen hield haar vaak aan de zijlijn. Ze merkte dat onzekerheid duur is – automatische verlengingen, ongebruikte abonnementen en traagheid kosten ongemerkt geld – dus leerde ze datums in haar agenda te zetten, vroeg vragen te stellen en ‘ik weet het nog niet’ te zien als een aansporing om informatie te zoeken, niet als een reden om stil te staan.</a:t>
            </a:r>
            <a:endParaRPr lang="nl-NL" sz="110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3A33990-317F-5B7F-F16F-A929526737BD}"/>
              </a:ext>
            </a:extLst>
          </p:cNvPr>
          <p:cNvSpPr txBox="1"/>
          <p:nvPr/>
        </p:nvSpPr>
        <p:spPr>
          <a:xfrm>
            <a:off x="4267017" y="1659828"/>
            <a:ext cx="2780381" cy="2308324"/>
          </a:xfrm>
          <a:prstGeom prst="rect">
            <a:avLst/>
          </a:prstGeom>
          <a:noFill/>
        </p:spPr>
        <p:txBody>
          <a:bodyPr wrap="square">
            <a:spAutoFit/>
          </a:bodyPr>
          <a:lstStyle/>
          <a:p>
            <a:pPr algn="just"/>
            <a:r>
              <a:rPr lang="nl-NL" sz="1100"/>
              <a:t>Sabine gebruikt haar bankapp voor een actueel overzicht en de Haushaltsbuch-app (uitgaventracker) voor wat rustige structuur. Met de rekentool van haar pensioenaanbieder test ze wat een andere inleg oplevert, en met haar man deelt ze een digitale agenda voor jaarlijkse ‘administratiedagen’. Het zijn eenvoudige tools, maar de gewoonte om ze regelmatig te gebruiken heeft de doorslag gegeven: een paar minuten per week voorkomt later uren gedoe.</a:t>
            </a:r>
            <a:endParaRPr lang="nl-NL" sz="110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9BB4C47-C2DF-3F55-4E7A-37F5FF1879BA}"/>
              </a:ext>
            </a:extLst>
          </p:cNvPr>
          <p:cNvSpPr txBox="1"/>
          <p:nvPr/>
        </p:nvSpPr>
        <p:spPr>
          <a:xfrm>
            <a:off x="492528" y="5631143"/>
            <a:ext cx="2991497" cy="2308324"/>
          </a:xfrm>
          <a:prstGeom prst="rect">
            <a:avLst/>
          </a:prstGeom>
          <a:noFill/>
        </p:spPr>
        <p:txBody>
          <a:bodyPr wrap="square">
            <a:spAutoFit/>
          </a:bodyPr>
          <a:lstStyle/>
          <a:p>
            <a:pPr algn="just"/>
            <a:r>
              <a:rPr lang="nl-NL" sz="1000"/>
              <a:t>Door duidelijke, bescheiden doelen te benoemen kreeg ze weer het gevoel grip te hebben. Het eerste doel was een eenvoudig noodfonds; het tweede een vaste, al was het kleine, maandelijkse overboeking naar een spaarrekening voor de lange termijn. Korte gesprekken met haar man, zonder uitgebreide agenda, zorgden voor minder wrijving en een gedeelde verantwoordelijkheid. Door haar administratieve sterke punten als financiële sterke punten te zien, verdween de mythe dat je voor ‘financiën’ een ander soort brein nodig hebt; het vraagt dezelfde zorg, orde en consequentie die ze elke dag toepast.</a:t>
            </a:r>
            <a:endParaRPr lang="nl-NL" sz="10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C128DE1-4A7A-4957-3573-F7CB7126D252}"/>
              </a:ext>
            </a:extLst>
          </p:cNvPr>
          <p:cNvSpPr txBox="1"/>
          <p:nvPr/>
        </p:nvSpPr>
        <p:spPr>
          <a:xfrm>
            <a:off x="4037455" y="5641786"/>
            <a:ext cx="3199230" cy="2308324"/>
          </a:xfrm>
          <a:prstGeom prst="rect">
            <a:avLst/>
          </a:prstGeom>
          <a:noFill/>
        </p:spPr>
        <p:txBody>
          <a:bodyPr wrap="square">
            <a:spAutoFit/>
          </a:bodyPr>
          <a:lstStyle/>
          <a:p>
            <a:r>
              <a:rPr lang="nl-NL" sz="1050"/>
              <a:t>Sabine denkt dat workshops in eenvoudige taal, afgestemd op de levenspatronen van vrouwen – loopbaanonderbrekingen, deeltijdwerk, zorgtaken – haar tijd en zorgen hadden bespaard. Vroege begeleiding over pensioenrechten, fiscaal voordelige extra inleg en een echt laagdrempelige uitleg over beleggen, met voorbeelden in plaats van jargon, had haar geholpen jaren eerder in actie te komen. Als ze meer vrouwen openlijk over geld had horen praten, had dat het leerproces ook normaler gemaakt en de angst om fouten te maken verminderd.</a:t>
            </a: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691</Words>
  <Application>Microsoft Office PowerPoint</Application>
  <PresentationFormat>Benutzerdefiniert</PresentationFormat>
  <Paragraphs>22</Paragraphs>
  <Slides>2</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vt:i4>
      </vt:variant>
    </vt:vector>
  </HeadingPairs>
  <TitlesOfParts>
    <vt:vector size="7" baseType="lpstr">
      <vt:lpstr>Aptos</vt:lpstr>
      <vt:lpstr>Aptos Display</vt:lpstr>
      <vt:lpstr>Arial</vt:lpstr>
      <vt:lpstr>Calibri</vt:lpstr>
      <vt:lpstr>Office Theme</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 Casestudy 1, TVW (Duitsland)</dc:title>
  <dc:creator>Gillian Keane</dc:creator>
  <cp:lastModifiedBy>David Blunck</cp:lastModifiedBy>
  <cp:revision>34</cp:revision>
  <dcterms:created xsi:type="dcterms:W3CDTF">2024-07-18T11:40:13Z</dcterms:created>
  <dcterms:modified xsi:type="dcterms:W3CDTF">2025-11-04T12:10:30Z</dcterms:modified>
</cp:coreProperties>
</file>