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63AE"/>
    <a:srgbClr val="44BDA3"/>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71" d="100"/>
          <a:sy n="71" d="100"/>
        </p:scale>
        <p:origin x="2814" y="-5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10/3/2025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10/3/2025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10/3/2025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10/3/2025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xhere.com/en/photo/1322969"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D535DC77-4842-254F-62DE-CDD2F78AB145}"/>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t="13494" b="13494"/>
          <a:stretch/>
        </p:blipFill>
        <p:spPr>
          <a:xfrm>
            <a:off x="-30677" y="1471799"/>
            <a:ext cx="7590352" cy="3117273"/>
          </a:xfrm>
        </p:spPr>
      </p:pic>
      <p:sp>
        <p:nvSpPr>
          <p:cNvPr id="11" name="object 13">
            <a:extLst>
              <a:ext uri="{FF2B5EF4-FFF2-40B4-BE49-F238E27FC236}">
                <a16:creationId xmlns:a16="http://schemas.microsoft.com/office/drawing/2014/main" id="{610E1C65-BA3B-8B65-1BE4-EC19933FF216}"/>
              </a:ext>
            </a:extLst>
          </p:cNvPr>
          <p:cNvSpPr/>
          <p:nvPr/>
        </p:nvSpPr>
        <p:spPr>
          <a:xfrm>
            <a:off x="161973" y="3622177"/>
            <a:ext cx="2991754" cy="6893424"/>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274828" y="5022231"/>
            <a:ext cx="2820614" cy="2248604"/>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Ich heiße Sophie, bin 31, Single und lebe im ländlichen Irland. Ich arbeite als Projektmanagerin in einem KMU. Der Job ist abwechslungsreich und erfüllend, aber auch mit viel Druck verbunden. </a:t>
            </a:r>
          </a:p>
          <a:p>
            <a:endPar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Der Kauf meines ersten Eigenheims im letzten Jahr war ein riesiger Meilenstein. Statt zu einer klassischen Bank zu gehen, bekam ich meine Hypothek über meine örtliche </a:t>
            </a:r>
            <a:r>
              <a:rPr lang="de-DE" sz="1000" b="1" dirty="0">
                <a:solidFill>
                  <a:schemeClr val="bg1"/>
                </a:solidFill>
                <a:latin typeface="Calibri" panose="020F0502020204030204" pitchFamily="34" charset="0"/>
                <a:ea typeface="Calibri" panose="020F0502020204030204" pitchFamily="34" charset="0"/>
                <a:cs typeface="Calibri" panose="020F0502020204030204" pitchFamily="34" charset="0"/>
              </a:rPr>
              <a:t>Credit Union</a:t>
            </a:r>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 was sich viel persönlicher anfühlte und mir mehr Halt gab. </a:t>
            </a:r>
          </a:p>
          <a:p>
            <a:endPar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Credit Unions sind in Irland Finanzgenossenschaften, die ihren Mitgliedern gehören – lokal verankert, nicht gewinnorientiert, mit Fokus auf Service und Vertrauen. Das Team begleitete mich bei jedem Schritt, erklärte alles verständlich und machte einen stressigen Prozess viel leichter.</a:t>
            </a:r>
          </a:p>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Um meine monatlichen Raten leichter zu stemmen, vermiete ich ein Zimmer im Haus. Das verschafft mir finanziell Luft, und ich profitiere vom </a:t>
            </a:r>
            <a:r>
              <a:rPr lang="de-DE" sz="1000" b="1" dirty="0">
                <a:solidFill>
                  <a:schemeClr val="bg1"/>
                </a:solidFill>
                <a:latin typeface="Calibri" panose="020F0502020204030204" pitchFamily="34" charset="0"/>
                <a:ea typeface="Calibri" panose="020F0502020204030204" pitchFamily="34" charset="0"/>
                <a:cs typeface="Calibri" panose="020F0502020204030204" pitchFamily="34" charset="0"/>
              </a:rPr>
              <a:t>Rent-a-Room Relief Scheme</a:t>
            </a:r>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 der irischen Regierung: Wer im eigenen Zuhause ein Zimmer vermietet, kann bis zu 14.000 € Mieteinnahmen pro Jahr steuerfrei erzielen.</a:t>
            </a:r>
          </a:p>
          <a:p>
            <a:endPar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Als Hausbesitzerin wurde mir klar, wie wenig ich wirklich über langfristige Finanzen wusste. Bis dahin ging es mir vor allem um Kurzfristiges – Rechnungen, Schulden, Ersparnisse.</a:t>
            </a:r>
          </a:p>
          <a:p>
            <a:endPar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Jetzt denke ich ernsthaft über </a:t>
            </a:r>
            <a:r>
              <a:rPr lang="de-DE" sz="1000" b="1" dirty="0">
                <a:solidFill>
                  <a:schemeClr val="bg1"/>
                </a:solidFill>
                <a:latin typeface="Calibri" panose="020F0502020204030204" pitchFamily="34" charset="0"/>
                <a:ea typeface="Calibri" panose="020F0502020204030204" pitchFamily="34" charset="0"/>
                <a:cs typeface="Calibri" panose="020F0502020204030204" pitchFamily="34" charset="0"/>
              </a:rPr>
              <a:t>finanzielle Sicherheit, Altersvorsorge und Ruhestand</a:t>
            </a:r>
            <a:r>
              <a:rPr lang="de-DE" sz="1000" dirty="0">
                <a:solidFill>
                  <a:schemeClr val="bg1"/>
                </a:solidFill>
                <a:latin typeface="Calibri" panose="020F0502020204030204" pitchFamily="34" charset="0"/>
                <a:ea typeface="Calibri" panose="020F0502020204030204" pitchFamily="34" charset="0"/>
                <a:cs typeface="Calibri" panose="020F0502020204030204" pitchFamily="34" charset="0"/>
              </a:rPr>
              <a:t> nach.</a:t>
            </a: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322679" y="4040156"/>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259450" y="3622265"/>
            <a:ext cx="2649474"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1400" b="1" dirty="0">
                <a:solidFill>
                  <a:schemeClr val="bg1"/>
                </a:solidFill>
                <a:latin typeface="Calibri" panose="020F0502020204030204" pitchFamily="34" charset="0"/>
                <a:cs typeface="Calibri" panose="020F0502020204030204" pitchFamily="34" charset="0"/>
              </a:rPr>
              <a:t>Name: Sophie</a:t>
            </a:r>
            <a:r>
              <a:rPr lang="de-DE" sz="1400" dirty="0">
                <a:solidFill>
                  <a:schemeClr val="bg1"/>
                </a:solidFill>
                <a:latin typeface="Calibri" panose="020F0502020204030204" pitchFamily="34" charset="0"/>
                <a:cs typeface="Calibri" panose="020F0502020204030204" pitchFamily="34" charset="0"/>
              </a:rPr>
              <a:t>* (</a:t>
            </a:r>
            <a:r>
              <a:rPr lang="de-DE" sz="1200" dirty="0">
                <a:solidFill>
                  <a:schemeClr val="bg1"/>
                </a:solidFill>
                <a:latin typeface="Calibri" panose="020F0502020204030204" pitchFamily="34" charset="0"/>
                <a:cs typeface="Calibri" panose="020F0502020204030204" pitchFamily="34" charset="0"/>
              </a:rPr>
              <a:t>Name geändert)</a:t>
            </a:r>
            <a:endParaRPr lang="de-DE" sz="1400" dirty="0">
              <a:solidFill>
                <a:schemeClr val="bg1"/>
              </a:solidFill>
              <a:latin typeface="Calibri" panose="020F0502020204030204" pitchFamily="34" charset="0"/>
              <a:cs typeface="Calibri" panose="020F0502020204030204" pitchFamily="34" charset="0"/>
            </a:endParaRPr>
          </a:p>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 </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3587609" y="5345906"/>
            <a:ext cx="3777562" cy="604186"/>
          </a:xfrm>
          <a:prstGeom prst="rect">
            <a:avLst/>
          </a:prstGeom>
          <a:solidFill>
            <a:schemeClr val="bg1"/>
          </a:solidFill>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600"/>
              </a:spcBef>
            </a:pPr>
            <a:r>
              <a:rPr lang="de-DE" sz="1000" dirty="0">
                <a:solidFill>
                  <a:schemeClr val="tx1"/>
                </a:solidFill>
              </a:rPr>
              <a:t>Wie viele Frauen in meinem Alter habe ich den Umgang mit Geld erst unterwegs gelernt. Ich nahm einen Kredit für mein Masterstudium auf und einen weiteren, um in Australien zu reisen und zu arbeiten. Als ich 2021 heimkam, hatte ich 13.000 € Schulden, verstand aber weder die Konditionen noch die Folgen richtig.</a:t>
            </a:r>
          </a:p>
          <a:p>
            <a:pPr>
              <a:lnSpc>
                <a:spcPct val="100000"/>
              </a:lnSpc>
              <a:spcBef>
                <a:spcPts val="1600"/>
              </a:spcBef>
            </a:pPr>
            <a:r>
              <a:rPr lang="de-DE" sz="1000" dirty="0">
                <a:solidFill>
                  <a:schemeClr val="tx1"/>
                </a:solidFill>
              </a:rPr>
              <a:t>Erst ein Brief der Bank über versäumte Raten machte mir klar, wie sehr meine Bonität gelitten hatte. In diesem Moment wusste ich: Ich muss das selbst in die Hand nehmen. Ich machte einen Plan, um die Schulden abzuzahlen, und beschloss, besser mit meinem Geld umzugehen. </a:t>
            </a:r>
          </a:p>
          <a:p>
            <a:pPr>
              <a:lnSpc>
                <a:spcPct val="100000"/>
              </a:lnSpc>
              <a:spcBef>
                <a:spcPts val="1600"/>
              </a:spcBef>
            </a:pPr>
            <a:r>
              <a:rPr lang="de-DE" sz="1000" dirty="0">
                <a:solidFill>
                  <a:schemeClr val="tx1"/>
                </a:solidFill>
              </a:rPr>
              <a:t>Seitdem habe ich klare Schritte unternommen, um meine finanzielle Lage zu stärken. Ich erfasse meine Ausgaben, plane monatlich mein Budget und gehe verantwortungsvoll mit meiner Hypothek um. Außerdem habe ich einen Personal Retirement Savings Account (PRSA), ein privates Vorsorgekonto, eingerichtet und zahle regelmäßig Beiträge ein. Kürzlich habe ich mehr über Irlands Auto-Enrolment-System für die Altersvorsorge erfahren: Es soll Beschäftigte wie mich, die nie Zugang zu einer betrieblichen Altersvorsorge hatten, automatisch aufnehmen. </a:t>
            </a:r>
          </a:p>
          <a:p>
            <a:pPr>
              <a:lnSpc>
                <a:spcPct val="100000"/>
              </a:lnSpc>
              <a:spcBef>
                <a:spcPts val="1600"/>
              </a:spcBef>
            </a:pPr>
            <a:r>
              <a:rPr lang="de-DE" sz="1000" dirty="0">
                <a:solidFill>
                  <a:schemeClr val="tx1"/>
                </a:solidFill>
              </a:rPr>
              <a:t>Mein Ziel ist finanzielle Freiheit. Ich würde gern mit 55 statt mit 65 in Rente gehen und arbeite daran, dass das klappt.</a:t>
            </a:r>
            <a:endParaRPr lang="de-DE" sz="10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60398" y="4195186"/>
            <a:ext cx="2769525"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spcBef>
                <a:spcPts val="1400"/>
              </a:spcBef>
            </a:pPr>
            <a:endParaRPr lang="de-DE" sz="1100" dirty="0"/>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214837" y="404015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  Irland </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290206" y="4849889"/>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3645083" y="5251916"/>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89258" y="4526357"/>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886625"/>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3587609" y="4927146"/>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Sophies Geschichte</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894633" y="1473764"/>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de-DE" sz="1350" i="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de-DE" sz="1550" i="1" dirty="0">
                <a:solidFill>
                  <a:schemeClr val="bg1"/>
                </a:solidFill>
                <a:latin typeface="Calibri" panose="020F0502020204030204" pitchFamily="34" charset="0"/>
                <a:ea typeface="Calibri" panose="020F0502020204030204" pitchFamily="34" charset="0"/>
                <a:cs typeface="Calibri" panose="020F0502020204030204" pitchFamily="34" charset="0"/>
              </a:rPr>
              <a:t>Finanzielles Selbstvertrauen kommt nicht auf einmal. Es wächst mit jeder Entscheidung, die man für sich selbst trifft.“ </a:t>
            </a:r>
            <a:endParaRPr lang="de-DE" sz="135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8">
            <a:extLst>
              <a:ext uri="{FF2B5EF4-FFF2-40B4-BE49-F238E27FC236}">
                <a16:creationId xmlns:a16="http://schemas.microsoft.com/office/drawing/2014/main" id="{7A02F266-A845-79C5-530A-7BF3437568E7}"/>
              </a:ext>
            </a:extLst>
          </p:cNvPr>
          <p:cNvSpPr txBox="1">
            <a:spLocks/>
          </p:cNvSpPr>
          <p:nvPr/>
        </p:nvSpPr>
        <p:spPr>
          <a:xfrm>
            <a:off x="874190" y="2953341"/>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de-DE" sz="1600" dirty="0">
              <a:solidFill>
                <a:schemeClr val="bg1"/>
              </a:solidFill>
              <a:latin typeface="Calibri" panose="020F0502020204030204" pitchFamily="34" charset="0"/>
              <a:cs typeface="Calibri" panose="020F0502020204030204" pitchFamily="34" charset="0"/>
            </a:endParaRPr>
          </a:p>
        </p:txBody>
      </p:sp>
      <p:pic>
        <p:nvPicPr>
          <p:cNvPr id="8" name="Picture Placeholder 22">
            <a:extLst>
              <a:ext uri="{FF2B5EF4-FFF2-40B4-BE49-F238E27FC236}">
                <a16:creationId xmlns:a16="http://schemas.microsoft.com/office/drawing/2014/main" id="{B277767B-6E71-B1B3-A0F2-8089BE858659}"/>
              </a:ext>
            </a:extLst>
          </p:cNvPr>
          <p:cNvPicPr>
            <a:picLocks noGrp="1" noChangeAspect="1"/>
          </p:cNvPicPr>
          <p:nvPr>
            <p:ph type="pic" sz="quarter" idx="14"/>
          </p:nvPr>
        </p:nvPicPr>
        <p:blipFill>
          <a:blip r:embed="rId5"/>
          <a:srcRect l="1178" r="1178"/>
          <a:stretch>
            <a:fillRect/>
          </a:stretch>
        </p:blipFill>
        <p:spPr>
          <a:xfrm>
            <a:off x="3774585" y="259898"/>
            <a:ext cx="1448194" cy="1483732"/>
          </a:xfrm>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049890" y="1784524"/>
            <a:ext cx="3071464"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endParaRPr lang="de-DE" sz="110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390410" y="1296874"/>
            <a:ext cx="3404877"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spcBef>
                <a:spcPts val="1600"/>
              </a:spcBef>
            </a:pPr>
            <a:r>
              <a:rPr lang="de-DE" sz="1050" dirty="0">
                <a:solidFill>
                  <a:schemeClr val="tx1"/>
                </a:solidFill>
              </a:rPr>
              <a:t>Wie viele Frauen in ihren Zwanzigern und frühen Dreißigern traf Sophie finanzielle Entscheidungen, ohne die langfristigen Folgen ganz zu überblicken. Sie nahm Kredite für ihr Masterstudium und ihre Auslandsreise auf. Diese Erfahrungen bereut sie nicht, doch sie kam mit Schulden nach Hause und war nicht darauf vorbereitet, was das konkret bedeutete.</a:t>
            </a:r>
          </a:p>
          <a:p>
            <a:pPr>
              <a:lnSpc>
                <a:spcPct val="100000"/>
              </a:lnSpc>
              <a:spcBef>
                <a:spcPts val="1600"/>
              </a:spcBef>
            </a:pPr>
            <a:r>
              <a:rPr lang="de-DE" sz="1050" dirty="0">
                <a:solidFill>
                  <a:schemeClr val="tx1"/>
                </a:solidFill>
              </a:rPr>
              <a:t>Ihre größte Herausforderung, sagt Sophie, war nicht die Summe, sondern das fehlende Wissen. Sie verstand nicht, wie Zinsen funktionieren, wie sich Schulden auf ihre Bonität auswirken oder worauf Kreditgeber tatsächlich achten. Das Ausmaß erkannte sie erst, als ein Brief über versäumte Raten kam und sie sah, dass ihre Bonität gesunken war.</a:t>
            </a:r>
          </a:p>
          <a:p>
            <a:pPr>
              <a:lnSpc>
                <a:spcPct val="100000"/>
              </a:lnSpc>
              <a:spcBef>
                <a:spcPts val="1600"/>
              </a:spcBef>
            </a:pPr>
            <a:r>
              <a:rPr lang="de-DE" sz="1050" dirty="0">
                <a:solidFill>
                  <a:schemeClr val="tx1"/>
                </a:solidFill>
              </a:rPr>
              <a:t>Gleichzeitig dachte sie nicht an Altersvorsorge oder Sparen. Sie nahm an, das werde sich später schon finden, doch das Später kam schneller als gedacht. Der Hauskauf zwang sie, genauer hinzusehen. Frühe Finanzbildung, sagt sie, hätte ihr viel Verwirrung, Stress und verpasste Chancen erspart.</a:t>
            </a:r>
          </a:p>
          <a:p>
            <a:pPr algn="just">
              <a:lnSpc>
                <a:spcPct val="100000"/>
              </a:lnSpc>
              <a:spcBef>
                <a:spcPts val="1600"/>
              </a:spcBef>
            </a:pPr>
            <a:endParaRPr lang="de-DE" sz="1050" dirty="0">
              <a:solidFill>
                <a:schemeClr val="tx1"/>
              </a:solidFill>
              <a:ea typeface="Calibri" panose="020F0502020204030204" pitchFamily="34" charset="0"/>
            </a:endParaRPr>
          </a:p>
          <a:p>
            <a:pPr algn="just">
              <a:lnSpc>
                <a:spcPct val="100000"/>
              </a:lnSpc>
              <a:spcBef>
                <a:spcPts val="1600"/>
              </a:spcBef>
            </a:pPr>
            <a:r>
              <a:rPr lang="de-DE" sz="1050" dirty="0">
                <a:solidFill>
                  <a:schemeClr val="tx1"/>
                </a:solidFill>
              </a:rPr>
              <a:t> </a:t>
            </a: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204488"/>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793572" y="575949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089712" y="123138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7521914"/>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92513" y="8020287"/>
            <a:ext cx="1679470" cy="3779836"/>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61740" y="5092502"/>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963580" y="452846"/>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3912" y="8741427"/>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011477" y="8971430"/>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61740" y="9416243"/>
            <a:ext cx="3613871"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00000"/>
              </a:lnSpc>
              <a:spcBef>
                <a:spcPts val="0"/>
              </a:spcBef>
            </a:pPr>
            <a:r>
              <a:rPr lang="de-DE" sz="1350" b="1" i="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de-DE" sz="1350" i="1" dirty="0">
                <a:solidFill>
                  <a:schemeClr val="bg1"/>
                </a:solidFill>
                <a:latin typeface="Calibri" panose="020F0502020204030204" pitchFamily="34" charset="0"/>
                <a:ea typeface="Calibri" panose="020F0502020204030204" pitchFamily="34" charset="0"/>
                <a:cs typeface="Calibri" panose="020F0502020204030204" pitchFamily="34" charset="0"/>
              </a:rPr>
              <a:t>Verlassen Sie sich nicht nur auf die großen Banken, prüfen Sie Alternativen, z. B. Credit Unions. Sie bieten oft bessere Unterstützung, vor allem am Anfang oder bei einem Neustart.“</a:t>
            </a:r>
            <a:endParaRPr lang="de-DE" sz="1350" b="1"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147212" y="6651835"/>
            <a:ext cx="3722566"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003753" y="7650203"/>
            <a:ext cx="336452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000" dirty="0">
                <a:solidFill>
                  <a:schemeClr val="tx1"/>
                </a:solidFill>
              </a:rPr>
              <a:t>Rückblickend sieht Sophie die größte Lücke im frühen Zugang zu Finanzbildung, die wirklich etwas mit ihrem Leben zu tun hat. In Schule und Studium wurde nicht über Schulden, Bonität oder Altersvorsorge gesprochen, und nichts gab ihr das Selbstvertrauen, nachzufragen. Sie findet, Finanzkompetenz sollte zugänglich und lebensnah sein und dazugehören, wenn wir Frauen in jeder Lebensphase stärken. </a:t>
            </a:r>
            <a:r>
              <a:rPr lang="de-DE" sz="1000" dirty="0"/>
              <a:t>Deshalb sticht </a:t>
            </a:r>
            <a:r>
              <a:rPr lang="de-DE" sz="1000" b="1" dirty="0"/>
              <a:t>FEMpower</a:t>
            </a:r>
            <a:r>
              <a:rPr lang="de-DE" sz="1000" dirty="0"/>
              <a:t> heraus. Es bietet genau die </a:t>
            </a:r>
            <a:r>
              <a:rPr lang="de-DE" sz="1000" dirty="0">
                <a:solidFill>
                  <a:schemeClr val="tx1"/>
                </a:solidFill>
              </a:rPr>
              <a:t>Unterstützung, die sie sich mit Anfang 20 gewünscht hätte: Lernen von und mit Gleichgesinnten, realistische Fallstudien und Werkzeuge, die Frauen dort abholen, wo sie stehen.</a:t>
            </a:r>
          </a:p>
          <a:p>
            <a:pPr algn="just">
              <a:lnSpc>
                <a:spcPts val="1220"/>
              </a:lnSpc>
            </a:pPr>
            <a:endParaRPr lang="de-DE" sz="1000" b="1" dirty="0">
              <a:solidFill>
                <a:schemeClr val="tx1"/>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369426"/>
            <a:ext cx="2649474" cy="570797"/>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670080" y="5152749"/>
            <a:ext cx="3093163" cy="570797"/>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4632434" y="333413"/>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722265" y="6566706"/>
            <a:ext cx="2621443"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979130" y="6656878"/>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29002" y="4245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912B971-049E-B799-9302-F27FCF52DC55}"/>
              </a:ext>
            </a:extLst>
          </p:cNvPr>
          <p:cNvSpPr txBox="1"/>
          <p:nvPr/>
        </p:nvSpPr>
        <p:spPr>
          <a:xfrm>
            <a:off x="3979130" y="1346819"/>
            <a:ext cx="3478800" cy="5339923"/>
          </a:xfrm>
          <a:prstGeom prst="rect">
            <a:avLst/>
          </a:prstGeom>
          <a:noFill/>
        </p:spPr>
        <p:txBody>
          <a:bodyPr wrap="square"/>
          <a:lstStyle/>
          <a:p>
            <a:r>
              <a:rPr lang="de-DE" sz="1000" dirty="0"/>
              <a:t>Der Wendepunkt kam, als Sophie aufhörte, Dinge aufzuschieben, und beschloss, sich ihren Finanzen zu stellen. Statt sich für ihre Wissenslücken zu schämen, stürzte sie sich ins Lernen. Sie vereinbarte einen Termin bei ihrer örtlichen Credit Union, stellte direkte Fragen und ordnete mit deren Hilfe ihre Schulden neu. 13.000 € abzuzahlen dauerte, doch jeder Schritt brachte mehr Klarheit und Kontrolle.</a:t>
            </a:r>
          </a:p>
          <a:p>
            <a:endParaRPr lang="de-DE" sz="1000" dirty="0"/>
          </a:p>
          <a:p>
            <a:r>
              <a:rPr lang="de-DE" sz="1000" dirty="0"/>
              <a:t>Sie krempelte nicht alles auf einmal um. Stattdessen richtete sie einfache Systeme ein: eine Budget-App auf dem Handy, Daueraufträge fürs Sparen und einen visuellen Tracker für Hypothek und PRSA-Beiträge.</a:t>
            </a:r>
          </a:p>
          <a:p>
            <a:endParaRPr lang="de-DE" sz="1000" dirty="0"/>
          </a:p>
          <a:p>
            <a:r>
              <a:rPr lang="de-DE" sz="1000" dirty="0"/>
              <a:t>Richtig voran brachten sie offene Gespräche mit Freundinnen und Freunden. Als Sophie anfing, über Geld zu reden, merkte sie, wie viele im selben Boot saßen und sich alles Stück für Stück erarbeiteten. Sie tauschten Budget-Apps, Tipps zur Altersvorsorge und Lektionen aus, die sie auf die harte Tour gelernt hatten.</a:t>
            </a:r>
          </a:p>
          <a:p>
            <a:endParaRPr lang="de-DE" sz="1000" dirty="0"/>
          </a:p>
          <a:p>
            <a:r>
              <a:rPr lang="de-DE" sz="1000" dirty="0"/>
              <a:t> Außerdem entdeckte sie auf Instagram eine Welle lebensnaher Finanzinhalte: kurz, visuell und leicht verdaulich. Diese Beiträge halfen ihr, Begriffe wie Zinseszins, Bonität und die Grundlagen der Altersvorsorge ohne Fachjargon zu verstehen. Für Sophie war diese Mischung aus Austausch mit Gleichgesinnten und informellem Lernen der Durchbruch. Geld fühlte sich nicht mehr wie ein privater Kampf an, sondern wie eine Fähigkeit, die alle gemeinsam aufbauen können.</a:t>
            </a:r>
          </a:p>
          <a:p>
            <a:endParaRPr lang="de-DE" sz="1000" dirty="0"/>
          </a:p>
        </p:txBody>
      </p:sp>
      <p:sp>
        <p:nvSpPr>
          <p:cNvPr id="3" name="TextBox 2">
            <a:extLst>
              <a:ext uri="{FF2B5EF4-FFF2-40B4-BE49-F238E27FC236}">
                <a16:creationId xmlns:a16="http://schemas.microsoft.com/office/drawing/2014/main" id="{3995A05D-EC8F-4DC8-EBD5-139BC9078E5B}"/>
              </a:ext>
            </a:extLst>
          </p:cNvPr>
          <p:cNvSpPr txBox="1"/>
          <p:nvPr/>
        </p:nvSpPr>
        <p:spPr>
          <a:xfrm>
            <a:off x="374400" y="5779885"/>
            <a:ext cx="3516312" cy="2970044"/>
          </a:xfrm>
          <a:prstGeom prst="rect">
            <a:avLst/>
          </a:prstGeom>
          <a:noFill/>
        </p:spPr>
        <p:txBody>
          <a:bodyPr wrap="square"/>
          <a:lstStyle/>
          <a:p>
            <a:r>
              <a:rPr lang="de-DE" sz="1000" dirty="0"/>
              <a:t>Sophie regelt fast alles über digitale Plattformen und Apps. Ihre Ausgaben erfasst sie mit Revolut und MoneyJar. Damit teilt sie ihre monatlichen Ausgaben in Kategorien ein (Wohnen, Essen, Mobilität und Sparen) und weiß immer, wohin ihr Geld fließt. Ihre Online-Banking-App zeigt ihr Hypothekenraten und Ersparnisse im Überblick. </a:t>
            </a:r>
          </a:p>
          <a:p>
            <a:endParaRPr lang="de-DE" sz="1000" dirty="0"/>
          </a:p>
          <a:p>
            <a:r>
              <a:rPr lang="de-DE" sz="1000" dirty="0"/>
              <a:t>Vor Kurzem hat sie einen PRSA (Personal Retirement Savings Account) eingerichtet; ihre Beiträge prüft sie im Portal des Anbieters. Sie hört einige Finanz-Podcasts und nutzt Rechner auf den Websites der Credit Union, der CCPC und von MoneyWhizz. Damit vergleicht sie Vorsorgeoptionen und ermittelt, wie viel sie braucht, um mit 55 sorgenfrei in Rente zu gehen. Sie lernt am liebsten in ihrem eigenen Tempo, deshalb helfen ihr interaktive, visuelle oder szenariobasierte Tools besonders. </a:t>
            </a:r>
            <a:endParaRPr lang="de-DE" sz="1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1202</Words>
  <Application>Microsoft Office PowerPoint</Application>
  <PresentationFormat>Custom</PresentationFormat>
  <Paragraphs>45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Orla Casey</cp:lastModifiedBy>
  <cp:revision>34</cp:revision>
  <dcterms:created xsi:type="dcterms:W3CDTF">2024-07-18T11:40:13Z</dcterms:created>
  <dcterms:modified xsi:type="dcterms:W3CDTF">2025-10-04T06:46:55Z</dcterms:modified>
</cp:coreProperties>
</file>