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3AE"/>
    <a:srgbClr val="44BDA3"/>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71" d="100"/>
          <a:sy n="71" d="100"/>
        </p:scale>
        <p:origin x="2814" y="-5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10/3/2025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10/3/2025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10/3/2025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10/3/2025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10/3/2025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10/3/2025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10/3/2025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xhere.com/en/photo/1322969"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a:extLst>
              <a:ext uri="{FF2B5EF4-FFF2-40B4-BE49-F238E27FC236}">
                <a16:creationId xmlns:a16="http://schemas.microsoft.com/office/drawing/2014/main" id="{D535DC77-4842-254F-62DE-CDD2F78AB145}"/>
              </a:ext>
            </a:extLst>
          </p:cNvPr>
          <p:cNvPicPr>
            <a:picLocks noGrp="1" noChangeAspect="1"/>
          </p:cNvPicPr>
          <p:nvPr>
            <p:ph type="pic" sz="quarter" idx="13"/>
          </p:nvPr>
        </p:nvPicPr>
        <p:blipFill>
          <a:blip r:embed="rId2">
            <a:extLst>
              <a:ext uri="{837473B0-CC2E-450A-ABE3-18F120FF3D39}">
                <a1611:picAttrSrcUrl xmlns:a1611="http://schemas.microsoft.com/office/drawing/2016/11/main" r:id="rId3"/>
              </a:ext>
            </a:extLst>
          </a:blip>
          <a:srcRect t="13494" b="13494"/>
          <a:stretch/>
        </p:blipFill>
        <p:spPr>
          <a:xfrm>
            <a:off x="-30677" y="1471799"/>
            <a:ext cx="7590352" cy="3117273"/>
          </a:xfrm>
        </p:spPr>
      </p:pic>
      <p:sp>
        <p:nvSpPr>
          <p:cNvPr id="11" name="object 13">
            <a:extLst>
              <a:ext uri="{FF2B5EF4-FFF2-40B4-BE49-F238E27FC236}">
                <a16:creationId xmlns:a16="http://schemas.microsoft.com/office/drawing/2014/main" id="{610E1C65-BA3B-8B65-1BE4-EC19933FF216}"/>
              </a:ext>
            </a:extLst>
          </p:cNvPr>
          <p:cNvSpPr/>
          <p:nvPr/>
        </p:nvSpPr>
        <p:spPr>
          <a:xfrm>
            <a:off x="161973" y="3622177"/>
            <a:ext cx="2991754" cy="6893424"/>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274828" y="5022231"/>
            <a:ext cx="2820614" cy="2248604"/>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r>
              <a:rPr lang="nl-NL" sz="1000">
                <a:solidFill>
                  <a:schemeClr val="bg1"/>
                </a:solidFill>
                <a:latin typeface="Calibri" panose="020F0502020204030204" pitchFamily="34" charset="0"/>
                <a:ea typeface="Calibri" panose="020F0502020204030204" pitchFamily="34" charset="0"/>
                <a:cs typeface="Calibri" panose="020F0502020204030204" pitchFamily="34" charset="0"/>
              </a:rPr>
              <a:t>Mijn naam is Sophie. Ik ben 31, alleenstaand en woon op het Ierse platteland. Ik werk als projectmanager bij een mkb-bedrijf. Het werk is afwisselend en lonend, maar ook veeleisend.</a:t>
            </a:r>
          </a:p>
          <a:p>
            <a:endParaRPr lang="nl-NL" sz="1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nl-NL" sz="1000">
                <a:solidFill>
                  <a:schemeClr val="bg1"/>
                </a:solidFill>
                <a:latin typeface="Calibri" panose="020F0502020204030204" pitchFamily="34" charset="0"/>
                <a:ea typeface="Calibri" panose="020F0502020204030204" pitchFamily="34" charset="0"/>
                <a:cs typeface="Calibri" panose="020F0502020204030204" pitchFamily="34" charset="0"/>
              </a:rPr>
              <a:t>Vorig jaar mijn eerste huis kopen was een enorme mijlpaal. Ik ben niet naar een traditionele bank gegaan, want ik kreeg mijn hypotheek via mijn lokale </a:t>
            </a:r>
            <a:r>
              <a:rPr lang="nl-NL" sz="1000" b="1">
                <a:solidFill>
                  <a:schemeClr val="bg1"/>
                </a:solidFill>
                <a:latin typeface="Calibri" panose="020F0502020204030204" pitchFamily="34" charset="0"/>
                <a:ea typeface="Calibri" panose="020F0502020204030204" pitchFamily="34" charset="0"/>
                <a:cs typeface="Calibri" panose="020F0502020204030204" pitchFamily="34" charset="0"/>
              </a:rPr>
              <a:t>kredietcoöperatie (credit union)</a:t>
            </a:r>
            <a:r>
              <a:rPr lang="nl-NL" sz="1000">
                <a:solidFill>
                  <a:schemeClr val="bg1"/>
                </a:solidFill>
                <a:latin typeface="Calibri" panose="020F0502020204030204" pitchFamily="34" charset="0"/>
                <a:ea typeface="Calibri" panose="020F0502020204030204" pitchFamily="34" charset="0"/>
                <a:cs typeface="Calibri" panose="020F0502020204030204" pitchFamily="34" charset="0"/>
              </a:rPr>
              <a:t>, waardoor het proces veel persoonlijker en ondersteunender voelde.</a:t>
            </a:r>
          </a:p>
          <a:p>
            <a:endParaRPr lang="nl-NL" sz="1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nl-NL" sz="1000">
                <a:solidFill>
                  <a:schemeClr val="bg1"/>
                </a:solidFill>
                <a:latin typeface="Calibri" panose="020F0502020204030204" pitchFamily="34" charset="0"/>
                <a:ea typeface="Calibri" panose="020F0502020204030204" pitchFamily="34" charset="0"/>
                <a:cs typeface="Calibri" panose="020F0502020204030204" pitchFamily="34" charset="0"/>
              </a:rPr>
              <a:t>Credit unions in Ierland zijn financiële coöperaties in handen van hun leden: lokale instellingen zonder winstoogmerk die draaien om service en vertrouwen. De medewerkers begeleidden me bij elke stap, legden alles helder uit en maakten een stressvol proces veel beter behapbaar.</a:t>
            </a:r>
          </a:p>
          <a:p>
            <a:r>
              <a:rPr lang="nl-NL" sz="100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r>
              <a:rPr lang="nl-NL" sz="1000">
                <a:solidFill>
                  <a:schemeClr val="bg1"/>
                </a:solidFill>
                <a:latin typeface="Calibri" panose="020F0502020204030204" pitchFamily="34" charset="0"/>
                <a:ea typeface="Calibri" panose="020F0502020204030204" pitchFamily="34" charset="0"/>
                <a:cs typeface="Calibri" panose="020F0502020204030204" pitchFamily="34" charset="0"/>
              </a:rPr>
              <a:t>Om mijn maandelijkse aflossingen te kunnen betalen, verhuur ik een kamer in mijn huis. Dat geeft me extra financiële ademruimte, en ik maak gebruik van de Ierse </a:t>
            </a:r>
            <a:r>
              <a:rPr lang="nl-NL" sz="1000" b="1">
                <a:solidFill>
                  <a:schemeClr val="bg1"/>
                </a:solidFill>
                <a:latin typeface="Calibri" panose="020F0502020204030204" pitchFamily="34" charset="0"/>
                <a:ea typeface="Calibri" panose="020F0502020204030204" pitchFamily="34" charset="0"/>
                <a:cs typeface="Calibri" panose="020F0502020204030204" pitchFamily="34" charset="0"/>
              </a:rPr>
              <a:t>Rent-a-Room Relief Scheme</a:t>
            </a:r>
            <a:r>
              <a:rPr lang="nl-NL" sz="1000">
                <a:solidFill>
                  <a:schemeClr val="bg1"/>
                </a:solidFill>
                <a:latin typeface="Calibri" panose="020F0502020204030204" pitchFamily="34" charset="0"/>
                <a:ea typeface="Calibri" panose="020F0502020204030204" pitchFamily="34" charset="0"/>
                <a:cs typeface="Calibri" panose="020F0502020204030204" pitchFamily="34" charset="0"/>
              </a:rPr>
              <a:t>, een regeling waarmee huiseigenaren tot € 14.000 per jaar aan huurinkomsten belastingvrij mogen ontvangen.</a:t>
            </a:r>
          </a:p>
          <a:p>
            <a:endParaRPr lang="nl-NL" sz="1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nl-NL" sz="1000">
                <a:solidFill>
                  <a:schemeClr val="bg1"/>
                </a:solidFill>
                <a:latin typeface="Calibri" panose="020F0502020204030204" pitchFamily="34" charset="0"/>
                <a:ea typeface="Calibri" panose="020F0502020204030204" pitchFamily="34" charset="0"/>
                <a:cs typeface="Calibri" panose="020F0502020204030204" pitchFamily="34" charset="0"/>
              </a:rPr>
              <a:t>Toen ik huiseigenaar werd, besefte ik hoe weinig ik eigenlijk wist over financiën op lange termijn. Tot dan toe had ik me vooral gericht op doelen op korte termijn: rekeningen, schulden, sparen.</a:t>
            </a:r>
          </a:p>
          <a:p>
            <a:endParaRPr lang="nl-NL" sz="1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nl-NL" sz="1000">
                <a:solidFill>
                  <a:schemeClr val="bg1"/>
                </a:solidFill>
                <a:latin typeface="Calibri" panose="020F0502020204030204" pitchFamily="34" charset="0"/>
                <a:ea typeface="Calibri" panose="020F0502020204030204" pitchFamily="34" charset="0"/>
                <a:cs typeface="Calibri" panose="020F0502020204030204" pitchFamily="34" charset="0"/>
              </a:rPr>
              <a:t>Nu ben ik serieus gaan nadenken over </a:t>
            </a:r>
            <a:r>
              <a:rPr lang="nl-NL" sz="1000" b="1">
                <a:solidFill>
                  <a:schemeClr val="bg1"/>
                </a:solidFill>
                <a:latin typeface="Calibri" panose="020F0502020204030204" pitchFamily="34" charset="0"/>
                <a:ea typeface="Calibri" panose="020F0502020204030204" pitchFamily="34" charset="0"/>
                <a:cs typeface="Calibri" panose="020F0502020204030204" pitchFamily="34" charset="0"/>
              </a:rPr>
              <a:t>financiële zekerheid, pensioen en mijn oude dag</a:t>
            </a:r>
            <a:r>
              <a:rPr lang="nl-NL" sz="100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322679" y="4040156"/>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259450" y="3622265"/>
            <a:ext cx="2649474"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806"/>
              </a:lnSpc>
              <a:spcBef>
                <a:spcPts val="0"/>
              </a:spcBef>
              <a:buNone/>
            </a:pPr>
            <a:r>
              <a:rPr lang="nl-NL" sz="1200" b="1">
                <a:solidFill>
                  <a:schemeClr val="bg1"/>
                </a:solidFill>
                <a:latin typeface="Calibri" panose="020F0502020204030204" pitchFamily="34" charset="0"/>
                <a:cs typeface="Calibri" panose="020F0502020204030204" pitchFamily="34" charset="0"/>
              </a:rPr>
              <a:t>Naam: Sophie</a:t>
            </a:r>
            <a:r>
              <a:rPr lang="nl-NL" sz="1200">
                <a:solidFill>
                  <a:schemeClr val="bg1"/>
                </a:solidFill>
                <a:latin typeface="Calibri" panose="020F0502020204030204" pitchFamily="34" charset="0"/>
                <a:cs typeface="Calibri" panose="020F0502020204030204" pitchFamily="34" charset="0"/>
              </a:rPr>
              <a:t>* (</a:t>
            </a:r>
            <a:r>
              <a:rPr lang="nl-NL" sz="1050">
                <a:solidFill>
                  <a:schemeClr val="bg1"/>
                </a:solidFill>
                <a:latin typeface="Calibri" panose="020F0502020204030204" pitchFamily="34" charset="0"/>
                <a:cs typeface="Calibri" panose="020F0502020204030204" pitchFamily="34" charset="0"/>
              </a:rPr>
              <a:t>niet haar echte naam)</a:t>
            </a:r>
            <a:endParaRPr lang="nl-NL" sz="1200" dirty="0">
              <a:solidFill>
                <a:schemeClr val="bg1"/>
              </a:solidFill>
              <a:latin typeface="Calibri" panose="020F0502020204030204" pitchFamily="34" charset="0"/>
              <a:cs typeface="Calibri" panose="020F0502020204030204" pitchFamily="34" charset="0"/>
            </a:endParaRPr>
          </a:p>
          <a:p>
            <a:pPr marL="0" indent="0">
              <a:lnSpc>
                <a:spcPts val="1806"/>
              </a:lnSpc>
              <a:spcBef>
                <a:spcPts val="0"/>
              </a:spcBef>
              <a:buNone/>
            </a:pPr>
            <a:r>
              <a:rPr lang="nl-NL" sz="2050" b="1" dirty="0">
                <a:solidFill>
                  <a:schemeClr val="bg1"/>
                </a:solidFill>
                <a:latin typeface="Calibri" panose="020F0502020204030204" pitchFamily="34" charset="0"/>
                <a:cs typeface="Calibri" panose="020F0502020204030204" pitchFamily="34" charset="0"/>
              </a:rPr>
              <a:t> </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3587609" y="5345906"/>
            <a:ext cx="3777562" cy="604186"/>
          </a:xfrm>
          <a:prstGeom prst="rect">
            <a:avLst/>
          </a:prstGeom>
          <a:solidFill>
            <a:schemeClr val="bg1"/>
          </a:solidFill>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spcBef>
                <a:spcPts val="1540"/>
              </a:spcBef>
            </a:pPr>
            <a:r>
              <a:rPr lang="nl-NL" sz="1050">
                <a:solidFill>
                  <a:schemeClr val="tx1"/>
                </a:solidFill>
              </a:rPr>
              <a:t>Zoals veel vrouwen van mijn leeftijd heb ik al doende moeten leren omgaan met geld. Ik leende geld voor mijn master en opnieuw om in Australië te reizen en te werken. Toen ik in 2021 thuiskwam, had ik € 13.000 schuld, maar ik begreep de voorwaarden en de gevolgen niet goed.</a:t>
            </a:r>
          </a:p>
          <a:p>
            <a:pPr>
              <a:lnSpc>
                <a:spcPct val="100000"/>
              </a:lnSpc>
              <a:spcBef>
                <a:spcPts val="1540"/>
              </a:spcBef>
            </a:pPr>
            <a:r>
              <a:rPr lang="nl-NL" sz="1050">
                <a:solidFill>
                  <a:schemeClr val="tx1"/>
                </a:solidFill>
              </a:rPr>
              <a:t>Pas toen ik een brief van de bank kreeg over gemiste aflossingen, besefte ik welke schade mijn kredietscore had opgelopen. Op dat moment wist ik dat ik de regie moest nemen. Ik maakte een plan om het saldo af te lossen en besloot mijn financiële beheer te verbeteren.</a:t>
            </a:r>
          </a:p>
          <a:p>
            <a:pPr>
              <a:lnSpc>
                <a:spcPct val="100000"/>
              </a:lnSpc>
              <a:spcBef>
                <a:spcPts val="1540"/>
              </a:spcBef>
            </a:pPr>
            <a:r>
              <a:rPr lang="nl-NL" sz="1050">
                <a:solidFill>
                  <a:schemeClr val="tx1"/>
                </a:solidFill>
              </a:rPr>
              <a:t>Sindsdien heb ik duidelijke stappen gezet om mijn financiële positie te versterken. Ik houd mijn uitgaven bij, maak elke maand een budget en beheer mijn hypotheek verantwoord. Ook heb ik een persoonlijke pensioenspaarrekening (PRSA) geopend, waarop ik nu regelmatig inleg. Onlangs heb ik meer geleerd over de Ierse automatische pensioenregeling (auto-enrolment), die ervoor zorgt dat werknemers zoals ik, die nooit toegang hadden tot een pensioen via het werk, automatisch worden ingeschreven.</a:t>
            </a:r>
          </a:p>
          <a:p>
            <a:pPr>
              <a:lnSpc>
                <a:spcPct val="100000"/>
              </a:lnSpc>
              <a:spcBef>
                <a:spcPts val="1540"/>
              </a:spcBef>
            </a:pPr>
            <a:r>
              <a:rPr lang="nl-NL" sz="1050">
                <a:solidFill>
                  <a:schemeClr val="tx1"/>
                </a:solidFill>
              </a:rPr>
              <a:t>Ik heb financiële vrijheid als doel. Ik zou graag op mijn 55e met pensioen gaan in plaats van op mijn 65e, en daar werk ik naartoe.</a:t>
            </a:r>
            <a:endParaRPr lang="nl-NL" sz="105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360398" y="4195186"/>
            <a:ext cx="2769525"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spcBef>
                <a:spcPts val="1400"/>
              </a:spcBef>
            </a:pPr>
            <a:endParaRPr lang="nl-NL" sz="1100" dirty="0"/>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214837" y="404015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a:solidFill>
                  <a:schemeClr val="bg1"/>
                </a:solidFill>
                <a:latin typeface="Calibri" panose="020F0502020204030204" pitchFamily="34" charset="0"/>
                <a:cs typeface="Calibri" panose="020F0502020204030204" pitchFamily="34" charset="0"/>
              </a:rPr>
              <a:t>Land: Ierland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290206" y="4849889"/>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3645083" y="5251916"/>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89258" y="4526357"/>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886625"/>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3587609" y="4927146"/>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Sophies verhaal</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894633" y="1473764"/>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00000"/>
              </a:lnSpc>
              <a:spcBef>
                <a:spcPts val="0"/>
              </a:spcBef>
            </a:pPr>
            <a:r>
              <a:rPr lang="nl-NL" sz="1600" i="1">
                <a:solidFill>
                  <a:schemeClr val="bg1"/>
                </a:solidFill>
                <a:latin typeface="Calibri" panose="020F0502020204030204" pitchFamily="34" charset="0"/>
                <a:ea typeface="Calibri" panose="020F0502020204030204" pitchFamily="34" charset="0"/>
                <a:cs typeface="Calibri" panose="020F0502020204030204" pitchFamily="34" charset="0"/>
              </a:rPr>
              <a:t>‘</a:t>
            </a:r>
            <a:r>
              <a:rPr lang="nl-NL" sz="1800" i="1">
                <a:solidFill>
                  <a:schemeClr val="bg1"/>
                </a:solidFill>
                <a:latin typeface="Calibri" panose="020F0502020204030204" pitchFamily="34" charset="0"/>
                <a:ea typeface="Calibri" panose="020F0502020204030204" pitchFamily="34" charset="0"/>
                <a:cs typeface="Calibri" panose="020F0502020204030204" pitchFamily="34" charset="0"/>
              </a:rPr>
              <a:t>Financieel zelfvertrouwen komt niet in één keer. Het groeit met elke beslissing die je voor jezelf neemt.’</a:t>
            </a:r>
            <a:endParaRPr lang="nl-NL" sz="16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8">
            <a:extLst>
              <a:ext uri="{FF2B5EF4-FFF2-40B4-BE49-F238E27FC236}">
                <a16:creationId xmlns:a16="http://schemas.microsoft.com/office/drawing/2014/main" id="{7A02F266-A845-79C5-530A-7BF3437568E7}"/>
              </a:ext>
            </a:extLst>
          </p:cNvPr>
          <p:cNvSpPr txBox="1">
            <a:spLocks/>
          </p:cNvSpPr>
          <p:nvPr/>
        </p:nvSpPr>
        <p:spPr>
          <a:xfrm>
            <a:off x="874190" y="2953341"/>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nl-NL" sz="1600" dirty="0">
              <a:solidFill>
                <a:schemeClr val="bg1"/>
              </a:solidFill>
              <a:latin typeface="Calibri" panose="020F0502020204030204" pitchFamily="34" charset="0"/>
              <a:cs typeface="Calibri" panose="020F0502020204030204" pitchFamily="34" charset="0"/>
            </a:endParaRPr>
          </a:p>
        </p:txBody>
      </p:sp>
      <p:pic>
        <p:nvPicPr>
          <p:cNvPr id="8" name="Picture Placeholder 22">
            <a:extLst>
              <a:ext uri="{FF2B5EF4-FFF2-40B4-BE49-F238E27FC236}">
                <a16:creationId xmlns:a16="http://schemas.microsoft.com/office/drawing/2014/main" id="{B277767B-6E71-B1B3-A0F2-8089BE858659}"/>
              </a:ext>
            </a:extLst>
          </p:cNvPr>
          <p:cNvPicPr>
            <a:picLocks noGrp="1" noChangeAspect="1"/>
          </p:cNvPicPr>
          <p:nvPr>
            <p:ph type="pic" sz="quarter" idx="14"/>
          </p:nvPr>
        </p:nvPicPr>
        <p:blipFill>
          <a:blip r:embed="rId5"/>
          <a:srcRect l="1178" r="1178"/>
          <a:stretch>
            <a:fillRect/>
          </a:stretch>
        </p:blipFill>
        <p:spPr>
          <a:xfrm>
            <a:off x="3774585" y="259898"/>
            <a:ext cx="1448194" cy="1483732"/>
          </a:xfrm>
        </p:spPr>
      </p:pic>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049890" y="1784524"/>
            <a:ext cx="3071464"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endParaRPr lang="nl-NL" sz="110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390410" y="1296874"/>
            <a:ext cx="3404877"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spcBef>
                <a:spcPts val="1537"/>
              </a:spcBef>
            </a:pPr>
            <a:r>
              <a:rPr lang="nl-NL" sz="1050">
                <a:solidFill>
                  <a:schemeClr val="tx1"/>
                </a:solidFill>
              </a:rPr>
              <a:t>Zoals veel vrouwen van in de twintig en begin dertig nam Sophie financiële beslissingen zonder de gevolgen op lange termijn goed te begrijpen. Ze leende geld voor haar master en om in het buitenland te reizen, en hoewel ze geen spijt heeft van die ervaringen, kwam ze thuis met schulden en was ze niet voorbereid op wat dat in de praktijk betekende.</a:t>
            </a:r>
          </a:p>
          <a:p>
            <a:pPr>
              <a:lnSpc>
                <a:spcPct val="100000"/>
              </a:lnSpc>
              <a:spcBef>
                <a:spcPts val="1537"/>
              </a:spcBef>
            </a:pPr>
            <a:r>
              <a:rPr lang="nl-NL" sz="1050">
                <a:solidFill>
                  <a:schemeClr val="tx1"/>
                </a:solidFill>
              </a:rPr>
              <a:t>Volgens Sophie was haar grootste uitdaging niet het bedrag, maar het gebrek aan kennis. Ze begreep niet hoe rente werkte, hoe schulden haar kredietwaardigheid beïnvloedden of waar geldverstrekkers eigenlijk naar keken. Ze besefte de schade pas toen ze een brief kreeg over gemiste aflossingen en zag dat haar kredietscore was gedaald.</a:t>
            </a:r>
          </a:p>
          <a:p>
            <a:pPr>
              <a:lnSpc>
                <a:spcPct val="100000"/>
              </a:lnSpc>
              <a:spcBef>
                <a:spcPts val="1537"/>
              </a:spcBef>
            </a:pPr>
            <a:r>
              <a:rPr lang="nl-NL" sz="1050">
                <a:solidFill>
                  <a:schemeClr val="tx1"/>
                </a:solidFill>
              </a:rPr>
              <a:t>Tegelijkertijd dacht ze niet na over pensioen of sparen. Ze nam aan dat ze dat later wel zou uitzoeken, maar dat later kwam sneller dan verwacht. Door het kopen van een huis ging ze er wel op letten. Ze vertelt dat financiële educatie op jonge leeftijd haar veel verwarring, stress en gemiste kansen had bespaard.</a:t>
            </a:r>
          </a:p>
          <a:p>
            <a:pPr algn="just">
              <a:lnSpc>
                <a:spcPct val="100000"/>
              </a:lnSpc>
              <a:spcBef>
                <a:spcPts val="1537"/>
              </a:spcBef>
            </a:pPr>
            <a:endParaRPr lang="nl-NL" sz="1050" dirty="0">
              <a:solidFill>
                <a:schemeClr val="tx1"/>
              </a:solidFill>
              <a:ea typeface="Calibri" panose="020F0502020204030204" pitchFamily="34" charset="0"/>
            </a:endParaRPr>
          </a:p>
          <a:p>
            <a:pPr algn="just">
              <a:lnSpc>
                <a:spcPct val="100000"/>
              </a:lnSpc>
              <a:spcBef>
                <a:spcPts val="1537"/>
              </a:spcBef>
            </a:pPr>
            <a:r>
              <a:rPr lang="nl-NL" sz="1050" dirty="0">
                <a:solidFill>
                  <a:schemeClr val="tx1"/>
                </a:solidFill>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204488"/>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793572" y="575949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089712" y="1231382"/>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7521914"/>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92513" y="8020287"/>
            <a:ext cx="1679470" cy="3779836"/>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61740" y="5092502"/>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dirty="0">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963580" y="452846"/>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3912" y="8741427"/>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011477" y="8971430"/>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61740" y="9416243"/>
            <a:ext cx="3613871"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00000"/>
              </a:lnSpc>
              <a:spcBef>
                <a:spcPts val="0"/>
              </a:spcBef>
            </a:pPr>
            <a:r>
              <a:rPr lang="nl-NL" sz="1400" b="1" i="1">
                <a:solidFill>
                  <a:schemeClr val="bg1"/>
                </a:solidFill>
                <a:latin typeface="Calibri" panose="020F0502020204030204" pitchFamily="34" charset="0"/>
                <a:ea typeface="Calibri" panose="020F0502020204030204" pitchFamily="34" charset="0"/>
                <a:cs typeface="Calibri" panose="020F0502020204030204" pitchFamily="34" charset="0"/>
              </a:rPr>
              <a:t>‘</a:t>
            </a:r>
            <a:r>
              <a:rPr lang="nl-NL" sz="1400" i="1">
                <a:solidFill>
                  <a:schemeClr val="bg1"/>
                </a:solidFill>
                <a:latin typeface="Calibri" panose="020F0502020204030204" pitchFamily="34" charset="0"/>
                <a:ea typeface="Calibri" panose="020F0502020204030204" pitchFamily="34" charset="0"/>
                <a:cs typeface="Calibri" panose="020F0502020204030204" pitchFamily="34" charset="0"/>
              </a:rPr>
              <a:t>Vertrouw niet alleen op de grote banken, maar onderzoek ook alternatieven, bijv. credit unions. Die bieden vaak betere ondersteuning, vooral als je net begint of opnieuw opbouwt.’</a:t>
            </a:r>
            <a:endParaRPr lang="nl-NL" sz="1400" b="1"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147212" y="6651835"/>
            <a:ext cx="3722566"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003753" y="7650203"/>
            <a:ext cx="336452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049"/>
              </a:lnSpc>
            </a:pPr>
            <a:r>
              <a:rPr lang="nl-NL" sz="950">
                <a:solidFill>
                  <a:schemeClr val="tx1"/>
                </a:solidFill>
              </a:rPr>
              <a:t>Terugkijkend vindt Sophie dat het grootste gemis een vroege toegang tot financiële educatie was die echt relevant aanvoelde. Op school en aan de universiteit werd er niet gesproken over schulden, kredietscores of pensioen, en er was niets wat haar hielp het zelfvertrouwen op te bouwen om vragen te stellen. Ze vindt dat financiële vaardigheden toegankelijk en herkenbaar moeten zijn en onderdeel van hoe we vrouwen ondersteunen om in elke levensfase te floreren. </a:t>
            </a:r>
            <a:r>
              <a:rPr lang="nl-NL" sz="950"/>
              <a:t>Daarom </a:t>
            </a:r>
            <a:r>
              <a:rPr lang="nl-NL" sz="950" b="1"/>
              <a:t>springt FEMPOWER</a:t>
            </a:r>
            <a:r>
              <a:rPr lang="nl-NL" sz="950"/>
              <a:t> eruit. Het biedt het soort </a:t>
            </a:r>
            <a:r>
              <a:rPr lang="nl-NL" sz="950">
                <a:solidFill>
                  <a:schemeClr val="tx1"/>
                </a:solidFill>
              </a:rPr>
              <a:t>FEMPOWER is de ondersteuning die ze begin twintig had willen hebben: leren van en met lotgenoten, realistische casestudy's en tools die aansluiten bij waar vrouwen staan.</a:t>
            </a:r>
          </a:p>
          <a:p>
            <a:pPr algn="just">
              <a:lnSpc>
                <a:spcPts val="1049"/>
              </a:lnSpc>
            </a:pPr>
            <a:endParaRPr lang="nl-NL" sz="950" b="1" dirty="0">
              <a:solidFill>
                <a:schemeClr val="tx1"/>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369426"/>
            <a:ext cx="2649474" cy="570797"/>
          </a:xfrm>
          <a:prstGeom prst="rect">
            <a:avLst/>
          </a:prstGeom>
          <a:noFill/>
        </p:spPr>
        <p:txBody>
          <a:bodyPr wrap="square">
            <a:spAutoFit/>
          </a:bodyPr>
          <a:lstStyle/>
          <a:p>
            <a:pPr algn="l" hangingPunct="1">
              <a:lnSpc>
                <a:spcPts val="1751"/>
              </a:lnSpc>
            </a:pPr>
            <a:r>
              <a:rPr lang="nl-NL" sz="2100" b="1">
                <a:solidFill>
                  <a:srgbClr val="F16024"/>
                </a:solidFill>
                <a:latin typeface="Calibri" panose="020F0502020204030204" pitchFamily="34" charset="0"/>
                <a:cs typeface="Calibri" panose="020F0502020204030204" pitchFamily="34" charset="0"/>
              </a:rPr>
              <a:t>Belangrijkste financiële uitdagingen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670080" y="5152749"/>
            <a:ext cx="3093163" cy="570797"/>
          </a:xfrm>
          <a:prstGeom prst="rect">
            <a:avLst/>
          </a:prstGeom>
          <a:noFill/>
        </p:spPr>
        <p:txBody>
          <a:bodyPr wrap="square">
            <a:spAutoFit/>
          </a:bodyPr>
          <a:lstStyle/>
          <a:p>
            <a:pPr>
              <a:lnSpc>
                <a:spcPts val="1565"/>
              </a:lnSpc>
            </a:pPr>
            <a:r>
              <a:rPr lang="nl-NL" sz="1900" b="1">
                <a:solidFill>
                  <a:srgbClr val="F16024"/>
                </a:solidFill>
                <a:latin typeface="Calibri" panose="020F0502020204030204" pitchFamily="34" charset="0"/>
                <a:cs typeface="Calibri" panose="020F0502020204030204" pitchFamily="34" charset="0"/>
              </a:rPr>
              <a:t>Welke tools helpen bij het beheren van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4632434" y="333413"/>
            <a:ext cx="2649474" cy="801630"/>
          </a:xfrm>
          <a:prstGeom prst="rect">
            <a:avLst/>
          </a:prstGeom>
          <a:noFill/>
        </p:spPr>
        <p:txBody>
          <a:bodyPr wrap="square">
            <a:spAutoFit/>
          </a:bodyPr>
          <a:lstStyle/>
          <a:p>
            <a:pPr algn="l" hangingPunct="1">
              <a:lnSpc>
                <a:spcPts val="1820"/>
              </a:lnSpc>
            </a:pPr>
            <a:r>
              <a:rPr lang="nl-NL" sz="2200" b="1">
                <a:solidFill>
                  <a:srgbClr val="F16024"/>
                </a:solidFill>
                <a:latin typeface="Calibri" panose="020F0502020204030204" pitchFamily="34" charset="0"/>
                <a:cs typeface="Calibri" panose="020F0502020204030204" pitchFamily="34" charset="0"/>
              </a:rPr>
              <a:t>Wat hielp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722265" y="6566706"/>
            <a:ext cx="2621443"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979130" y="6656878"/>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29002" y="4245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
        <p:nvSpPr>
          <p:cNvPr id="4" name="TextBox 3">
            <a:extLst>
              <a:ext uri="{FF2B5EF4-FFF2-40B4-BE49-F238E27FC236}">
                <a16:creationId xmlns:a16="http://schemas.microsoft.com/office/drawing/2014/main" id="{2912B971-049E-B799-9302-F27FCF52DC55}"/>
              </a:ext>
            </a:extLst>
          </p:cNvPr>
          <p:cNvSpPr txBox="1"/>
          <p:nvPr/>
        </p:nvSpPr>
        <p:spPr>
          <a:xfrm>
            <a:off x="3979130" y="1346819"/>
            <a:ext cx="3478800" cy="5339923"/>
          </a:xfrm>
          <a:prstGeom prst="rect">
            <a:avLst/>
          </a:prstGeom>
          <a:noFill/>
        </p:spPr>
        <p:txBody>
          <a:bodyPr wrap="square">
            <a:spAutoFit/>
          </a:bodyPr>
          <a:lstStyle/>
          <a:p>
            <a:r>
              <a:rPr lang="nl-NL" sz="950"/>
              <a:t>Het keerpunt voor Sophie kwam toen ze stopte met uitstellen en besloot haar financiën recht in de ogen te kijken. In plaats van zich te schamen voor wat ze niet wist, ging ze juist leren. Ze maakte een afspraak bij haar lokale credit union, stelde directe vragen en gebruikte hun ondersteuning om haar schuld te herstructureren. Het aflossen van € 13.000 kostte tijd, maar elke stap gaf haar meer overzicht en grip.</a:t>
            </a:r>
          </a:p>
          <a:p>
            <a:endParaRPr lang="nl-NL" sz="950" dirty="0"/>
          </a:p>
          <a:p>
            <a:r>
              <a:rPr lang="nl-NL" sz="950"/>
              <a:t>Ze gooide niet alles in één keer om. In plaats daarvan zette ze eenvoudige systemen op: een budgetapp op haar telefoon, automatische overboekingen naar haar spaarrekening en een visueel overzicht van haar hypotheek en haar PRSA-inleg.</a:t>
            </a:r>
          </a:p>
          <a:p>
            <a:endParaRPr lang="nl-NL" sz="950" dirty="0"/>
          </a:p>
          <a:p>
            <a:r>
              <a:rPr lang="nl-NL" sz="950"/>
              <a:t>Wat haar vooruitgang echt versnelde, waren open gesprekken met vriendinnen. Toen Sophie eenmaal over geld begon te praten, merkte ze hoeveel anderen in hetzelfde schuitje zaten en stap voor stap hun weg zochten. Ze deelden budgetapps, pensioentips en lessen die ze met vallen en opstaan hadden geleerd.</a:t>
            </a:r>
          </a:p>
          <a:p>
            <a:endParaRPr lang="nl-NL" sz="950" dirty="0"/>
          </a:p>
          <a:p>
            <a:r>
              <a:rPr lang="nl-NL" sz="950"/>
              <a:t>Ook ontdekte ze op Instagram veel herkenbare content over financiën: kort, visueel en makkelijk te verwerken. Die posts hielpen haar begrippen als rente op rente, kredietscores en de basis van pensioen te begrijpen, zonder jargon. Voor Sophie was die combinatie van steun van lotgenoten en informeel leren een doorbraak. Geld voelde daardoor minder als een privéstrijd en meer als een gedeelde vaardigheid die iedereen samen kan opbouwen.</a:t>
            </a:r>
          </a:p>
          <a:p>
            <a:endParaRPr lang="nl-NL" sz="950" dirty="0"/>
          </a:p>
        </p:txBody>
      </p:sp>
      <p:sp>
        <p:nvSpPr>
          <p:cNvPr id="3" name="TextBox 2">
            <a:extLst>
              <a:ext uri="{FF2B5EF4-FFF2-40B4-BE49-F238E27FC236}">
                <a16:creationId xmlns:a16="http://schemas.microsoft.com/office/drawing/2014/main" id="{3995A05D-EC8F-4DC8-EBD5-139BC9078E5B}"/>
              </a:ext>
            </a:extLst>
          </p:cNvPr>
          <p:cNvSpPr txBox="1"/>
          <p:nvPr/>
        </p:nvSpPr>
        <p:spPr>
          <a:xfrm>
            <a:off x="374400" y="5779885"/>
            <a:ext cx="3516312" cy="2970044"/>
          </a:xfrm>
          <a:prstGeom prst="rect">
            <a:avLst/>
          </a:prstGeom>
          <a:noFill/>
        </p:spPr>
        <p:txBody>
          <a:bodyPr wrap="square">
            <a:spAutoFit/>
          </a:bodyPr>
          <a:lstStyle/>
          <a:p>
            <a:r>
              <a:rPr lang="nl-NL" sz="950"/>
              <a:t>Sophie regelt bijna alles via digitale platforms en apps. Ze houdt haar uitgaven bij met Revolut en MoneyJar, die haar helpen haar maandelijkse uitgaven in categorieën te verdelen (wonen, eten, reizen en sparen), zodat ze altijd weet waar haar geld naartoe gaat. Haar bankapp geeft een overzicht van haar hypotheekbetalingen en spaargeld.</a:t>
            </a:r>
          </a:p>
          <a:p>
            <a:endParaRPr lang="nl-NL" sz="950" dirty="0"/>
          </a:p>
          <a:p>
            <a:r>
              <a:rPr lang="nl-NL" sz="950"/>
              <a:t>Onlangs heeft ze een PRSA (persoonlijke pensioenspaarrekening) geopend, en ze controleert haar inleg via het portaal van de aanbieder. Ze volgt een paar podcasts over financiën en gebruikt rekentools van de websites van de credit union, de CCPC en MoneyWhizz. Daarmee vergelijkt ze pensioenopties en berekent ze hoeveel ze nodig heeft om op haar 55e comfortabel met pensioen te gaan. Ze leert het liefst in haar eigen tijd, dus interactieve, visuele of scenariogerichte tools helpen haar echt.</a:t>
            </a:r>
            <a:endParaRPr lang="nl-NL" sz="9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1202</Words>
  <Application>Microsoft Office PowerPoint</Application>
  <PresentationFormat>Custom</PresentationFormat>
  <Paragraphs>45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Sophie</dc:title>
  <dc:creator>Gillian Keane</dc:creator>
  <cp:lastModifiedBy>Orla Casey</cp:lastModifiedBy>
  <cp:revision>34</cp:revision>
  <dcterms:created xsi:type="dcterms:W3CDTF">2024-07-18T11:40:13Z</dcterms:created>
  <dcterms:modified xsi:type="dcterms:W3CDTF">2025-10-04T06:46:55Z</dcterms:modified>
</cp:coreProperties>
</file>